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33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6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9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41042-2016-4D43-AF76-816817AD8B4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E5EA5-B382-4ED3-9BD9-E1B6B809DC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548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45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486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783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037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3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54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856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926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192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69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501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F1F22-F87B-4228-8E78-426C15F0085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54F1F-81CE-4606-846D-C170372DB6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14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83677-85ED-5AD3-AEE6-F772CB998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27430C9-FEEF-90BF-9007-7E39EB1FF2F8}"/>
              </a:ext>
            </a:extLst>
          </p:cNvPr>
          <p:cNvCxnSpPr/>
          <p:nvPr/>
        </p:nvCxnSpPr>
        <p:spPr>
          <a:xfrm>
            <a:off x="1248605" y="6741368"/>
            <a:ext cx="967379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96C94E3-4909-0B6D-4E73-7F762426A456}"/>
              </a:ext>
            </a:extLst>
          </p:cNvPr>
          <p:cNvSpPr txBox="1"/>
          <p:nvPr/>
        </p:nvSpPr>
        <p:spPr>
          <a:xfrm>
            <a:off x="839416" y="44624"/>
            <a:ext cx="990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Месторождение </a:t>
            </a: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Аксоран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Карагандинской области</a:t>
            </a: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83C98DD2-956A-6404-0BBE-EE044A053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016466"/>
              </p:ext>
            </p:extLst>
          </p:nvPr>
        </p:nvGraphicFramePr>
        <p:xfrm>
          <a:off x="839416" y="5022711"/>
          <a:ext cx="6408712" cy="125846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941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2917">
                  <a:extLst>
                    <a:ext uri="{9D8B030D-6E8A-4147-A177-3AD203B41FA5}">
                      <a16:colId xmlns:a16="http://schemas.microsoft.com/office/drawing/2014/main" val="2658591762"/>
                    </a:ext>
                  </a:extLst>
                </a:gridCol>
                <a:gridCol w="13404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41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526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Times New Roman" panose="02020603050405020304" pitchFamily="18" charset="0"/>
                        </a:rPr>
                        <a:t>Выписка</a:t>
                      </a:r>
                      <a:r>
                        <a:rPr lang="ru-RU" sz="110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Times New Roman" panose="02020603050405020304" pitchFamily="18" charset="0"/>
                        </a:rPr>
                        <a:t> из государственного учета запасов по состоянию </a:t>
                      </a:r>
                      <a:r>
                        <a:rPr lang="ru-RU" sz="1100" kern="1200" baseline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Times New Roman" panose="02020603050405020304" pitchFamily="18" charset="0"/>
                        </a:rPr>
                        <a:t>на 01.01.2025 </a:t>
                      </a:r>
                      <a:r>
                        <a:rPr lang="ru-RU" sz="110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Times New Roman" panose="02020603050405020304" pitchFamily="18" charset="0"/>
                        </a:rPr>
                        <a:t>г. </a:t>
                      </a:r>
                      <a:endParaRPr lang="ru-RU" sz="1100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8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Times New Roman" panose="02020603050405020304" pitchFamily="18" charset="0"/>
                        </a:rPr>
                        <a:t>Полезный компонент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Times New Roman" panose="02020603050405020304" pitchFamily="18" charset="0"/>
                        </a:rPr>
                        <a:t>Балансовые </a:t>
                      </a:r>
                      <a:r>
                        <a:rPr lang="ru-RU" sz="1100" b="1" kern="120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Times New Roman" panose="02020603050405020304" pitchFamily="18" charset="0"/>
                        </a:rPr>
                        <a:t>запасы,тыс.т</a:t>
                      </a:r>
                      <a:r>
                        <a:rPr lang="ru-RU" sz="11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Забалансовые запасы,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тыс.т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081732"/>
                  </a:ext>
                </a:extLst>
              </a:tr>
              <a:tr h="3874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Times New Roman" panose="02020603050405020304" pitchFamily="18" charset="0"/>
                        </a:rPr>
                        <a:t>Свинец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7095"/>
                  </a:ext>
                </a:extLst>
              </a:tr>
            </a:tbl>
          </a:graphicData>
        </a:graphic>
      </p:graphicFrame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E1C35E9-2EBC-6C93-A479-DD9D60D130CD}"/>
              </a:ext>
            </a:extLst>
          </p:cNvPr>
          <p:cNvSpPr/>
          <p:nvPr/>
        </p:nvSpPr>
        <p:spPr>
          <a:xfrm>
            <a:off x="1" y="413957"/>
            <a:ext cx="8196044" cy="3981874"/>
          </a:xfrm>
          <a:prstGeom prst="rect">
            <a:avLst/>
          </a:prstGeom>
          <a:solidFill>
            <a:schemeClr val="bg1"/>
          </a:solidFill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600"/>
              </a:spcAft>
              <a:tabLst>
                <a:tab pos="266700" algn="l"/>
                <a:tab pos="714375" algn="l"/>
              </a:tabLst>
            </a:pPr>
            <a:r>
              <a:rPr lang="ru-RU" sz="13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Местоположение</a:t>
            </a:r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расположено в Карагандинской области (ранее Джезказганская область, Шетский район), в 80 км юго-восточнее железнодорожной станции Агадырь. </a:t>
            </a:r>
          </a:p>
          <a:p>
            <a:pPr algn="just">
              <a:spcAft>
                <a:spcPts val="600"/>
              </a:spcAft>
              <a:tabLst>
                <a:tab pos="266700" algn="l"/>
                <a:tab pos="714375" algn="l"/>
              </a:tabLst>
            </a:pPr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Краткая геологическая характеристика:</a:t>
            </a: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Открыто в 1931 году. С 1949г. по 1957г. проведена разведка. Северный участок скарнов разведан с поверхности канавами, а на глубину скважинами по сети 50х100м. Центральный и Южный разведаны скважинами по сети 100х100м.</a:t>
            </a:r>
          </a:p>
          <a:p>
            <a:pPr algn="just">
              <a:spcAft>
                <a:spcPts val="600"/>
              </a:spcAft>
              <a:tabLst>
                <a:tab pos="266700" algn="l"/>
                <a:tab pos="714375" algn="l"/>
              </a:tabLst>
            </a:pP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Пространственное размещение рудных тел контролируется основным </a:t>
            </a:r>
            <a:r>
              <a:rPr lang="ru-RU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субширотным</a:t>
            </a: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взбросо</a:t>
            </a: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-сдвигом, рудоотложение происходило за его пределами в сопряженных с ним зонах срыва и дробления, образовавшихся в результате складкообразования, на контакте серых мраморов и волластонит-кварцевых скарнов.</a:t>
            </a:r>
          </a:p>
          <a:p>
            <a:pPr algn="just">
              <a:spcAft>
                <a:spcPts val="600"/>
              </a:spcAft>
              <a:tabLst>
                <a:tab pos="266700" algn="l"/>
                <a:tab pos="714375" algn="l"/>
              </a:tabLst>
            </a:pP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Рудоносная зона протяженностью 850-875м, мощностью от 20м до 240м, разветвляется на серию параллельных рудных тел (по разведочным профилям от 1 до 20, протяженностью от 20 до 600м, при мощности 1-50м), залегает согласно с вмещающими породами. Глубина распространения оруденения ограничивается гранитами. Контуры рудных тел расплывчаты и кондиционные руды выделяются по данным опробования. Выделено 20 линзообразных рудных тел имеющих промышленное значение.</a:t>
            </a:r>
          </a:p>
          <a:p>
            <a:pPr algn="just">
              <a:spcAft>
                <a:spcPts val="600"/>
              </a:spcAft>
              <a:tabLst>
                <a:tab pos="266700" algn="l"/>
                <a:tab pos="714375" algn="l"/>
              </a:tabLst>
            </a:pP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Основной рудный минерал галенит образует рассеянные вкрапленники, гнезда, скопления неправильной формы и прожилки, размером до 4 мм. Распространены также пирит, пирротин, сфалерит.</a:t>
            </a: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38DB3A5D-5484-C8B9-1342-D9527C2DEE16}"/>
              </a:ext>
            </a:extLst>
          </p:cNvPr>
          <p:cNvCxnSpPr>
            <a:cxnSpLocks/>
          </p:cNvCxnSpPr>
          <p:nvPr/>
        </p:nvCxnSpPr>
        <p:spPr>
          <a:xfrm>
            <a:off x="1150922" y="404664"/>
            <a:ext cx="989807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2" descr="ÐÐ°ÑÑÐ¸Ð½ÐºÐ¸ Ð¿Ð¾ Ð·Ð°Ð¿ÑÐ¾ÑÑ ÐºÐ°ÑÑÐ° ÐºÐ°Ð·Ð°ÑÑÑÐ°Ð½Ð° png">
            <a:extLst>
              <a:ext uri="{FF2B5EF4-FFF2-40B4-BE49-F238E27FC236}">
                <a16:creationId xmlns:a16="http://schemas.microsoft.com/office/drawing/2014/main" id="{AAA5BFDF-8B39-F691-D557-373B23274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669" y="752749"/>
            <a:ext cx="2381727" cy="133038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B1C7ADE-FE21-83EB-2F93-517996F76D6B}"/>
              </a:ext>
            </a:extLst>
          </p:cNvPr>
          <p:cNvSpPr/>
          <p:nvPr/>
        </p:nvSpPr>
        <p:spPr>
          <a:xfrm>
            <a:off x="9698837" y="1187718"/>
            <a:ext cx="406660" cy="406659"/>
          </a:xfrm>
          <a:prstGeom prst="rect">
            <a:avLst/>
          </a:prstGeom>
          <a:solidFill>
            <a:srgbClr val="00B0F0">
              <a:alpha val="40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6492B4A-E1EE-C3A5-F46C-73ECA2310F3B}"/>
              </a:ext>
            </a:extLst>
          </p:cNvPr>
          <p:cNvCxnSpPr>
            <a:cxnSpLocks/>
          </p:cNvCxnSpPr>
          <p:nvPr/>
        </p:nvCxnSpPr>
        <p:spPr>
          <a:xfrm flipH="1">
            <a:off x="8681159" y="1594377"/>
            <a:ext cx="1017678" cy="109806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452E0AA1-EE83-E66C-E971-0EF2050F5A5F}"/>
              </a:ext>
            </a:extLst>
          </p:cNvPr>
          <p:cNvCxnSpPr>
            <a:cxnSpLocks/>
          </p:cNvCxnSpPr>
          <p:nvPr/>
        </p:nvCxnSpPr>
        <p:spPr>
          <a:xfrm>
            <a:off x="10105497" y="1594377"/>
            <a:ext cx="1232336" cy="109806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" name="Группа 10"/>
          <p:cNvGrpSpPr/>
          <p:nvPr/>
        </p:nvGrpSpPr>
        <p:grpSpPr>
          <a:xfrm>
            <a:off x="8373516" y="4458440"/>
            <a:ext cx="2930041" cy="369332"/>
            <a:chOff x="8373516" y="4458440"/>
            <a:chExt cx="2930041" cy="369332"/>
          </a:xfrm>
        </p:grpSpPr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78A1DB77-46D4-C69E-723C-BB7B1D5B7001}"/>
                </a:ext>
              </a:extLst>
            </p:cNvPr>
            <p:cNvSpPr/>
            <p:nvPr/>
          </p:nvSpPr>
          <p:spPr>
            <a:xfrm>
              <a:off x="8373516" y="4502967"/>
              <a:ext cx="337992" cy="175726"/>
            </a:xfrm>
            <a:prstGeom prst="rect">
              <a:avLst/>
            </a:prstGeom>
            <a:solidFill>
              <a:srgbClr val="EE868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76D49F8-E9F9-7E85-DEAB-E30F4BF7D9D7}"/>
                </a:ext>
              </a:extLst>
            </p:cNvPr>
            <p:cNvSpPr txBox="1"/>
            <p:nvPr/>
          </p:nvSpPr>
          <p:spPr>
            <a:xfrm>
              <a:off x="8757917" y="4458440"/>
              <a:ext cx="2545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9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контур территории </a:t>
              </a:r>
              <a:r>
                <a:rPr lang="ru-RU" sz="9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ПУГФН на добычу ТПИ (м-е </a:t>
              </a:r>
              <a:r>
                <a:rPr lang="ru-RU" sz="9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Аксоранское</a:t>
              </a:r>
              <a:r>
                <a:rPr lang="ru-RU" sz="9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3"/>
          <a:srcRect l="12158" t="40365" r="8027" b="10668"/>
          <a:stretch/>
        </p:blipFill>
        <p:spPr>
          <a:xfrm>
            <a:off x="8373516" y="2695527"/>
            <a:ext cx="3247200" cy="1677079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0" name="Группа 9"/>
          <p:cNvGrpSpPr/>
          <p:nvPr/>
        </p:nvGrpSpPr>
        <p:grpSpPr>
          <a:xfrm>
            <a:off x="8373516" y="4884743"/>
            <a:ext cx="3033624" cy="230832"/>
            <a:chOff x="8373516" y="4807144"/>
            <a:chExt cx="3033624" cy="230832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8BF8B59-CF0F-B020-0D54-D94B6561638A}"/>
                </a:ext>
              </a:extLst>
            </p:cNvPr>
            <p:cNvSpPr txBox="1"/>
            <p:nvPr/>
          </p:nvSpPr>
          <p:spPr>
            <a:xfrm>
              <a:off x="8757917" y="4807144"/>
              <a:ext cx="264922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контур месторождений ТПИ</a:t>
              </a:r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78A1DB77-46D4-C69E-723C-BB7B1D5B7001}"/>
                </a:ext>
              </a:extLst>
            </p:cNvPr>
            <p:cNvSpPr/>
            <p:nvPr/>
          </p:nvSpPr>
          <p:spPr>
            <a:xfrm>
              <a:off x="8373516" y="4834697"/>
              <a:ext cx="337992" cy="175726"/>
            </a:xfrm>
            <a:prstGeom prst="rect">
              <a:avLst/>
            </a:prstGeom>
            <a:pattFill prst="pct10">
              <a:fgClr>
                <a:schemeClr val="accent6">
                  <a:lumMod val="50000"/>
                </a:schemeClr>
              </a:fgClr>
              <a:bgClr>
                <a:schemeClr val="accent6">
                  <a:lumMod val="20000"/>
                  <a:lumOff val="80000"/>
                </a:schemeClr>
              </a:bgClr>
            </a:pattFill>
            <a:ln w="3175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  <a:latin typeface="Calibri"/>
              </a:endParaRPr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8373516" y="5172546"/>
            <a:ext cx="3033624" cy="230832"/>
            <a:chOff x="8373516" y="5172546"/>
            <a:chExt cx="3033624" cy="23083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8BF8B59-CF0F-B020-0D54-D94B6561638A}"/>
                </a:ext>
              </a:extLst>
            </p:cNvPr>
            <p:cNvSpPr txBox="1"/>
            <p:nvPr/>
          </p:nvSpPr>
          <p:spPr>
            <a:xfrm>
              <a:off x="8757917" y="5172546"/>
              <a:ext cx="264922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контур </a:t>
              </a:r>
              <a:r>
                <a:rPr lang="ru-RU" sz="9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расторгнутого контракта</a:t>
              </a:r>
              <a:endParaRPr lang="ru-RU" sz="9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78A1DB77-46D4-C69E-723C-BB7B1D5B7001}"/>
                </a:ext>
              </a:extLst>
            </p:cNvPr>
            <p:cNvSpPr/>
            <p:nvPr/>
          </p:nvSpPr>
          <p:spPr>
            <a:xfrm>
              <a:off x="8373516" y="5200099"/>
              <a:ext cx="337992" cy="175726"/>
            </a:xfrm>
            <a:prstGeom prst="rect">
              <a:avLst/>
            </a:prstGeom>
            <a:pattFill prst="wdUpDiag">
              <a:fgClr>
                <a:schemeClr val="tx1">
                  <a:lumMod val="95000"/>
                  <a:lumOff val="5000"/>
                </a:schemeClr>
              </a:fgClr>
              <a:bgClr>
                <a:schemeClr val="bg1"/>
              </a:bgClr>
            </a:patt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6691500"/>
      </p:ext>
    </p:extLst>
  </p:cSld>
  <p:clrMapOvr>
    <a:masterClrMapping/>
  </p:clrMapOvr>
</p:sld>
</file>

<file path=ppt/theme/theme1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246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4_Тема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Хамитова Меруерт Ерлановна</dc:creator>
  <cp:lastModifiedBy>Сағынтқан Ақбота Алматқызы</cp:lastModifiedBy>
  <cp:revision>44</cp:revision>
  <dcterms:created xsi:type="dcterms:W3CDTF">2023-10-05T11:38:04Z</dcterms:created>
  <dcterms:modified xsi:type="dcterms:W3CDTF">2025-09-29T10:58:28Z</dcterms:modified>
</cp:coreProperties>
</file>