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2" r:id="rId2"/>
  </p:sldIdLst>
  <p:sldSz cx="9906000" cy="6858000" type="A4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35F9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2" autoAdjust="0"/>
    <p:restoredTop sz="94660"/>
  </p:normalViewPr>
  <p:slideViewPr>
    <p:cSldViewPr>
      <p:cViewPr varScale="1">
        <p:scale>
          <a:sx n="147" d="100"/>
          <a:sy n="147" d="100"/>
        </p:scale>
        <p:origin x="1776" y="11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56050-19E6-4E00-B974-B81EA716D41C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6504D2-AA52-43CA-87ED-ED05E19085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505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1F22-F87B-4228-8E78-426C15F00853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4F1F-81CE-4606-846D-C170372DB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1055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1F22-F87B-4228-8E78-426C15F00853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4F1F-81CE-4606-846D-C170372DB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816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1F22-F87B-4228-8E78-426C15F00853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4F1F-81CE-4606-846D-C170372DB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794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1F22-F87B-4228-8E78-426C15F00853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4F1F-81CE-4606-846D-C170372DB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822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1F22-F87B-4228-8E78-426C15F00853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4F1F-81CE-4606-846D-C170372DB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18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1F22-F87B-4228-8E78-426C15F00853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4F1F-81CE-4606-846D-C170372DB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3767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1F22-F87B-4228-8E78-426C15F00853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4F1F-81CE-4606-846D-C170372DB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456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1F22-F87B-4228-8E78-426C15F00853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4F1F-81CE-4606-846D-C170372DB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5252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1F22-F87B-4228-8E78-426C15F00853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4F1F-81CE-4606-846D-C170372DB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595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1F22-F87B-4228-8E78-426C15F00853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4F1F-81CE-4606-846D-C170372DB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530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1F22-F87B-4228-8E78-426C15F00853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4F1F-81CE-4606-846D-C170372DB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147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F1F22-F87B-4228-8E78-426C15F00853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54F1F-81CE-4606-846D-C170372DB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329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единительная линия 8"/>
          <p:cNvCxnSpPr/>
          <p:nvPr/>
        </p:nvCxnSpPr>
        <p:spPr>
          <a:xfrm>
            <a:off x="105604" y="6741368"/>
            <a:ext cx="967379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-26353" y="44624"/>
            <a:ext cx="990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Century Gothic" panose="020B0502020202020204" pitchFamily="34" charset="0"/>
              </a:rPr>
              <a:t>Месторождение</a:t>
            </a:r>
            <a:r>
              <a:rPr lang="ru-RU" b="1" dirty="0">
                <a:latin typeface="Century Gothic" panose="020B0502020202020204" pitchFamily="34" charset="0"/>
              </a:rPr>
              <a:t> </a:t>
            </a:r>
            <a:r>
              <a:rPr lang="ru-RU" b="1" dirty="0" err="1">
                <a:latin typeface="Century Gothic" panose="020B0502020202020204" pitchFamily="34" charset="0"/>
              </a:rPr>
              <a:t>Белогорское</a:t>
            </a:r>
            <a:r>
              <a:rPr lang="ru-RU" b="1" dirty="0">
                <a:latin typeface="Century Gothic" panose="020B0502020202020204" pitchFamily="34" charset="0"/>
              </a:rPr>
              <a:t> </a:t>
            </a:r>
            <a:r>
              <a:rPr lang="ru-RU" dirty="0">
                <a:latin typeface="Century Gothic" panose="020B0502020202020204" pitchFamily="34" charset="0"/>
              </a:rPr>
              <a:t>в Восточно-Казахстанской области</a:t>
            </a:r>
          </a:p>
        </p:txBody>
      </p:sp>
      <p:pic>
        <p:nvPicPr>
          <p:cNvPr id="13" name="Picture 2" descr="ÐÐ°ÑÑÐ¸Ð½ÐºÐ¸ Ð¿Ð¾ Ð·Ð°Ð¿ÑÐ¾ÑÑ ÐºÐ°ÑÑÐ° ÐºÐ°Ð·Ð°ÑÑÑÐ°Ð½Ð° 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7571" y="949918"/>
            <a:ext cx="2381727" cy="1330389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8952638" y="1224201"/>
            <a:ext cx="406660" cy="422445"/>
          </a:xfrm>
          <a:prstGeom prst="rect">
            <a:avLst/>
          </a:prstGeom>
          <a:solidFill>
            <a:srgbClr val="00B0F0">
              <a:alpha val="4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9" name="Прямая соединительная линия 18"/>
          <p:cNvCxnSpPr>
            <a:cxnSpLocks/>
            <a:stCxn id="13" idx="3"/>
          </p:cNvCxnSpPr>
          <p:nvPr/>
        </p:nvCxnSpPr>
        <p:spPr>
          <a:xfrm>
            <a:off x="9359298" y="1615113"/>
            <a:ext cx="420097" cy="809051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2AAA2BB-CA79-FAEB-A1FD-7D9B521F348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6678" y="23377"/>
            <a:ext cx="369332" cy="369332"/>
          </a:xfrm>
          <a:prstGeom prst="rect">
            <a:avLst/>
          </a:prstGeom>
        </p:spPr>
      </p:pic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AF2089A8-9266-4B38-F8E8-2A37C4278A70}"/>
              </a:ext>
            </a:extLst>
          </p:cNvPr>
          <p:cNvCxnSpPr>
            <a:cxnSpLocks/>
          </p:cNvCxnSpPr>
          <p:nvPr/>
        </p:nvCxnSpPr>
        <p:spPr>
          <a:xfrm>
            <a:off x="7922" y="476672"/>
            <a:ext cx="9898078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704528" y="649575"/>
            <a:ext cx="613903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  <a:tabLst>
                <a:tab pos="266700" algn="l"/>
                <a:tab pos="714375" algn="l"/>
              </a:tabLst>
            </a:pPr>
            <a:r>
              <a:rPr lang="ru-RU" sz="1000" b="1" dirty="0">
                <a:solidFill>
                  <a:prstClr val="black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Местоположение</a:t>
            </a:r>
            <a:r>
              <a:rPr lang="ru-RU" sz="1100" dirty="0">
                <a:latin typeface="Century Gothic" panose="020B0502020202020204" pitchFamily="34" charset="0"/>
                <a:cs typeface="Times New Roman" panose="02020603050405020304" pitchFamily="18" charset="0"/>
              </a:rPr>
              <a:t>: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Месторождение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Белогорское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расположено в 108 км от Усть-Каменогорска, с последним оно связано дорогой с асфальтовым покрытием (80 км) до пос. Асу-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Булак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далее (28 км ) - с гравийным покрытием. Район экономически освоен.</a:t>
            </a:r>
          </a:p>
          <a:p>
            <a:pPr algn="just">
              <a:tabLst>
                <a:tab pos="266700" algn="l"/>
                <a:tab pos="714375" algn="l"/>
              </a:tabLst>
            </a:pPr>
            <a:r>
              <a:rPr lang="ru-RU" sz="10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Краткая геологическая характеристика:</a:t>
            </a:r>
            <a:r>
              <a:rPr lang="ru-RU" sz="11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Месторождение расположено в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эндоконтакте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Белогорского гранитного массива, ограниченного: не севере крупными разрывными нарушениями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Первомайско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-Белогорского разлома СЗ простирания; на ЮВ- серией разрывов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Чебундинского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разлома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северо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северо-восточного направления.</a:t>
            </a:r>
          </a:p>
          <a:p>
            <a:pPr algn="just">
              <a:tabLst>
                <a:tab pos="266700" algn="l"/>
                <a:tab pos="714375" algn="l"/>
              </a:tabLst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Месторождение ограничено с севера и северо-востока осадочно-метаморфическими породами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такырской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свиты, с запада и  ЮЗ дайками аплит-пегматитов.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Редкометальное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оруденение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пространственно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генетически связано с жильной фазой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гранитоидов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калбинского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комплекса (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батолитовая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формация).</a:t>
            </a:r>
          </a:p>
          <a:p>
            <a:pPr algn="just">
              <a:tabLst>
                <a:tab pos="266700" algn="l"/>
                <a:tab pos="714375" algn="l"/>
              </a:tabLst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Вмещающими породами для большинства рудных тел месторождения являются средне- и мелкозернистые биотитовые граниты, имеющие порфировидную структуру. На сев. фланге месторождения распространены осадочно-метаморфические породы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Такырской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свиты, представленные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ороговикованными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песчанно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-глинистыми сланцами в виде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останцов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ксенолитов. </a:t>
            </a:r>
          </a:p>
          <a:p>
            <a:pPr algn="just">
              <a:tabLst>
                <a:tab pos="266700" algn="l"/>
                <a:tab pos="714375" algn="l"/>
              </a:tabLst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вещественном составе руд принимают участие более 40 минералов, основные породообразующие минералы: альбит-30-75%, микроклин-25-40, кварц-15-30%, мусковит-1-11% и др. в небольших количествах, менее 1%. Основные из них: танталит-колумбит, касситерит, берилл, сподумен,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петалит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поллуцит и др. Руды по физико-механическим свойствам относятся к крепким и устойчивым. </a:t>
            </a:r>
          </a:p>
        </p:txBody>
      </p:sp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id="{8CC080B4-56FD-4CC7-8698-6F82368358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581612"/>
              </p:ext>
            </p:extLst>
          </p:nvPr>
        </p:nvGraphicFramePr>
        <p:xfrm>
          <a:off x="776536" y="4307034"/>
          <a:ext cx="5444166" cy="23649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2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71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0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44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76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14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87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87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128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74094">
                <a:tc gridSpan="9">
                  <a:txBody>
                    <a:bodyPr/>
                    <a:lstStyle/>
                    <a:p>
                      <a:pPr algn="ctr"/>
                      <a:r>
                        <a:rPr lang="ru-RU" sz="1200" baseline="0" dirty="0">
                          <a:latin typeface="Times New Roman" pitchFamily="18" charset="0"/>
                          <a:cs typeface="Times New Roman" pitchFamily="18" charset="0"/>
                        </a:rPr>
                        <a:t>Балансовые запасы на 01.01.2024 г.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8" marR="91428" marT="45731" marB="45731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8" marR="91428" marT="45731" marB="457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</a:p>
                  </a:txBody>
                  <a:tcPr marL="91428" marR="91428" marT="45731" marB="457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</a:p>
                  </a:txBody>
                  <a:tcPr marL="91428" marR="91428" marT="45731" marB="457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С1</a:t>
                      </a:r>
                    </a:p>
                  </a:txBody>
                  <a:tcPr marL="91428" marR="91428" marT="45731" marB="457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А+В+С1</a:t>
                      </a:r>
                    </a:p>
                  </a:txBody>
                  <a:tcPr marL="91428" marR="91428" marT="45731" marB="457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С2</a:t>
                      </a:r>
                    </a:p>
                  </a:txBody>
                  <a:tcPr marL="91428" marR="91428" marT="45731" marB="457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>
                          <a:latin typeface="Times New Roman" pitchFamily="18" charset="0"/>
                          <a:cs typeface="Times New Roman" pitchFamily="18" charset="0"/>
                        </a:rPr>
                        <a:t>Заба</a:t>
                      </a: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/>
                      <a:r>
                        <a:rPr lang="ru-RU" sz="1200" dirty="0" err="1">
                          <a:latin typeface="Times New Roman" pitchFamily="18" charset="0"/>
                          <a:cs typeface="Times New Roman" pitchFamily="18" charset="0"/>
                        </a:rPr>
                        <a:t>ланс</a:t>
                      </a: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91428" marR="91428" marT="45731" marB="457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>
                          <a:latin typeface="Times New Roman" pitchFamily="18" charset="0"/>
                          <a:cs typeface="Times New Roman" pitchFamily="18" charset="0"/>
                        </a:rPr>
                        <a:t>Ед.изм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8" marR="91428" marT="45731" marB="457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>
                          <a:latin typeface="Times New Roman" pitchFamily="18" charset="0"/>
                          <a:cs typeface="Times New Roman" pitchFamily="18" charset="0"/>
                        </a:rPr>
                        <a:t>Прото</a:t>
                      </a: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-кол</a:t>
                      </a:r>
                    </a:p>
                  </a:txBody>
                  <a:tcPr marL="91428" marR="91428" marT="45731" marB="45731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55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Берилий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2784,0</a:t>
                      </a: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2784,0</a:t>
                      </a: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528,0</a:t>
                      </a: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6168,0</a:t>
                      </a: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7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№ 9860</a:t>
                      </a:r>
                    </a:p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1985 г.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2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1358,0</a:t>
                      </a: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1358,0</a:t>
                      </a: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341,0</a:t>
                      </a: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2816,0</a:t>
                      </a: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тонн</a:t>
                      </a:r>
                    </a:p>
                  </a:txBody>
                  <a:tcPr marL="9524" marR="9524" marT="9527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79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олово</a:t>
                      </a: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</a:t>
                      </a: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2686</a:t>
                      </a: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2784,00</a:t>
                      </a: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528,00</a:t>
                      </a: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6168</a:t>
                      </a: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7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678">
                <a:tc vMerge="1"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604</a:t>
                      </a: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617,00</a:t>
                      </a: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157,00</a:t>
                      </a: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502</a:t>
                      </a: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</a:t>
                      </a:r>
                    </a:p>
                  </a:txBody>
                  <a:tcPr marL="9524" marR="9524" marT="9527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1924">
                <a:tc rowSpan="2"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тантал</a:t>
                      </a: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2784</a:t>
                      </a: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2784</a:t>
                      </a: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528</a:t>
                      </a: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6168</a:t>
                      </a: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тыс.т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4" marR="9524" marT="9527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8584">
                <a:tc vMerge="1"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243</a:t>
                      </a: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243</a:t>
                      </a: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</a:t>
                      </a: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299</a:t>
                      </a: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</a:t>
                      </a:r>
                    </a:p>
                  </a:txBody>
                  <a:tcPr marL="9524" marR="9524" marT="9527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8584">
                <a:tc rowSpan="2"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ниобий</a:t>
                      </a: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2784</a:t>
                      </a: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2784</a:t>
                      </a: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528</a:t>
                      </a: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тыс.т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4" marR="9524" marT="9527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224</a:t>
                      </a: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224</a:t>
                      </a: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</a:t>
                      </a: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т.</a:t>
                      </a:r>
                    </a:p>
                  </a:txBody>
                  <a:tcPr marL="9524" marR="9524" marT="9527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EE5E89A8-2D15-022A-691A-4E6C4374AE59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t="6512"/>
          <a:stretch/>
        </p:blipFill>
        <p:spPr>
          <a:xfrm>
            <a:off x="7145983" y="2424164"/>
            <a:ext cx="2633412" cy="266019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F6E35CF-F49D-D507-A3BB-EE82FA33961B}"/>
              </a:ext>
            </a:extLst>
          </p:cNvPr>
          <p:cNvSpPr txBox="1"/>
          <p:nvPr/>
        </p:nvSpPr>
        <p:spPr>
          <a:xfrm>
            <a:off x="7652788" y="5376223"/>
            <a:ext cx="225321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контур месторождение </a:t>
            </a:r>
            <a:r>
              <a:rPr lang="ru-RU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Белогорское, 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включенная в </a:t>
            </a:r>
            <a:r>
              <a:rPr 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ПУГФН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добычу </a:t>
            </a:r>
            <a:r>
              <a:rPr 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ТПИ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для дальнейшего выставления на аукцион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4BFDD398-8138-4D88-69E1-2E9FFB6994A0}"/>
              </a:ext>
            </a:extLst>
          </p:cNvPr>
          <p:cNvSpPr/>
          <p:nvPr/>
        </p:nvSpPr>
        <p:spPr>
          <a:xfrm>
            <a:off x="7195588" y="5472582"/>
            <a:ext cx="457200" cy="18158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9839EBE-C743-658D-7F9C-5F60E51E60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2213" y="5977440"/>
            <a:ext cx="20863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населённый пункт</a:t>
            </a:r>
            <a:r>
              <a:rPr lang="en-US" alt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alt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буферная зона населенного пункта</a:t>
            </a:r>
            <a:r>
              <a:rPr lang="ru-RU" alt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alt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с. Белогорское</a:t>
            </a: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E6D4FED2-1677-1068-AE33-9579354ED9D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40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666" t="8774" r="3333"/>
          <a:stretch>
            <a:fillRect/>
          </a:stretch>
        </p:blipFill>
        <p:spPr bwMode="auto">
          <a:xfrm>
            <a:off x="7233199" y="6042394"/>
            <a:ext cx="469014" cy="222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B2F53B80-D7F9-7F5E-3F23-5DB82B612119}"/>
              </a:ext>
            </a:extLst>
          </p:cNvPr>
          <p:cNvCxnSpPr>
            <a:cxnSpLocks/>
          </p:cNvCxnSpPr>
          <p:nvPr/>
        </p:nvCxnSpPr>
        <p:spPr>
          <a:xfrm flipH="1">
            <a:off x="7145983" y="1631411"/>
            <a:ext cx="1793218" cy="792753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59770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1396</TotalTime>
  <Words>333</Words>
  <Application>Microsoft Office PowerPoint</Application>
  <PresentationFormat>Лист A4 (210x297 мм)</PresentationFormat>
  <Paragraphs>70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Нупилов Ербол Олжаевич</dc:creator>
  <cp:lastModifiedBy>UGQ</cp:lastModifiedBy>
  <cp:revision>139</cp:revision>
  <cp:lastPrinted>2021-10-13T18:00:46Z</cp:lastPrinted>
  <dcterms:created xsi:type="dcterms:W3CDTF">2021-10-13T14:48:21Z</dcterms:created>
  <dcterms:modified xsi:type="dcterms:W3CDTF">2025-05-05T05:15:38Z</dcterms:modified>
</cp:coreProperties>
</file>