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9" r:id="rId2"/>
    <p:sldId id="320" r:id="rId3"/>
    <p:sldId id="335"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283" r:id="rId19"/>
    <p:sldId id="284" r:id="rId20"/>
    <p:sldId id="305" r:id="rId21"/>
    <p:sldId id="306" r:id="rId22"/>
    <p:sldId id="307" r:id="rId23"/>
    <p:sldId id="288" r:id="rId24"/>
    <p:sldId id="308" r:id="rId25"/>
    <p:sldId id="309" r:id="rId26"/>
    <p:sldId id="310" r:id="rId27"/>
    <p:sldId id="311" r:id="rId28"/>
    <p:sldId id="312" r:id="rId29"/>
    <p:sldId id="336" r:id="rId30"/>
    <p:sldId id="337" r:id="rId31"/>
    <p:sldId id="338" r:id="rId32"/>
    <p:sldId id="339" r:id="rId33"/>
    <p:sldId id="340" r:id="rId34"/>
    <p:sldId id="341" r:id="rId35"/>
    <p:sldId id="342" r:id="rId36"/>
    <p:sldId id="343" r:id="rId37"/>
    <p:sldId id="344" r:id="rId38"/>
    <p:sldId id="345"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2D7"/>
    <a:srgbClr val="C19F5E"/>
    <a:srgbClr val="6694CB"/>
    <a:srgbClr val="FFD686"/>
    <a:srgbClr val="5D98A3"/>
    <a:srgbClr val="FFD584"/>
    <a:srgbClr val="FFD8F1"/>
    <a:srgbClr val="C3E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4660"/>
  </p:normalViewPr>
  <p:slideViewPr>
    <p:cSldViewPr>
      <p:cViewPr varScale="1">
        <p:scale>
          <a:sx n="107" d="100"/>
          <a:sy n="107" d="100"/>
        </p:scale>
        <p:origin x="16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78CB450-E5EB-498C-979F-AF8CC3D9F7F3}" type="datetimeFigureOut">
              <a:rPr lang="ru-RU" smtClean="0"/>
              <a:t>26.03.2025</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93512FC-7CFB-454A-B1A3-27B0DD40CD79}" type="slidenum">
              <a:rPr lang="ru-RU" smtClean="0"/>
              <a:t>‹#›</a:t>
            </a:fld>
            <a:endParaRPr lang="ru-RU"/>
          </a:p>
        </p:txBody>
      </p:sp>
    </p:spTree>
    <p:extLst>
      <p:ext uri="{BB962C8B-B14F-4D97-AF65-F5344CB8AC3E}">
        <p14:creationId xmlns:p14="http://schemas.microsoft.com/office/powerpoint/2010/main" val="380518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26.03.2025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26.03.2025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0.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6.png"/><Relationship Id="rId9"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8.png"/><Relationship Id="rId9"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2.png"/><Relationship Id="rId5" Type="http://schemas.microsoft.com/office/2007/relationships/hdphoto" Target="../media/hdphoto3.wdp"/><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63.png"/><Relationship Id="rId9"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55.png"/><Relationship Id="rId9"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7.png"/><Relationship Id="rId5" Type="http://schemas.microsoft.com/office/2007/relationships/hdphoto" Target="../media/hdphoto3.wdp"/><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Терсайрык</a:t>
            </a:r>
            <a:r>
              <a:rPr lang="ru-RU" sz="1600" b="1" dirty="0">
                <a:latin typeface="+mj-lt"/>
                <a:cs typeface="Times New Roman" panose="02020603050405020304" pitchFamily="18" charset="0"/>
              </a:rPr>
              <a:t> р.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87188" y="168830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701400" y="2094966"/>
            <a:ext cx="1260518" cy="73022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362567" y="2094966"/>
            <a:ext cx="375378" cy="68596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10465"/>
            <a:ext cx="5999457"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a:t>
            </a:r>
            <a:r>
              <a:rPr lang="en-US" sz="1200"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Тарбагатайском районе Абайской области, в 24 км на запад от поселка Жарык и в 24 км на северо-восток от поселка Жарма</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находится в </a:t>
            </a:r>
            <a:r>
              <a:rPr lang="ru-RU" sz="1200" dirty="0" err="1">
                <a:latin typeface="+mj-lt"/>
                <a:cs typeface="Times New Roman" panose="02020603050405020304" pitchFamily="18" charset="0"/>
              </a:rPr>
              <a:t>вулканокупольной</a:t>
            </a:r>
            <a:r>
              <a:rPr lang="ru-RU" sz="1200" dirty="0">
                <a:latin typeface="+mj-lt"/>
                <a:cs typeface="Times New Roman" panose="02020603050405020304" pitchFamily="18" charset="0"/>
              </a:rPr>
              <a:t> структуре, сложенной вулканогенно-терригенными породами поздней </a:t>
            </a:r>
            <a:r>
              <a:rPr lang="ru-RU" sz="1200" dirty="0" err="1">
                <a:latin typeface="+mj-lt"/>
                <a:cs typeface="Times New Roman" panose="02020603050405020304" pitchFamily="18" charset="0"/>
              </a:rPr>
              <a:t>перми</a:t>
            </a:r>
            <a:r>
              <a:rPr lang="ru-RU" sz="1200" dirty="0">
                <a:latin typeface="+mj-lt"/>
                <a:cs typeface="Times New Roman" panose="02020603050405020304" pitchFamily="18" charset="0"/>
              </a:rPr>
              <a:t>-триаса. Купол прорван </a:t>
            </a:r>
            <a:r>
              <a:rPr lang="ru-RU" sz="1200" dirty="0" err="1">
                <a:latin typeface="+mj-lt"/>
                <a:cs typeface="Times New Roman" panose="02020603050405020304" pitchFamily="18" charset="0"/>
              </a:rPr>
              <a:t>некками</a:t>
            </a:r>
            <a:r>
              <a:rPr lang="ru-RU" sz="1200" dirty="0">
                <a:latin typeface="+mj-lt"/>
                <a:cs typeface="Times New Roman" panose="02020603050405020304" pitchFamily="18" charset="0"/>
              </a:rPr>
              <a:t>, штоками базальтовых, андезитовых порфиритов и </a:t>
            </a:r>
            <a:r>
              <a:rPr lang="ru-RU" sz="1200" dirty="0" err="1">
                <a:latin typeface="+mj-lt"/>
                <a:cs typeface="Times New Roman" panose="02020603050405020304" pitchFamily="18" charset="0"/>
              </a:rPr>
              <a:t>липаритовых</a:t>
            </a:r>
            <a:r>
              <a:rPr lang="ru-RU" sz="1200" dirty="0">
                <a:latin typeface="+mj-lt"/>
                <a:cs typeface="Times New Roman" panose="02020603050405020304" pitchFamily="18" charset="0"/>
              </a:rPr>
              <a:t> порфиров триасового возраста. В осевой части структуры проходит крупные разрывные нарушения </a:t>
            </a:r>
            <a:r>
              <a:rPr lang="ru-RU" sz="1200" dirty="0" err="1">
                <a:latin typeface="+mj-lt"/>
                <a:cs typeface="Times New Roman" panose="02020603050405020304" pitchFamily="18" charset="0"/>
              </a:rPr>
              <a:t>субширотного</a:t>
            </a:r>
            <a:r>
              <a:rPr lang="ru-RU" sz="1200" dirty="0">
                <a:latin typeface="+mj-lt"/>
                <a:cs typeface="Times New Roman" panose="02020603050405020304" pitchFamily="18" charset="0"/>
              </a:rPr>
              <a:t> и северо-восточного простирания, контролирующие гидротермальные </a:t>
            </a:r>
            <a:r>
              <a:rPr lang="ru-RU" sz="1200" dirty="0" err="1">
                <a:latin typeface="+mj-lt"/>
                <a:cs typeface="Times New Roman" panose="02020603050405020304" pitchFamily="18" charset="0"/>
              </a:rPr>
              <a:t>метасоматиты</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пропилитового</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пропилитового</a:t>
            </a:r>
            <a:r>
              <a:rPr lang="ru-RU" sz="1200" dirty="0">
                <a:latin typeface="+mj-lt"/>
                <a:cs typeface="Times New Roman" panose="02020603050405020304" pitchFamily="18" charset="0"/>
              </a:rPr>
              <a:t>, каолинитового и </a:t>
            </a:r>
            <a:r>
              <a:rPr lang="ru-RU" sz="1200" dirty="0" err="1">
                <a:latin typeface="+mj-lt"/>
                <a:cs typeface="Times New Roman" panose="02020603050405020304" pitchFamily="18" charset="0"/>
              </a:rPr>
              <a:t>серцитового</a:t>
            </a:r>
            <a:r>
              <a:rPr lang="ru-RU" sz="1200" dirty="0">
                <a:latin typeface="+mj-lt"/>
                <a:cs typeface="Times New Roman" panose="02020603050405020304" pitchFamily="18" charset="0"/>
              </a:rPr>
              <a:t> состава. Протяженность </a:t>
            </a:r>
            <a:r>
              <a:rPr lang="ru-RU" sz="1200" dirty="0" err="1">
                <a:latin typeface="+mj-lt"/>
                <a:cs typeface="Times New Roman" panose="02020603050405020304" pitchFamily="18" charset="0"/>
              </a:rPr>
              <a:t>приразломных</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метасоматитов</a:t>
            </a:r>
            <a:r>
              <a:rPr lang="ru-RU" sz="1200" dirty="0">
                <a:latin typeface="+mj-lt"/>
                <a:cs typeface="Times New Roman" panose="02020603050405020304" pitchFamily="18" charset="0"/>
              </a:rPr>
              <a:t> 100-2500 м, мощность 10-150 м. К ним приурочены линейные зоны кварцевого </a:t>
            </a:r>
            <a:r>
              <a:rPr lang="ru-RU" sz="1200" dirty="0" err="1">
                <a:latin typeface="+mj-lt"/>
                <a:cs typeface="Times New Roman" panose="02020603050405020304" pitchFamily="18" charset="0"/>
              </a:rPr>
              <a:t>прожилкования</a:t>
            </a:r>
            <a:r>
              <a:rPr lang="ru-RU" sz="1200" dirty="0">
                <a:latin typeface="+mj-lt"/>
                <a:cs typeface="Times New Roman" panose="02020603050405020304" pitchFamily="18" charset="0"/>
              </a:rPr>
              <a:t>, несущие золотое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Выделены 4 рудные зоны – Северная, Центральная, Северо-Восточная и Южная. Все они северо-восточного простирания, сложного зонального строения без четких контактов с вмещающими вулканитами.</a:t>
            </a:r>
          </a:p>
          <a:p>
            <a:pPr indent="457200" algn="just">
              <a:tabLst>
                <a:tab pos="266700" algn="l"/>
                <a:tab pos="714375" algn="l"/>
              </a:tabLst>
            </a:pPr>
            <a:r>
              <a:rPr lang="ru-RU" sz="1200" dirty="0">
                <a:latin typeface="+mj-lt"/>
                <a:cs typeface="Times New Roman" panose="02020603050405020304" pitchFamily="18" charset="0"/>
              </a:rPr>
              <a:t>На месторождении до глубины 20-30 м проявлена зона вторичного обогащения с золотом и серебром. В южной зоне при мощности 2,5 м и протяженности 230 м среднее содержание золота 9 г/т, серебра 120 г/т.</a:t>
            </a:r>
          </a:p>
          <a:p>
            <a:pPr indent="457200" algn="just">
              <a:tabLst>
                <a:tab pos="266700" algn="l"/>
                <a:tab pos="714375" algn="l"/>
              </a:tabLst>
            </a:pPr>
            <a:r>
              <a:rPr lang="ru-RU" sz="1200" dirty="0">
                <a:latin typeface="+mj-lt"/>
                <a:cs typeface="Times New Roman" panose="02020603050405020304" pitchFamily="18" charset="0"/>
              </a:rPr>
              <a:t>В неотработанных блоках остались запасы со среднем содержанием золота 2,19 г/т, серебра 35,14 г/т, отвечающие мелкому месторождению. Месторождение слабо разведано на флангах и особенно на глубину.  Месторождения слабо разведано на флангах и особенно на глубину. Запасы в перспективе могут быть увеличены в несколько раз.</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365762096"/>
              </p:ext>
            </p:extLst>
          </p:nvPr>
        </p:nvGraphicFramePr>
        <p:xfrm>
          <a:off x="104966" y="518637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510019">
                  <a:extLst>
                    <a:ext uri="{9D8B030D-6E8A-4147-A177-3AD203B41FA5}">
                      <a16:colId xmlns:a16="http://schemas.microsoft.com/office/drawing/2014/main" val="2658591762"/>
                    </a:ext>
                  </a:extLst>
                </a:gridCol>
                <a:gridCol w="209546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61,1</a:t>
                      </a:r>
                      <a:r>
                        <a:rPr lang="ru-RU" sz="1200" baseline="0" dirty="0">
                          <a:latin typeface="+mj-lt"/>
                          <a:cs typeface="Times New Roman" panose="02020603050405020304" pitchFamily="18" charset="0"/>
                        </a:rPr>
                        <a:t>кг</a:t>
                      </a:r>
                      <a:r>
                        <a:rPr lang="ru-RU" sz="1200" dirty="0">
                          <a:latin typeface="+mj-lt"/>
                          <a:cs typeface="Times New Roman" panose="02020603050405020304" pitchFamily="18" charset="0"/>
                        </a:rPr>
                        <a:t>.;</a:t>
                      </a:r>
                      <a:r>
                        <a:rPr lang="ru-RU" sz="1200" baseline="0" dirty="0">
                          <a:latin typeface="+mj-lt"/>
                          <a:cs typeface="Times New Roman" panose="02020603050405020304" pitchFamily="18" charset="0"/>
                        </a:rPr>
                        <a:t> С2 – 28,8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1CDDA37-A3B2-44F9-B78A-0F71FFB7D23E}"/>
              </a:ext>
            </a:extLst>
          </p:cNvPr>
          <p:cNvSpPr txBox="1"/>
          <p:nvPr/>
        </p:nvSpPr>
        <p:spPr>
          <a:xfrm>
            <a:off x="6759337" y="4837452"/>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Терсайрык</a:t>
            </a:r>
            <a:r>
              <a:rPr lang="ru-RU" sz="900" dirty="0">
                <a:latin typeface="Times New Roman" panose="02020603050405020304" pitchFamily="18" charset="0"/>
                <a:cs typeface="Times New Roman" panose="02020603050405020304" pitchFamily="18" charset="0"/>
              </a:rPr>
              <a:t> р. ), для дальнейшего выставления на аукцион</a:t>
            </a:r>
          </a:p>
        </p:txBody>
      </p:sp>
      <p:pic>
        <p:nvPicPr>
          <p:cNvPr id="21" name="Рисунок 20">
            <a:extLst>
              <a:ext uri="{FF2B5EF4-FFF2-40B4-BE49-F238E27FC236}">
                <a16:creationId xmlns:a16="http://schemas.microsoft.com/office/drawing/2014/main" id="{DC94E490-E89B-405E-A28E-BD117EDE7C99}"/>
              </a:ext>
            </a:extLst>
          </p:cNvPr>
          <p:cNvPicPr>
            <a:picLocks noChangeAspect="1"/>
          </p:cNvPicPr>
          <p:nvPr/>
        </p:nvPicPr>
        <p:blipFill>
          <a:blip r:embed="rId4"/>
          <a:stretch>
            <a:fillRect/>
          </a:stretch>
        </p:blipFill>
        <p:spPr>
          <a:xfrm>
            <a:off x="6268289" y="5414369"/>
            <a:ext cx="467679" cy="208336"/>
          </a:xfrm>
          <a:prstGeom prst="rect">
            <a:avLst/>
          </a:prstGeom>
        </p:spPr>
      </p:pic>
      <p:sp>
        <p:nvSpPr>
          <p:cNvPr id="22" name="TextBox 21">
            <a:extLst>
              <a:ext uri="{FF2B5EF4-FFF2-40B4-BE49-F238E27FC236}">
                <a16:creationId xmlns:a16="http://schemas.microsoft.com/office/drawing/2014/main" id="{05537143-16A9-4AEA-919C-A79DB66947EB}"/>
              </a:ext>
            </a:extLst>
          </p:cNvPr>
          <p:cNvSpPr txBox="1"/>
          <p:nvPr/>
        </p:nvSpPr>
        <p:spPr>
          <a:xfrm>
            <a:off x="6745979" y="539187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Прямоугольник 22">
            <a:extLst>
              <a:ext uri="{FF2B5EF4-FFF2-40B4-BE49-F238E27FC236}">
                <a16:creationId xmlns:a16="http://schemas.microsoft.com/office/drawing/2014/main" id="{0BDDE583-CFC3-47FA-B1D6-41F9772740BC}"/>
              </a:ext>
            </a:extLst>
          </p:cNvPr>
          <p:cNvSpPr/>
          <p:nvPr/>
        </p:nvSpPr>
        <p:spPr>
          <a:xfrm>
            <a:off x="6268289" y="4909783"/>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5B29C368-EE73-4C16-92E5-7BE5088629BC}"/>
              </a:ext>
            </a:extLst>
          </p:cNvPr>
          <p:cNvPicPr>
            <a:picLocks noChangeAspect="1"/>
          </p:cNvPicPr>
          <p:nvPr/>
        </p:nvPicPr>
        <p:blipFill>
          <a:blip r:embed="rId5"/>
          <a:stretch>
            <a:fillRect/>
          </a:stretch>
        </p:blipFill>
        <p:spPr>
          <a:xfrm>
            <a:off x="6423797" y="2780928"/>
            <a:ext cx="2434964" cy="1678471"/>
          </a:xfrm>
          <a:prstGeom prst="rect">
            <a:avLst/>
          </a:prstGeom>
          <a:ln>
            <a:solidFill>
              <a:schemeClr val="tx1"/>
            </a:solidFill>
          </a:ln>
        </p:spPr>
      </p:pic>
      <p:cxnSp>
        <p:nvCxnSpPr>
          <p:cNvPr id="25" name="Прямая соединительная линия 24">
            <a:extLst>
              <a:ext uri="{FF2B5EF4-FFF2-40B4-BE49-F238E27FC236}">
                <a16:creationId xmlns:a16="http://schemas.microsoft.com/office/drawing/2014/main" id="{4F80847C-D98B-4A96-B03E-5840EA7E3295}"/>
              </a:ext>
            </a:extLst>
          </p:cNvPr>
          <p:cNvCxnSpPr/>
          <p:nvPr/>
        </p:nvCxnSpPr>
        <p:spPr>
          <a:xfrm>
            <a:off x="6280333" y="5916368"/>
            <a:ext cx="4331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3818623-7C57-4A3B-87A9-6B8F75C1C405}"/>
              </a:ext>
            </a:extLst>
          </p:cNvPr>
          <p:cNvSpPr txBox="1"/>
          <p:nvPr/>
        </p:nvSpPr>
        <p:spPr>
          <a:xfrm>
            <a:off x="6767267" y="580095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1026" name="Рисунок 1">
            <a:extLst>
              <a:ext uri="{FF2B5EF4-FFF2-40B4-BE49-F238E27FC236}">
                <a16:creationId xmlns:a16="http://schemas.microsoft.com/office/drawing/2014/main" id="{196BED8C-1AE1-F17D-9692-A7EDA70FAC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46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solidFill>
                  <a:srgbClr val="000000"/>
                </a:solidFill>
                <a:effectLst/>
                <a:latin typeface="+mj-lt"/>
                <a:ea typeface="Times New Roman" panose="02020603050405020304" pitchFamily="18" charset="0"/>
                <a:cs typeface="Times New Roman" panose="02020603050405020304" pitchFamily="18" charset="0"/>
              </a:rPr>
              <a:t>Промежуточное</a:t>
            </a:r>
            <a:r>
              <a:rPr lang="ru-RU" sz="1600" dirty="0">
                <a:solidFill>
                  <a:srgbClr val="000000"/>
                </a:solidFill>
                <a:effectLst/>
                <a:latin typeface="+mj-lt"/>
                <a:ea typeface="Times New Roman" panose="02020603050405020304" pitchFamily="18" charset="0"/>
                <a:cs typeface="Times New Roman" panose="02020603050405020304" pitchFamily="18" charset="0"/>
              </a:rPr>
              <a:t> </a:t>
            </a:r>
            <a:r>
              <a:rPr lang="ru-RU" sz="1600" b="1" dirty="0">
                <a:latin typeface="+mj-lt"/>
                <a:cs typeface="Times New Roman" panose="02020603050405020304" pitchFamily="18" charset="0"/>
              </a:rPr>
              <a:t>в Улытауской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516966" y="133909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40835" y="1783916"/>
            <a:ext cx="1076131" cy="88556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892344" y="1783916"/>
            <a:ext cx="910983" cy="87324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находится </a:t>
            </a:r>
            <a:r>
              <a:rPr lang="ru-RU" sz="1200" dirty="0" err="1">
                <a:latin typeface="+mj-lt"/>
                <a:cs typeface="Times New Roman" panose="02020603050405020304" pitchFamily="18" charset="0"/>
              </a:rPr>
              <a:t>Жездинском</a:t>
            </a:r>
            <a:r>
              <a:rPr lang="ru-RU" sz="1200" dirty="0">
                <a:latin typeface="+mj-lt"/>
                <a:cs typeface="Times New Roman" panose="02020603050405020304" pitchFamily="18" charset="0"/>
              </a:rPr>
              <a:t> районе, в 4,5 км к востоку от пос. </a:t>
            </a:r>
            <a:r>
              <a:rPr lang="ru-RU" sz="1200" dirty="0" err="1">
                <a:latin typeface="+mj-lt"/>
                <a:cs typeface="Times New Roman" panose="02020603050405020304" pitchFamily="18" charset="0"/>
              </a:rPr>
              <a:t>Жезды</a:t>
            </a:r>
            <a:r>
              <a:rPr lang="ru-RU" sz="1200" dirty="0">
                <a:latin typeface="+mj-lt"/>
                <a:cs typeface="Times New Roman" panose="02020603050405020304" pitchFamily="18" charset="0"/>
              </a:rPr>
              <a:t> и в 40 км к северо-западу от рудника Жезказган.</a:t>
            </a:r>
            <a:endParaRPr lang="ru-RU" sz="1200" b="1"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приурочено к пологопадающему (12-14°) юго-западному крылу </a:t>
            </a:r>
            <a:r>
              <a:rPr lang="ru-RU" sz="1200" dirty="0" err="1">
                <a:latin typeface="+mj-lt"/>
                <a:cs typeface="Times New Roman" panose="02020603050405020304" pitchFamily="18" charset="0"/>
              </a:rPr>
              <a:t>Джездинской</a:t>
            </a:r>
            <a:r>
              <a:rPr lang="ru-RU" sz="1200" dirty="0">
                <a:latin typeface="+mj-lt"/>
                <a:cs typeface="Times New Roman" panose="02020603050405020304" pitchFamily="18" charset="0"/>
              </a:rPr>
              <a:t> антиклинали, являющейся складкой второго порядка на юго-западном крыле </a:t>
            </a:r>
            <a:r>
              <a:rPr lang="ru-RU" sz="1200" dirty="0" err="1">
                <a:latin typeface="+mj-lt"/>
                <a:cs typeface="Times New Roman" panose="02020603050405020304" pitchFamily="18" charset="0"/>
              </a:rPr>
              <a:t>Эскулинского</a:t>
            </a:r>
            <a:r>
              <a:rPr lang="ru-RU" sz="1200" dirty="0">
                <a:latin typeface="+mj-lt"/>
                <a:cs typeface="Times New Roman" panose="02020603050405020304" pitchFamily="18" charset="0"/>
              </a:rPr>
              <a:t> брахиантиклинального поднятия.</a:t>
            </a:r>
          </a:p>
          <a:p>
            <a:pPr indent="457200" algn="just">
              <a:tabLst>
                <a:tab pos="266700" algn="l"/>
                <a:tab pos="714375" algn="l"/>
              </a:tabLst>
            </a:pPr>
            <a:r>
              <a:rPr lang="ru-RU" sz="1200" dirty="0">
                <a:latin typeface="+mj-lt"/>
                <a:cs typeface="Times New Roman" panose="02020603050405020304" pitchFamily="18" charset="0"/>
              </a:rPr>
              <a:t>Рудовмещающая красноцветная песчано-конгломератовая толща девона налегает со стратиграфическим несогласием на докембрийскую толщу, прорванную каледонскими гранитами. Рудный горизонт приурочен к низам верхнего девона, сложен грубозернистыми </a:t>
            </a:r>
            <a:r>
              <a:rPr lang="ru-RU" sz="1200" dirty="0" err="1">
                <a:latin typeface="+mj-lt"/>
                <a:cs typeface="Times New Roman" panose="02020603050405020304" pitchFamily="18" charset="0"/>
              </a:rPr>
              <a:t>аркозовыми</a:t>
            </a:r>
            <a:r>
              <a:rPr lang="ru-RU" sz="1200" dirty="0">
                <a:latin typeface="+mj-lt"/>
                <a:cs typeface="Times New Roman" panose="02020603050405020304" pitchFamily="18" charset="0"/>
              </a:rPr>
              <a:t> песчаниками с редкими прослоями конгломератов в верхней части. Максимальная мощность горизонта 66-75 м.</a:t>
            </a:r>
          </a:p>
          <a:p>
            <a:pPr indent="457200" algn="just">
              <a:tabLst>
                <a:tab pos="266700" algn="l"/>
                <a:tab pos="714375" algn="l"/>
              </a:tabLst>
            </a:pPr>
            <a:r>
              <a:rPr lang="ru-RU" sz="1200" dirty="0">
                <a:latin typeface="+mj-lt"/>
                <a:cs typeface="Times New Roman" panose="02020603050405020304" pitchFamily="18" charset="0"/>
              </a:rPr>
              <a:t>Красноцветная толща вмещает три согласно залегающих пласта марганцевых руд мощностью 5 м. В зонах тектонических разломов и в юго-восточной половине месторождения наблюдается увеличение мощности рудных залежей. Простирание пластов северо-западное, падение юго-западное. Размеры по простиранию 500 м (Восточная залежь) и 300 м (Западная залежь). Длина рудных тел 550 м. В рудных пластах имеются раздувы, пережимы и породные прослои. Выклинивание пластов постепенное.</a:t>
            </a:r>
          </a:p>
          <a:p>
            <a:pPr indent="457200" algn="just">
              <a:tabLst>
                <a:tab pos="266700" algn="l"/>
                <a:tab pos="714375" algn="l"/>
              </a:tabLst>
            </a:pPr>
            <a:r>
              <a:rPr lang="ru-RU" sz="1200" dirty="0">
                <a:latin typeface="+mj-lt"/>
                <a:cs typeface="Times New Roman" panose="02020603050405020304" pitchFamily="18" charset="0"/>
              </a:rPr>
              <a:t>Главные рудные минералы - </a:t>
            </a:r>
            <a:r>
              <a:rPr lang="ru-RU" sz="1200" dirty="0" err="1">
                <a:latin typeface="+mj-lt"/>
                <a:cs typeface="Times New Roman" panose="02020603050405020304" pitchFamily="18" charset="0"/>
              </a:rPr>
              <a:t>браунит</a:t>
            </a:r>
            <a:r>
              <a:rPr lang="ru-RU" sz="1200" dirty="0">
                <a:latin typeface="+mj-lt"/>
                <a:cs typeface="Times New Roman" panose="02020603050405020304" pitchFamily="18" charset="0"/>
              </a:rPr>
              <a:t> (60-80%), псиломелан (20-40%); второстепенные - пиролюзит, родохрозит, манганит, гематит; редкие - </a:t>
            </a:r>
            <a:r>
              <a:rPr lang="ru-RU" sz="1200" dirty="0" err="1">
                <a:latin typeface="+mj-lt"/>
                <a:cs typeface="Times New Roman" panose="02020603050405020304" pitchFamily="18" charset="0"/>
              </a:rPr>
              <a:t>якобсит</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фриделит</a:t>
            </a:r>
            <a:r>
              <a:rPr lang="ru-RU" sz="1200" dirty="0">
                <a:latin typeface="+mj-lt"/>
                <a:cs typeface="Times New Roman" panose="02020603050405020304" pitchFamily="18" charset="0"/>
              </a:rPr>
              <a:t>, родонит; нерудные - кварц, биотит, реже каолинит, кальцит, барит.</a:t>
            </a:r>
          </a:p>
          <a:p>
            <a:pPr indent="457200" algn="just">
              <a:tabLst>
                <a:tab pos="266700" algn="l"/>
                <a:tab pos="714375" algn="l"/>
              </a:tabLst>
            </a:pPr>
            <a:r>
              <a:rPr lang="ru-RU" sz="1200" dirty="0">
                <a:latin typeface="+mj-lt"/>
                <a:cs typeface="Times New Roman" panose="02020603050405020304" pitchFamily="18" charset="0"/>
              </a:rPr>
              <a:t>Окислы марганца развиты в цементе конгломератов и песчаников, образуя конгломератовые, цементные, пятнистые и пористые текстуры.</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518299189"/>
              </p:ext>
            </p:extLst>
          </p:nvPr>
        </p:nvGraphicFramePr>
        <p:xfrm>
          <a:off x="179513" y="5186379"/>
          <a:ext cx="5832648" cy="935280"/>
        </p:xfrm>
        <a:graphic>
          <a:graphicData uri="http://schemas.openxmlformats.org/drawingml/2006/table">
            <a:tbl>
              <a:tblPr firstRow="1" firstCol="1" bandRow="1">
                <a:tableStyleId>{21E4AEA4-8DFA-4A89-87EB-49C32662AFE0}</a:tableStyleId>
              </a:tblPr>
              <a:tblGrid>
                <a:gridCol w="1966901">
                  <a:extLst>
                    <a:ext uri="{9D8B030D-6E8A-4147-A177-3AD203B41FA5}">
                      <a16:colId xmlns:a16="http://schemas.microsoft.com/office/drawing/2014/main" val="131043786"/>
                    </a:ext>
                  </a:extLst>
                </a:gridCol>
                <a:gridCol w="2034587">
                  <a:extLst>
                    <a:ext uri="{9D8B030D-6E8A-4147-A177-3AD203B41FA5}">
                      <a16:colId xmlns:a16="http://schemas.microsoft.com/office/drawing/2014/main" val="2658591762"/>
                    </a:ext>
                  </a:extLst>
                </a:gridCol>
                <a:gridCol w="1831160">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133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марганцевые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А+В+С1- 589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11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1B2489EC-6BE7-4C34-9189-E1D13E002C96}"/>
              </a:ext>
            </a:extLst>
          </p:cNvPr>
          <p:cNvPicPr>
            <a:picLocks noChangeAspect="1"/>
          </p:cNvPicPr>
          <p:nvPr/>
        </p:nvPicPr>
        <p:blipFill>
          <a:blip r:embed="rId4"/>
          <a:stretch>
            <a:fillRect/>
          </a:stretch>
        </p:blipFill>
        <p:spPr>
          <a:xfrm>
            <a:off x="6440835" y="2669482"/>
            <a:ext cx="2362492" cy="2019466"/>
          </a:xfrm>
          <a:prstGeom prst="rect">
            <a:avLst/>
          </a:prstGeom>
          <a:ln>
            <a:solidFill>
              <a:schemeClr val="tx1"/>
            </a:solidFill>
          </a:ln>
        </p:spPr>
      </p:pic>
      <p:sp>
        <p:nvSpPr>
          <p:cNvPr id="18" name="TextBox 17">
            <a:extLst>
              <a:ext uri="{FF2B5EF4-FFF2-40B4-BE49-F238E27FC236}">
                <a16:creationId xmlns:a16="http://schemas.microsoft.com/office/drawing/2014/main" id="{C5EE6C13-2114-4CA2-87F7-04466FCA1DBD}"/>
              </a:ext>
            </a:extLst>
          </p:cNvPr>
          <p:cNvSpPr txBox="1"/>
          <p:nvPr/>
        </p:nvSpPr>
        <p:spPr>
          <a:xfrm>
            <a:off x="6876203" y="4853769"/>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Жездинское</a:t>
            </a:r>
            <a:r>
              <a:rPr lang="ru-RU" sz="900" dirty="0">
                <a:latin typeface="Times New Roman" panose="02020603050405020304" pitchFamily="18" charset="0"/>
                <a:cs typeface="Times New Roman" panose="02020603050405020304" pitchFamily="18" charset="0"/>
              </a:rPr>
              <a:t> ), для дальнейшего выставления на аукцион</a:t>
            </a:r>
          </a:p>
        </p:txBody>
      </p:sp>
      <p:pic>
        <p:nvPicPr>
          <p:cNvPr id="21" name="Рисунок 20">
            <a:extLst>
              <a:ext uri="{FF2B5EF4-FFF2-40B4-BE49-F238E27FC236}">
                <a16:creationId xmlns:a16="http://schemas.microsoft.com/office/drawing/2014/main" id="{8C1FEF5C-695B-464B-81F1-32E7C76C8066}"/>
              </a:ext>
            </a:extLst>
          </p:cNvPr>
          <p:cNvPicPr>
            <a:picLocks noChangeAspect="1"/>
          </p:cNvPicPr>
          <p:nvPr/>
        </p:nvPicPr>
        <p:blipFill>
          <a:blip r:embed="rId5"/>
          <a:stretch>
            <a:fillRect/>
          </a:stretch>
        </p:blipFill>
        <p:spPr>
          <a:xfrm>
            <a:off x="6394277" y="5846569"/>
            <a:ext cx="467679" cy="208336"/>
          </a:xfrm>
          <a:prstGeom prst="rect">
            <a:avLst/>
          </a:prstGeom>
        </p:spPr>
      </p:pic>
      <p:sp>
        <p:nvSpPr>
          <p:cNvPr id="22" name="TextBox 21">
            <a:extLst>
              <a:ext uri="{FF2B5EF4-FFF2-40B4-BE49-F238E27FC236}">
                <a16:creationId xmlns:a16="http://schemas.microsoft.com/office/drawing/2014/main" id="{EB7533E3-64E9-4494-B820-E1ED1E70C3F5}"/>
              </a:ext>
            </a:extLst>
          </p:cNvPr>
          <p:cNvSpPr txBox="1"/>
          <p:nvPr/>
        </p:nvSpPr>
        <p:spPr>
          <a:xfrm>
            <a:off x="6871967" y="582407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TextBox 22">
            <a:extLst>
              <a:ext uri="{FF2B5EF4-FFF2-40B4-BE49-F238E27FC236}">
                <a16:creationId xmlns:a16="http://schemas.microsoft.com/office/drawing/2014/main" id="{E52FB5D7-D61D-4F2E-95E8-6FF58F935431}"/>
              </a:ext>
            </a:extLst>
          </p:cNvPr>
          <p:cNvSpPr txBox="1">
            <a:spLocks noChangeArrowheads="1"/>
          </p:cNvSpPr>
          <p:nvPr/>
        </p:nvSpPr>
        <p:spPr bwMode="auto">
          <a:xfrm>
            <a:off x="6851130" y="5386065"/>
            <a:ext cx="198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a:t>
            </a:r>
            <a:r>
              <a:rPr lang="en-US" altLang="ru-RU" sz="900" dirty="0">
                <a:latin typeface="Times New Roman" panose="02020603050405020304" pitchFamily="18" charset="0"/>
                <a:cs typeface="Times New Roman" panose="02020603050405020304" pitchFamily="18" charset="0"/>
              </a:rPr>
              <a:t> </a:t>
            </a:r>
            <a:r>
              <a:rPr lang="kk-KZ" altLang="ru-RU" sz="900" dirty="0">
                <a:latin typeface="Times New Roman" panose="02020603050405020304" pitchFamily="18" charset="0"/>
                <a:cs typeface="Times New Roman" panose="02020603050405020304" pitchFamily="18" charset="0"/>
              </a:rPr>
              <a:t>и буферная зона населенного пункта</a:t>
            </a:r>
            <a:r>
              <a:rPr lang="ru-RU" altLang="ru-RU" sz="900" dirty="0">
                <a:latin typeface="Times New Roman" panose="02020603050405020304" pitchFamily="18" charset="0"/>
                <a:cs typeface="Times New Roman" panose="02020603050405020304" pitchFamily="18" charset="0"/>
              </a:rPr>
              <a:t> </a:t>
            </a:r>
            <a:r>
              <a:rPr lang="en-US" altLang="ru-RU" sz="900" dirty="0">
                <a:latin typeface="Times New Roman" panose="02020603050405020304" pitchFamily="18" charset="0"/>
                <a:cs typeface="Times New Roman" panose="02020603050405020304" pitchFamily="18" charset="0"/>
              </a:rPr>
              <a:t> - </a:t>
            </a:r>
            <a:r>
              <a:rPr lang="ru-RU" altLang="ru-RU" sz="900" dirty="0" err="1">
                <a:latin typeface="Times New Roman" panose="02020603050405020304" pitchFamily="18" charset="0"/>
                <a:cs typeface="Times New Roman" panose="02020603050405020304" pitchFamily="18" charset="0"/>
              </a:rPr>
              <a:t>п.Жезды</a:t>
            </a:r>
            <a:endParaRPr lang="ru-RU" altLang="ru-RU" sz="900" dirty="0">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D0173F70-9018-406D-A0CF-0D77B4F38150}"/>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402953" y="5495832"/>
            <a:ext cx="469014"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Прямоугольник 24">
            <a:extLst>
              <a:ext uri="{FF2B5EF4-FFF2-40B4-BE49-F238E27FC236}">
                <a16:creationId xmlns:a16="http://schemas.microsoft.com/office/drawing/2014/main" id="{E7BB80D4-F9FE-4FE9-A158-B8A1F5048E9C}"/>
              </a:ext>
            </a:extLst>
          </p:cNvPr>
          <p:cNvSpPr/>
          <p:nvPr/>
        </p:nvSpPr>
        <p:spPr>
          <a:xfrm>
            <a:off x="6393930" y="4992246"/>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a:extLst>
              <a:ext uri="{FF2B5EF4-FFF2-40B4-BE49-F238E27FC236}">
                <a16:creationId xmlns:a16="http://schemas.microsoft.com/office/drawing/2014/main" id="{0F2DBBCF-1F79-4FB3-BE3D-07361085CE0D}"/>
              </a:ext>
            </a:extLst>
          </p:cNvPr>
          <p:cNvPicPr>
            <a:picLocks noChangeAspect="1"/>
          </p:cNvPicPr>
          <p:nvPr/>
        </p:nvPicPr>
        <p:blipFill>
          <a:blip r:embed="rId8"/>
          <a:stretch>
            <a:fillRect/>
          </a:stretch>
        </p:blipFill>
        <p:spPr>
          <a:xfrm>
            <a:off x="6363110" y="6172492"/>
            <a:ext cx="504895" cy="247685"/>
          </a:xfrm>
          <a:prstGeom prst="rect">
            <a:avLst/>
          </a:prstGeom>
        </p:spPr>
      </p:pic>
      <p:sp>
        <p:nvSpPr>
          <p:cNvPr id="27" name="TextBox 26">
            <a:extLst>
              <a:ext uri="{FF2B5EF4-FFF2-40B4-BE49-F238E27FC236}">
                <a16:creationId xmlns:a16="http://schemas.microsoft.com/office/drawing/2014/main" id="{0A27E8EA-E791-4D9C-A920-0CC591641F1E}"/>
              </a:ext>
            </a:extLst>
          </p:cNvPr>
          <p:cNvSpPr txBox="1"/>
          <p:nvPr/>
        </p:nvSpPr>
        <p:spPr>
          <a:xfrm>
            <a:off x="6861956" y="618348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железная дорога</a:t>
            </a:r>
          </a:p>
        </p:txBody>
      </p:sp>
      <p:pic>
        <p:nvPicPr>
          <p:cNvPr id="2" name="Рисунок 1">
            <a:extLst>
              <a:ext uri="{FF2B5EF4-FFF2-40B4-BE49-F238E27FC236}">
                <a16:creationId xmlns:a16="http://schemas.microsoft.com/office/drawing/2014/main" id="{710F90B1-21B7-EB73-746F-23692737551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43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12298" y="16282"/>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ТМО </a:t>
            </a:r>
            <a:r>
              <a:rPr lang="ru-RU" sz="1600" dirty="0" err="1">
                <a:latin typeface="+mj-lt"/>
                <a:cs typeface="Times New Roman" panose="02020603050405020304" pitchFamily="18" charset="0"/>
              </a:rPr>
              <a:t>Жездинское</a:t>
            </a:r>
            <a:r>
              <a:rPr lang="ru-RU" sz="1600" dirty="0">
                <a:latin typeface="+mj-lt"/>
                <a:cs typeface="Times New Roman" panose="02020603050405020304" pitchFamily="18" charset="0"/>
              </a:rPr>
              <a:t> хвостохранилище </a:t>
            </a:r>
            <a:r>
              <a:rPr lang="ru-RU" sz="1600" b="1" dirty="0">
                <a:latin typeface="+mj-lt"/>
                <a:cs typeface="Times New Roman" panose="02020603050405020304" pitchFamily="18" charset="0"/>
              </a:rPr>
              <a:t>в Улытауской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517211" y="1346751"/>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09088" y="1753410"/>
            <a:ext cx="1155716" cy="98089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908701" y="1753410"/>
            <a:ext cx="1023001" cy="1022676"/>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41632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техногенные минеральные образования </a:t>
            </a:r>
            <a:r>
              <a:rPr lang="ru-RU" sz="1200" dirty="0" err="1">
                <a:latin typeface="+mj-lt"/>
                <a:cs typeface="Times New Roman" panose="02020603050405020304" pitchFamily="18" charset="0"/>
              </a:rPr>
              <a:t>Жездинской</a:t>
            </a:r>
            <a:r>
              <a:rPr lang="ru-RU" sz="1200" dirty="0">
                <a:latin typeface="+mj-lt"/>
                <a:cs typeface="Times New Roman" panose="02020603050405020304" pitchFamily="18" charset="0"/>
              </a:rPr>
              <a:t> обогатительной фабрики расположены в Улытауском районе, в 45 км северо-западнее г. Жезказган</a:t>
            </a:r>
            <a:endParaRPr lang="ru-RU" sz="1200" b="1"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ТМО </a:t>
            </a:r>
            <a:r>
              <a:rPr lang="ru-RU" sz="1200" dirty="0" err="1">
                <a:latin typeface="+mj-lt"/>
                <a:cs typeface="Times New Roman" panose="02020603050405020304" pitchFamily="18" charset="0"/>
              </a:rPr>
              <a:t>Жездинской</a:t>
            </a:r>
            <a:r>
              <a:rPr lang="ru-RU" sz="1200" dirty="0">
                <a:latin typeface="+mj-lt"/>
                <a:cs typeface="Times New Roman" panose="02020603050405020304" pitchFamily="18" charset="0"/>
              </a:rPr>
              <a:t> ОФ накоплены в период с 1965 по 1995 </a:t>
            </a:r>
            <a:r>
              <a:rPr lang="ru-RU" sz="1200" dirty="0" err="1">
                <a:latin typeface="+mj-lt"/>
                <a:cs typeface="Times New Roman" panose="02020603050405020304" pitchFamily="18" charset="0"/>
              </a:rPr>
              <a:t>г.г</a:t>
            </a:r>
            <a:r>
              <a:rPr lang="ru-RU" sz="1200" dirty="0">
                <a:latin typeface="+mj-lt"/>
                <a:cs typeface="Times New Roman" panose="02020603050405020304" pitchFamily="18" charset="0"/>
              </a:rPr>
              <a:t>. и представлены отвальными хвостами, полученными при обогащении марганцевых руд месторождений </a:t>
            </a:r>
            <a:r>
              <a:rPr lang="ru-RU" sz="1200" dirty="0" err="1">
                <a:latin typeface="+mj-lt"/>
                <a:cs typeface="Times New Roman" panose="02020603050405020304" pitchFamily="18" charset="0"/>
              </a:rPr>
              <a:t>Жезды</a:t>
            </a:r>
            <a:r>
              <a:rPr lang="ru-RU" sz="1200" dirty="0">
                <a:latin typeface="+mj-lt"/>
                <a:cs typeface="Times New Roman" panose="02020603050405020304" pitchFamily="18" charset="0"/>
              </a:rPr>
              <a:t>, Промежуточное, </a:t>
            </a:r>
            <a:r>
              <a:rPr lang="ru-RU" sz="1200" dirty="0" err="1">
                <a:latin typeface="+mj-lt"/>
                <a:cs typeface="Times New Roman" panose="02020603050405020304" pitchFamily="18" charset="0"/>
              </a:rPr>
              <a:t>Жаксыкотр</a:t>
            </a:r>
            <a:r>
              <a:rPr lang="ru-RU" sz="1200" dirty="0">
                <a:latin typeface="+mj-lt"/>
                <a:cs typeface="Times New Roman" panose="02020603050405020304" pitchFamily="18" charset="0"/>
              </a:rPr>
              <a:t>, Тур и </a:t>
            </a:r>
            <a:r>
              <a:rPr lang="ru-RU" sz="1200" dirty="0" err="1">
                <a:latin typeface="+mj-lt"/>
                <a:cs typeface="Times New Roman" panose="02020603050405020304" pitchFamily="18" charset="0"/>
              </a:rPr>
              <a:t>Ушкатын</a:t>
            </a:r>
            <a:r>
              <a:rPr lang="ru-RU" sz="1200" dirty="0">
                <a:latin typeface="+mj-lt"/>
                <a:cs typeface="Times New Roman" panose="02020603050405020304" pitchFamily="18" charset="0"/>
              </a:rPr>
              <a:t> III, при этом отходы обогащения руд двух первых месторождений составляют 86,3 % материала хвостохранилища. Хвостохранилище образовано в вытянутой лощине между сопок. В его пределах выделяют две техногенные залежи, разделенные </a:t>
            </a:r>
            <a:r>
              <a:rPr lang="ru-RU" sz="1200" dirty="0" err="1">
                <a:latin typeface="+mj-lt"/>
                <a:cs typeface="Times New Roman" panose="02020603050405020304" pitchFamily="18" charset="0"/>
              </a:rPr>
              <a:t>субмеридиональной</a:t>
            </a:r>
            <a:r>
              <a:rPr lang="ru-RU" sz="1200" dirty="0">
                <a:latin typeface="+mj-lt"/>
                <a:cs typeface="Times New Roman" panose="02020603050405020304" pitchFamily="18" charset="0"/>
              </a:rPr>
              <a:t> дамбой, площадью 30 и 2,3 га. Протяженность хвостохранилища составляет 1350 м, максимальная ширина 500 м, мощность отложений от 0 до 15,0 м. Распределение марганца в ТМО равномерное, с отнесением техногенных залежей ко 2-ой группе сложности по степени геологического строения можно согласиться.</a:t>
            </a:r>
          </a:p>
          <a:p>
            <a:pPr indent="457200" algn="just">
              <a:tabLst>
                <a:tab pos="266700" algn="l"/>
                <a:tab pos="714375" algn="l"/>
              </a:tabLst>
            </a:pPr>
            <a:r>
              <a:rPr lang="ru-RU" sz="1200" dirty="0">
                <a:latin typeface="+mj-lt"/>
                <a:cs typeface="Times New Roman" panose="02020603050405020304" pitchFamily="18" charset="0"/>
              </a:rPr>
              <a:t>Горнотехнические условия разработки хвостохранилища благоприятные. Отсутствие пород вскрыши, небольшая мощность продуктивных отложений и их рыхлое состояние позволяют проводить отработку открытым способом одним уступом прямой экскавацией. Борта карьеров в местах минимальной выемочной мощности сложатся по естественному углу откоса хвостов.</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627970587"/>
              </p:ext>
            </p:extLst>
          </p:nvPr>
        </p:nvGraphicFramePr>
        <p:xfrm>
          <a:off x="179512" y="5186379"/>
          <a:ext cx="5911890" cy="935280"/>
        </p:xfrm>
        <a:graphic>
          <a:graphicData uri="http://schemas.openxmlformats.org/drawingml/2006/table">
            <a:tbl>
              <a:tblPr firstRow="1" firstCol="1" bandRow="1">
                <a:tableStyleId>{21E4AEA4-8DFA-4A89-87EB-49C32662AFE0}</a:tableStyleId>
              </a:tblPr>
              <a:tblGrid>
                <a:gridCol w="1638067">
                  <a:extLst>
                    <a:ext uri="{9D8B030D-6E8A-4147-A177-3AD203B41FA5}">
                      <a16:colId xmlns:a16="http://schemas.microsoft.com/office/drawing/2014/main" val="131043786"/>
                    </a:ext>
                  </a:extLst>
                </a:gridCol>
                <a:gridCol w="2629226">
                  <a:extLst>
                    <a:ext uri="{9D8B030D-6E8A-4147-A177-3AD203B41FA5}">
                      <a16:colId xmlns:a16="http://schemas.microsoft.com/office/drawing/2014/main" val="2658591762"/>
                    </a:ext>
                  </a:extLst>
                </a:gridCol>
                <a:gridCol w="1644597">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133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марганцевые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А+В+С1- 1804,7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С2-673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64C56B08-003F-4E47-9104-C402C0047390}"/>
              </a:ext>
            </a:extLst>
          </p:cNvPr>
          <p:cNvPicPr>
            <a:picLocks noChangeAspect="1"/>
          </p:cNvPicPr>
          <p:nvPr/>
        </p:nvPicPr>
        <p:blipFill>
          <a:blip r:embed="rId4"/>
          <a:stretch>
            <a:fillRect/>
          </a:stretch>
        </p:blipFill>
        <p:spPr>
          <a:xfrm>
            <a:off x="6409088" y="2788411"/>
            <a:ext cx="2522614" cy="1767816"/>
          </a:xfrm>
          <a:prstGeom prst="rect">
            <a:avLst/>
          </a:prstGeom>
          <a:ln>
            <a:solidFill>
              <a:schemeClr val="tx1"/>
            </a:solidFill>
          </a:ln>
        </p:spPr>
      </p:pic>
      <p:sp>
        <p:nvSpPr>
          <p:cNvPr id="18" name="TextBox 17">
            <a:extLst>
              <a:ext uri="{FF2B5EF4-FFF2-40B4-BE49-F238E27FC236}">
                <a16:creationId xmlns:a16="http://schemas.microsoft.com/office/drawing/2014/main" id="{99DA0287-0992-4914-B45E-A019262A02C6}"/>
              </a:ext>
            </a:extLst>
          </p:cNvPr>
          <p:cNvSpPr txBox="1"/>
          <p:nvPr/>
        </p:nvSpPr>
        <p:spPr>
          <a:xfrm>
            <a:off x="6799612" y="4678548"/>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ТМО </a:t>
            </a:r>
            <a:r>
              <a:rPr lang="ru-RU" sz="900" dirty="0" err="1">
                <a:latin typeface="Times New Roman" panose="02020603050405020304" pitchFamily="18" charset="0"/>
                <a:cs typeface="Times New Roman" panose="02020603050405020304" pitchFamily="18" charset="0"/>
              </a:rPr>
              <a:t>Жездинское</a:t>
            </a:r>
            <a:r>
              <a:rPr lang="ru-RU" sz="900" dirty="0">
                <a:latin typeface="Times New Roman" panose="02020603050405020304" pitchFamily="18" charset="0"/>
                <a:cs typeface="Times New Roman" panose="02020603050405020304" pitchFamily="18" charset="0"/>
              </a:rPr>
              <a:t> ), для дальнейшего выставления на аукцион</a:t>
            </a:r>
          </a:p>
        </p:txBody>
      </p:sp>
      <p:pic>
        <p:nvPicPr>
          <p:cNvPr id="21" name="Рисунок 20">
            <a:extLst>
              <a:ext uri="{FF2B5EF4-FFF2-40B4-BE49-F238E27FC236}">
                <a16:creationId xmlns:a16="http://schemas.microsoft.com/office/drawing/2014/main" id="{7A408419-2D1A-46A1-A066-6C8E8B65CC75}"/>
              </a:ext>
            </a:extLst>
          </p:cNvPr>
          <p:cNvPicPr>
            <a:picLocks noChangeAspect="1"/>
          </p:cNvPicPr>
          <p:nvPr/>
        </p:nvPicPr>
        <p:blipFill>
          <a:blip r:embed="rId5"/>
          <a:stretch>
            <a:fillRect/>
          </a:stretch>
        </p:blipFill>
        <p:spPr>
          <a:xfrm>
            <a:off x="6317686" y="5671348"/>
            <a:ext cx="467679" cy="208336"/>
          </a:xfrm>
          <a:prstGeom prst="rect">
            <a:avLst/>
          </a:prstGeom>
        </p:spPr>
      </p:pic>
      <p:sp>
        <p:nvSpPr>
          <p:cNvPr id="22" name="TextBox 21">
            <a:extLst>
              <a:ext uri="{FF2B5EF4-FFF2-40B4-BE49-F238E27FC236}">
                <a16:creationId xmlns:a16="http://schemas.microsoft.com/office/drawing/2014/main" id="{08890DA5-36A2-45DB-B7B5-2DC0901C6096}"/>
              </a:ext>
            </a:extLst>
          </p:cNvPr>
          <p:cNvSpPr txBox="1"/>
          <p:nvPr/>
        </p:nvSpPr>
        <p:spPr>
          <a:xfrm>
            <a:off x="6795376" y="564885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TextBox 22">
            <a:extLst>
              <a:ext uri="{FF2B5EF4-FFF2-40B4-BE49-F238E27FC236}">
                <a16:creationId xmlns:a16="http://schemas.microsoft.com/office/drawing/2014/main" id="{F6C3B36C-4E76-4EE7-BA1F-9906046862A0}"/>
              </a:ext>
            </a:extLst>
          </p:cNvPr>
          <p:cNvSpPr txBox="1">
            <a:spLocks noChangeArrowheads="1"/>
          </p:cNvSpPr>
          <p:nvPr/>
        </p:nvSpPr>
        <p:spPr bwMode="auto">
          <a:xfrm>
            <a:off x="6774539" y="5210844"/>
            <a:ext cx="198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a:t>
            </a:r>
            <a:r>
              <a:rPr lang="en-US" altLang="ru-RU" sz="900" dirty="0">
                <a:latin typeface="Times New Roman" panose="02020603050405020304" pitchFamily="18" charset="0"/>
                <a:cs typeface="Times New Roman" panose="02020603050405020304" pitchFamily="18" charset="0"/>
              </a:rPr>
              <a:t> </a:t>
            </a:r>
            <a:r>
              <a:rPr lang="kk-KZ" altLang="ru-RU" sz="900" dirty="0">
                <a:latin typeface="Times New Roman" panose="02020603050405020304" pitchFamily="18" charset="0"/>
                <a:cs typeface="Times New Roman" panose="02020603050405020304" pitchFamily="18" charset="0"/>
              </a:rPr>
              <a:t>и буферная зона населенного пункта</a:t>
            </a:r>
            <a:r>
              <a:rPr lang="ru-RU" altLang="ru-RU" sz="900" dirty="0">
                <a:latin typeface="Times New Roman" panose="02020603050405020304" pitchFamily="18" charset="0"/>
                <a:cs typeface="Times New Roman" panose="02020603050405020304" pitchFamily="18" charset="0"/>
              </a:rPr>
              <a:t> </a:t>
            </a:r>
            <a:r>
              <a:rPr lang="en-US" altLang="ru-RU" sz="900" dirty="0">
                <a:latin typeface="Times New Roman" panose="02020603050405020304" pitchFamily="18" charset="0"/>
                <a:cs typeface="Times New Roman" panose="02020603050405020304" pitchFamily="18" charset="0"/>
              </a:rPr>
              <a:t> - </a:t>
            </a:r>
            <a:r>
              <a:rPr lang="ru-RU" altLang="ru-RU" sz="900" dirty="0" err="1">
                <a:latin typeface="Times New Roman" panose="02020603050405020304" pitchFamily="18" charset="0"/>
                <a:cs typeface="Times New Roman" panose="02020603050405020304" pitchFamily="18" charset="0"/>
              </a:rPr>
              <a:t>п.Жезды</a:t>
            </a:r>
            <a:endParaRPr lang="ru-RU" altLang="ru-RU" sz="900" dirty="0">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BBBA3248-D935-420E-B4A1-4E2F8680B80B}"/>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26362" y="5320611"/>
            <a:ext cx="469014"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Прямоугольник 24">
            <a:extLst>
              <a:ext uri="{FF2B5EF4-FFF2-40B4-BE49-F238E27FC236}">
                <a16:creationId xmlns:a16="http://schemas.microsoft.com/office/drawing/2014/main" id="{ECCC4DDD-DD93-4D49-9AAE-C74B02E75E04}"/>
              </a:ext>
            </a:extLst>
          </p:cNvPr>
          <p:cNvSpPr/>
          <p:nvPr/>
        </p:nvSpPr>
        <p:spPr>
          <a:xfrm>
            <a:off x="6317339" y="4817025"/>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a:extLst>
              <a:ext uri="{FF2B5EF4-FFF2-40B4-BE49-F238E27FC236}">
                <a16:creationId xmlns:a16="http://schemas.microsoft.com/office/drawing/2014/main" id="{4EA929BE-6AF3-42EB-ABCB-516170942A8A}"/>
              </a:ext>
            </a:extLst>
          </p:cNvPr>
          <p:cNvCxnSpPr/>
          <p:nvPr/>
        </p:nvCxnSpPr>
        <p:spPr>
          <a:xfrm>
            <a:off x="6308442" y="6051919"/>
            <a:ext cx="4331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F701487-618D-4ED9-A094-68B76E85D5B8}"/>
              </a:ext>
            </a:extLst>
          </p:cNvPr>
          <p:cNvSpPr txBox="1"/>
          <p:nvPr/>
        </p:nvSpPr>
        <p:spPr>
          <a:xfrm>
            <a:off x="6795376" y="593650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2" name="Рисунок 1">
            <a:extLst>
              <a:ext uri="{FF2B5EF4-FFF2-40B4-BE49-F238E27FC236}">
                <a16:creationId xmlns:a16="http://schemas.microsoft.com/office/drawing/2014/main" id="{9EF548DF-391C-0F4F-408A-35AB16262D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28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Кольжатское</a:t>
            </a:r>
            <a:r>
              <a:rPr lang="ru-RU" sz="1600" b="1" dirty="0">
                <a:latin typeface="+mj-lt"/>
                <a:cs typeface="Times New Roman" panose="02020603050405020304" pitchFamily="18" charset="0"/>
              </a:rPr>
              <a:t> в Алматинской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062946" y="1688307"/>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514680" y="2118099"/>
            <a:ext cx="1565982" cy="75203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362567" y="2094966"/>
            <a:ext cx="586040" cy="78597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6117578"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 расположено 260 км к востоку от г. Алматы, левый берег р. Или близ госграницы.</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расположено в Восточно-Илийском (</a:t>
            </a:r>
            <a:r>
              <a:rPr lang="ru-RU" sz="1200" dirty="0" err="1">
                <a:latin typeface="+mj-lt"/>
                <a:cs typeface="Times New Roman" panose="02020603050405020304" pitchFamily="18" charset="0"/>
              </a:rPr>
              <a:t>Джаркентском</a:t>
            </a:r>
            <a:r>
              <a:rPr lang="ru-RU" sz="1200" dirty="0">
                <a:latin typeface="+mj-lt"/>
                <a:cs typeface="Times New Roman" panose="02020603050405020304" pitchFamily="18" charset="0"/>
              </a:rPr>
              <a:t>) прогибе Илийской впадины, в его южном борту, у границы с КНР.</a:t>
            </a:r>
          </a:p>
          <a:p>
            <a:pPr indent="457200" algn="just">
              <a:tabLst>
                <a:tab pos="266700" algn="l"/>
                <a:tab pos="714375" algn="l"/>
              </a:tabLst>
            </a:pPr>
            <a:r>
              <a:rPr lang="ru-RU" sz="1200" dirty="0">
                <a:latin typeface="+mj-lt"/>
                <a:cs typeface="Times New Roman" panose="02020603050405020304" pitchFamily="18" charset="0"/>
              </a:rPr>
              <a:t>В угольных пластах урановое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концентрируется в полосе прилегающей к зоне выклинивания пластов, располагаясь в основном в их верхних частях у нижней границы зоны грунтового окисления и образуя простые </a:t>
            </a:r>
            <a:r>
              <a:rPr lang="ru-RU" sz="1200" dirty="0" err="1">
                <a:latin typeface="+mj-lt"/>
                <a:cs typeface="Times New Roman" panose="02020603050405020304" pitchFamily="18" charset="0"/>
              </a:rPr>
              <a:t>пластообразные</a:t>
            </a:r>
            <a:r>
              <a:rPr lang="ru-RU" sz="1200" dirty="0">
                <a:latin typeface="+mj-lt"/>
                <a:cs typeface="Times New Roman" panose="02020603050405020304" pitchFamily="18" charset="0"/>
              </a:rPr>
              <a:t> залежи, полого падающие на север под углами 3-7°. Их протяженность от 0,5 до 14,5 км, ширина от 20-100 м до 1-2км, мощность от десятков см до 1-2 м. Отмечаются раздувы мощности (до 4 м) на участках проявленных в кровле пластов </a:t>
            </a:r>
            <a:r>
              <a:rPr lang="ru-RU" sz="1200" dirty="0" err="1">
                <a:latin typeface="+mj-lt"/>
                <a:cs typeface="Times New Roman" panose="02020603050405020304" pitchFamily="18" charset="0"/>
              </a:rPr>
              <a:t>палеорусловых</a:t>
            </a:r>
            <a:r>
              <a:rPr lang="ru-RU" sz="1200" dirty="0">
                <a:latin typeface="+mj-lt"/>
                <a:cs typeface="Times New Roman" panose="02020603050405020304" pitchFamily="18" charset="0"/>
              </a:rPr>
              <a:t> врезов, выполненных окисленными гравийными отложениями. На выклинивании мощного угольного пласта наблюдаются формы типа "обратного ролла".</a:t>
            </a:r>
          </a:p>
          <a:p>
            <a:pPr indent="457200" algn="just">
              <a:tabLst>
                <a:tab pos="266700" algn="l"/>
                <a:tab pos="714375" algn="l"/>
              </a:tabLst>
            </a:pPr>
            <a:r>
              <a:rPr lang="ru-RU" sz="1200" dirty="0">
                <a:latin typeface="+mj-lt"/>
                <a:cs typeface="Times New Roman" panose="02020603050405020304" pitchFamily="18" charset="0"/>
              </a:rPr>
              <a:t>В </a:t>
            </a:r>
            <a:r>
              <a:rPr lang="ru-RU" sz="1200" dirty="0" err="1">
                <a:latin typeface="+mj-lt"/>
                <a:cs typeface="Times New Roman" panose="02020603050405020304" pitchFamily="18" charset="0"/>
              </a:rPr>
              <a:t>песчанико</a:t>
            </a:r>
            <a:r>
              <a:rPr lang="ru-RU" sz="1200" dirty="0">
                <a:latin typeface="+mj-lt"/>
                <a:cs typeface="Times New Roman" panose="02020603050405020304" pitchFamily="18" charset="0"/>
              </a:rPr>
              <a:t>-конгломератовых пластах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концентрируется в </a:t>
            </a:r>
            <a:r>
              <a:rPr lang="ru-RU" sz="1200" dirty="0" err="1">
                <a:latin typeface="+mj-lt"/>
                <a:cs typeface="Times New Roman" panose="02020603050405020304" pitchFamily="18" charset="0"/>
              </a:rPr>
              <a:t>сероцветных</a:t>
            </a:r>
            <a:r>
              <a:rPr lang="ru-RU" sz="1200" dirty="0">
                <a:latin typeface="+mj-lt"/>
                <a:cs typeface="Times New Roman" panose="02020603050405020304" pitchFamily="18" charset="0"/>
              </a:rPr>
              <a:t> породах у границ с зонами пластового окисления в виде </a:t>
            </a:r>
            <a:r>
              <a:rPr lang="ru-RU" sz="1200" dirty="0" err="1">
                <a:latin typeface="+mj-lt"/>
                <a:cs typeface="Times New Roman" panose="02020603050405020304" pitchFamily="18" charset="0"/>
              </a:rPr>
              <a:t>ролловых</a:t>
            </a:r>
            <a:r>
              <a:rPr lang="ru-RU" sz="1200" dirty="0">
                <a:latin typeface="+mj-lt"/>
                <a:cs typeface="Times New Roman" panose="02020603050405020304" pitchFamily="18" charset="0"/>
              </a:rPr>
              <a:t> и линзообразных залежей. Их протяженность от первых сотен метров до 1-2 км, ширина по падению от десятков метров (в песчаниках) до первых сотен метров в "крыльях" и "останцах " в углисто-глинистых породах. Мощность от десятков см до 5-10 м (в "</a:t>
            </a:r>
            <a:r>
              <a:rPr lang="ru-RU" sz="1200" dirty="0" err="1">
                <a:latin typeface="+mj-lt"/>
                <a:cs typeface="Times New Roman" panose="02020603050405020304" pitchFamily="18" charset="0"/>
              </a:rPr>
              <a:t>мешковых</a:t>
            </a:r>
            <a:r>
              <a:rPr lang="ru-RU" sz="1200" dirty="0">
                <a:latin typeface="+mj-lt"/>
                <a:cs typeface="Times New Roman" panose="02020603050405020304" pitchFamily="18" charset="0"/>
              </a:rPr>
              <a:t>" частях роллов). Содержание урана варьирует от 0,05% (бортовое по пересечению) до 1-1,5% (максимальное в песчаниках, обогащенных углистым детритом).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прерывистое: коэффициенты рудоносности - от 0,6 до 1, в среднем 0,84.</a:t>
            </a:r>
          </a:p>
          <a:p>
            <a:pPr indent="457200" algn="just">
              <a:tabLst>
                <a:tab pos="266700" algn="l"/>
                <a:tab pos="714375" algn="l"/>
              </a:tabLst>
            </a:pPr>
            <a:r>
              <a:rPr lang="ru-RU" sz="1200" dirty="0">
                <a:latin typeface="+mj-lt"/>
                <a:cs typeface="Times New Roman" panose="02020603050405020304" pitchFamily="18" charset="0"/>
              </a:rPr>
              <a:t>По запасам урана месторождение крупное. (60% запасов - в угольных пластах, 40% - в терригенных горизонтах).</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589658297"/>
              </p:ext>
            </p:extLst>
          </p:nvPr>
        </p:nvGraphicFramePr>
        <p:xfrm>
          <a:off x="228623" y="5046547"/>
          <a:ext cx="5986436" cy="155448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818410">
                  <a:extLst>
                    <a:ext uri="{9D8B030D-6E8A-4147-A177-3AD203B41FA5}">
                      <a16:colId xmlns:a16="http://schemas.microsoft.com/office/drawing/2014/main" val="2658591762"/>
                    </a:ext>
                  </a:extLst>
                </a:gridCol>
                <a:gridCol w="178707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133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уран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А+В+С1- 18009 т, С2-10000 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2230 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133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молибден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А+В+С1- 5403  т, С2-2991 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503 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035152"/>
                  </a:ext>
                </a:extLst>
              </a:tr>
              <a:tr h="133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уголь марки Б</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А+В+С1- 733684 тыс. т, С2-139672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508759"/>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E002F028-D686-45AA-A328-83C3E8541D16}"/>
              </a:ext>
            </a:extLst>
          </p:cNvPr>
          <p:cNvPicPr>
            <a:picLocks noChangeAspect="1"/>
          </p:cNvPicPr>
          <p:nvPr/>
        </p:nvPicPr>
        <p:blipFill>
          <a:blip r:embed="rId4"/>
          <a:stretch>
            <a:fillRect/>
          </a:stretch>
        </p:blipFill>
        <p:spPr>
          <a:xfrm>
            <a:off x="6514680" y="2917206"/>
            <a:ext cx="2490830" cy="1570693"/>
          </a:xfrm>
          <a:prstGeom prst="rect">
            <a:avLst/>
          </a:prstGeom>
          <a:ln>
            <a:solidFill>
              <a:schemeClr val="tx1"/>
            </a:solidFill>
          </a:ln>
        </p:spPr>
      </p:pic>
      <p:pic>
        <p:nvPicPr>
          <p:cNvPr id="18" name="Рисунок 17">
            <a:extLst>
              <a:ext uri="{FF2B5EF4-FFF2-40B4-BE49-F238E27FC236}">
                <a16:creationId xmlns:a16="http://schemas.microsoft.com/office/drawing/2014/main" id="{895E58D7-66CE-47E5-A24F-A5A8437BDFD4}"/>
              </a:ext>
            </a:extLst>
          </p:cNvPr>
          <p:cNvPicPr>
            <a:picLocks noChangeAspect="1"/>
          </p:cNvPicPr>
          <p:nvPr/>
        </p:nvPicPr>
        <p:blipFill>
          <a:blip r:embed="rId5"/>
          <a:stretch>
            <a:fillRect/>
          </a:stretch>
        </p:blipFill>
        <p:spPr>
          <a:xfrm>
            <a:off x="6513577" y="5611712"/>
            <a:ext cx="467679" cy="208336"/>
          </a:xfrm>
          <a:prstGeom prst="rect">
            <a:avLst/>
          </a:prstGeom>
        </p:spPr>
      </p:pic>
      <p:sp>
        <p:nvSpPr>
          <p:cNvPr id="21" name="TextBox 20">
            <a:extLst>
              <a:ext uri="{FF2B5EF4-FFF2-40B4-BE49-F238E27FC236}">
                <a16:creationId xmlns:a16="http://schemas.microsoft.com/office/drawing/2014/main" id="{57780288-1C9E-423C-AA4C-AD8AAABBF682}"/>
              </a:ext>
            </a:extLst>
          </p:cNvPr>
          <p:cNvSpPr txBox="1"/>
          <p:nvPr/>
        </p:nvSpPr>
        <p:spPr>
          <a:xfrm>
            <a:off x="6991267" y="558921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22" name="Прямая соединительная линия 21">
            <a:extLst>
              <a:ext uri="{FF2B5EF4-FFF2-40B4-BE49-F238E27FC236}">
                <a16:creationId xmlns:a16="http://schemas.microsoft.com/office/drawing/2014/main" id="{8A5C529D-D6C8-49D6-8F3B-63D0E72D5C55}"/>
              </a:ext>
            </a:extLst>
          </p:cNvPr>
          <p:cNvCxnSpPr/>
          <p:nvPr/>
        </p:nvCxnSpPr>
        <p:spPr>
          <a:xfrm>
            <a:off x="6504333" y="5992283"/>
            <a:ext cx="4331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BB3A814-9365-4DA2-858B-E93A7D17B1ED}"/>
              </a:ext>
            </a:extLst>
          </p:cNvPr>
          <p:cNvSpPr txBox="1"/>
          <p:nvPr/>
        </p:nvSpPr>
        <p:spPr>
          <a:xfrm>
            <a:off x="6991267" y="5876867"/>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sp>
        <p:nvSpPr>
          <p:cNvPr id="24" name="TextBox 23">
            <a:extLst>
              <a:ext uri="{FF2B5EF4-FFF2-40B4-BE49-F238E27FC236}">
                <a16:creationId xmlns:a16="http://schemas.microsoft.com/office/drawing/2014/main" id="{1274D485-3587-4A3F-B98A-A02AB3A3218C}"/>
              </a:ext>
            </a:extLst>
          </p:cNvPr>
          <p:cNvSpPr txBox="1"/>
          <p:nvPr/>
        </p:nvSpPr>
        <p:spPr>
          <a:xfrm>
            <a:off x="7007799" y="4724127"/>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Кольжатское</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sp>
        <p:nvSpPr>
          <p:cNvPr id="25" name="Прямоугольник 24">
            <a:extLst>
              <a:ext uri="{FF2B5EF4-FFF2-40B4-BE49-F238E27FC236}">
                <a16:creationId xmlns:a16="http://schemas.microsoft.com/office/drawing/2014/main" id="{17417E2A-22C9-4C3A-A600-4237F93B4553}"/>
              </a:ext>
            </a:extLst>
          </p:cNvPr>
          <p:cNvSpPr/>
          <p:nvPr/>
        </p:nvSpPr>
        <p:spPr>
          <a:xfrm>
            <a:off x="6525526" y="4862604"/>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110462ED-D082-4E25-8475-C2B82B247987}"/>
              </a:ext>
            </a:extLst>
          </p:cNvPr>
          <p:cNvSpPr/>
          <p:nvPr/>
        </p:nvSpPr>
        <p:spPr>
          <a:xfrm>
            <a:off x="6503587" y="5276709"/>
            <a:ext cx="457200" cy="181585"/>
          </a:xfrm>
          <a:prstGeom prst="rect">
            <a:avLst/>
          </a:prstGeom>
          <a:solidFill>
            <a:srgbClr val="FDEED3"/>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7376BC4A-634B-4084-9966-EA5C817B91A1}"/>
              </a:ext>
            </a:extLst>
          </p:cNvPr>
          <p:cNvSpPr txBox="1"/>
          <p:nvPr/>
        </p:nvSpPr>
        <p:spPr>
          <a:xfrm>
            <a:off x="6991267" y="5225921"/>
            <a:ext cx="1750948" cy="3693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буферная зона населенного пункта - с. Большой Дехкан</a:t>
            </a:r>
          </a:p>
        </p:txBody>
      </p:sp>
      <p:pic>
        <p:nvPicPr>
          <p:cNvPr id="2" name="Рисунок 1">
            <a:extLst>
              <a:ext uri="{FF2B5EF4-FFF2-40B4-BE49-F238E27FC236}">
                <a16:creationId xmlns:a16="http://schemas.microsoft.com/office/drawing/2014/main" id="{DEBB6B84-5DED-E89B-1706-FDA4B3B5F8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5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Южный </a:t>
            </a:r>
            <a:r>
              <a:rPr lang="ru-RU" sz="1600" b="1" dirty="0" err="1">
                <a:latin typeface="+mj-lt"/>
                <a:cs typeface="Times New Roman" panose="02020603050405020304" pitchFamily="18" charset="0"/>
              </a:rPr>
              <a:t>Карамурун</a:t>
            </a:r>
            <a:r>
              <a:rPr lang="ru-RU" sz="1600" b="1" dirty="0">
                <a:latin typeface="+mj-lt"/>
                <a:cs typeface="Times New Roman" panose="02020603050405020304" pitchFamily="18" charset="0"/>
              </a:rPr>
              <a:t> в Кызылординской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279342" y="166832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89860" y="2094966"/>
            <a:ext cx="889482" cy="59205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654720" y="2074982"/>
            <a:ext cx="1211967" cy="55291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2308324"/>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20 км к северу от поселка </a:t>
            </a:r>
            <a:r>
              <a:rPr lang="ru-RU" sz="1200" dirty="0" err="1">
                <a:latin typeface="+mj-lt"/>
                <a:cs typeface="Times New Roman" panose="02020603050405020304" pitchFamily="18" charset="0"/>
              </a:rPr>
              <a:t>Чиили</a:t>
            </a:r>
            <a:r>
              <a:rPr lang="ru-RU" sz="1200" dirty="0">
                <a:latin typeface="+mj-lt"/>
                <a:cs typeface="Times New Roman" panose="02020603050405020304" pitchFamily="18" charset="0"/>
              </a:rPr>
              <a:t> и в 146 км к западу, северо-западу от поселка Сузак</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Россыпь расположена в пределах </a:t>
            </a:r>
            <a:r>
              <a:rPr lang="ru-RU" sz="1200" dirty="0" err="1">
                <a:latin typeface="+mj-lt"/>
                <a:cs typeface="Times New Roman" panose="02020603050405020304" pitchFamily="18" charset="0"/>
              </a:rPr>
              <a:t>Карамурынской</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брахиантиклинали</a:t>
            </a:r>
            <a:r>
              <a:rPr lang="ru-RU" sz="1200" dirty="0">
                <a:latin typeface="+mj-lt"/>
                <a:cs typeface="Times New Roman" panose="02020603050405020304" pitchFamily="18" charset="0"/>
              </a:rPr>
              <a:t> на северо-восточном склоне </a:t>
            </a:r>
            <a:r>
              <a:rPr lang="ru-RU" sz="1200" dirty="0" err="1">
                <a:latin typeface="+mj-lt"/>
                <a:cs typeface="Times New Roman" panose="02020603050405020304" pitchFamily="18" charset="0"/>
              </a:rPr>
              <a:t>севро</a:t>
            </a:r>
            <a:r>
              <a:rPr lang="ru-RU" sz="1200" dirty="0">
                <a:latin typeface="+mj-lt"/>
                <a:cs typeface="Times New Roman" panose="02020603050405020304" pitchFamily="18" charset="0"/>
              </a:rPr>
              <a:t>-западной части хр. Каратау. Плейстоценовые образования, слагающие 80 % площади, залегают на породах средне-верхнего девона, представлены пролювиальными и аллювиально-пролювиальными отложениями. Распределение золота неравномерное. Продуктивный пласт состоит из плохо сортированного </a:t>
            </a:r>
            <a:r>
              <a:rPr lang="ru-RU" sz="1200" dirty="0" err="1">
                <a:latin typeface="+mj-lt"/>
                <a:cs typeface="Times New Roman" panose="02020603050405020304" pitchFamily="18" charset="0"/>
              </a:rPr>
              <a:t>щебнистоөпесчаноөсуглинистого</a:t>
            </a:r>
            <a:r>
              <a:rPr lang="ru-RU" sz="1200" dirty="0">
                <a:latin typeface="+mj-lt"/>
                <a:cs typeface="Times New Roman" panose="02020603050405020304" pitchFamily="18" charset="0"/>
              </a:rPr>
              <a:t> материала. Выявлено 3 </a:t>
            </a:r>
            <a:r>
              <a:rPr lang="ru-RU" sz="1200" dirty="0" err="1">
                <a:latin typeface="+mj-lt"/>
                <a:cs typeface="Times New Roman" panose="02020603050405020304" pitchFamily="18" charset="0"/>
              </a:rPr>
              <a:t>ложковых</a:t>
            </a:r>
            <a:r>
              <a:rPr lang="ru-RU" sz="1200" dirty="0">
                <a:latin typeface="+mj-lt"/>
                <a:cs typeface="Times New Roman" panose="02020603050405020304" pitchFamily="18" charset="0"/>
              </a:rPr>
              <a:t> россыпи. Центральная россыпь (основная) имеет длину – 480 м, ширину – 10-22 м, мощность пласта – 0,3-1,3 м. Морфология россыпи – </a:t>
            </a:r>
            <a:r>
              <a:rPr lang="ru-RU" sz="1200" dirty="0" err="1">
                <a:latin typeface="+mj-lt"/>
                <a:cs typeface="Times New Roman" panose="02020603050405020304" pitchFamily="18" charset="0"/>
              </a:rPr>
              <a:t>шнурковая</a:t>
            </a:r>
            <a:r>
              <a:rPr lang="ru-RU" sz="1200" dirty="0">
                <a:latin typeface="+mj-lt"/>
                <a:cs typeface="Times New Roman" panose="02020603050405020304" pitchFamily="18" charset="0"/>
              </a:rPr>
              <a:t>. Золото в шлихах </a:t>
            </a:r>
            <a:r>
              <a:rPr lang="ru-RU" sz="1200" dirty="0" err="1">
                <a:latin typeface="+mj-lt"/>
                <a:cs typeface="Times New Roman" panose="02020603050405020304" pitchFamily="18" charset="0"/>
              </a:rPr>
              <a:t>неокатанное</a:t>
            </a:r>
            <a:r>
              <a:rPr lang="ru-RU" sz="1200" dirty="0">
                <a:latin typeface="+mj-lt"/>
                <a:cs typeface="Times New Roman" panose="02020603050405020304" pitchFamily="18" charset="0"/>
              </a:rPr>
              <a:t>, различной крупности от долей до 4-5 мм, нередко встречаются мелкие самородки весом 0,5-3 г. </a:t>
            </a:r>
            <a:endParaRPr lang="ru-RU" sz="11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016318605"/>
              </p:ext>
            </p:extLst>
          </p:nvPr>
        </p:nvGraphicFramePr>
        <p:xfrm>
          <a:off x="224232" y="5261245"/>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579489">
                  <a:extLst>
                    <a:ext uri="{9D8B030D-6E8A-4147-A177-3AD203B41FA5}">
                      <a16:colId xmlns:a16="http://schemas.microsoft.com/office/drawing/2014/main" val="2658591762"/>
                    </a:ext>
                  </a:extLst>
                </a:gridCol>
                <a:gridCol w="202599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133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А+В+С1- 106,6 кг, С2-46,4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77,5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7758F9AD-0BEF-45F4-8717-5FB2CD86E60F}"/>
              </a:ext>
            </a:extLst>
          </p:cNvPr>
          <p:cNvPicPr>
            <a:picLocks noChangeAspect="1"/>
          </p:cNvPicPr>
          <p:nvPr/>
        </p:nvPicPr>
        <p:blipFill>
          <a:blip r:embed="rId4"/>
          <a:stretch>
            <a:fillRect/>
          </a:stretch>
        </p:blipFill>
        <p:spPr>
          <a:xfrm>
            <a:off x="6389860" y="2647883"/>
            <a:ext cx="2476827" cy="2234061"/>
          </a:xfrm>
          <a:prstGeom prst="rect">
            <a:avLst/>
          </a:prstGeom>
          <a:ln>
            <a:solidFill>
              <a:schemeClr val="tx1"/>
            </a:solidFill>
          </a:ln>
        </p:spPr>
      </p:pic>
      <p:pic>
        <p:nvPicPr>
          <p:cNvPr id="18" name="Рисунок 17">
            <a:extLst>
              <a:ext uri="{FF2B5EF4-FFF2-40B4-BE49-F238E27FC236}">
                <a16:creationId xmlns:a16="http://schemas.microsoft.com/office/drawing/2014/main" id="{62F0481F-814C-441D-996F-3F09947F4010}"/>
              </a:ext>
            </a:extLst>
          </p:cNvPr>
          <p:cNvPicPr>
            <a:picLocks noChangeAspect="1"/>
          </p:cNvPicPr>
          <p:nvPr/>
        </p:nvPicPr>
        <p:blipFill>
          <a:blip r:embed="rId5"/>
          <a:stretch>
            <a:fillRect/>
          </a:stretch>
        </p:blipFill>
        <p:spPr>
          <a:xfrm>
            <a:off x="6431519" y="6475463"/>
            <a:ext cx="467679" cy="208336"/>
          </a:xfrm>
          <a:prstGeom prst="rect">
            <a:avLst/>
          </a:prstGeom>
        </p:spPr>
      </p:pic>
      <p:sp>
        <p:nvSpPr>
          <p:cNvPr id="21" name="TextBox 20">
            <a:extLst>
              <a:ext uri="{FF2B5EF4-FFF2-40B4-BE49-F238E27FC236}">
                <a16:creationId xmlns:a16="http://schemas.microsoft.com/office/drawing/2014/main" id="{7FE96360-630C-4A54-892D-922B0B62E44C}"/>
              </a:ext>
            </a:extLst>
          </p:cNvPr>
          <p:cNvSpPr txBox="1"/>
          <p:nvPr/>
        </p:nvSpPr>
        <p:spPr>
          <a:xfrm>
            <a:off x="6909209" y="6452967"/>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2" name="TextBox 21">
            <a:extLst>
              <a:ext uri="{FF2B5EF4-FFF2-40B4-BE49-F238E27FC236}">
                <a16:creationId xmlns:a16="http://schemas.microsoft.com/office/drawing/2014/main" id="{371C9DFE-18F9-4860-9CDC-33A522875183}"/>
              </a:ext>
            </a:extLst>
          </p:cNvPr>
          <p:cNvSpPr txBox="1"/>
          <p:nvPr/>
        </p:nvSpPr>
        <p:spPr>
          <a:xfrm>
            <a:off x="6876203" y="5048331"/>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Южный </a:t>
            </a:r>
            <a:r>
              <a:rPr lang="ru-RU" sz="900" dirty="0" err="1">
                <a:latin typeface="Times New Roman" panose="02020603050405020304" pitchFamily="18" charset="0"/>
                <a:cs typeface="Times New Roman" panose="02020603050405020304" pitchFamily="18" charset="0"/>
              </a:rPr>
              <a:t>Карамурун</a:t>
            </a:r>
            <a:r>
              <a:rPr lang="ru-RU" sz="900" dirty="0">
                <a:latin typeface="Times New Roman" panose="02020603050405020304" pitchFamily="18" charset="0"/>
                <a:cs typeface="Times New Roman" panose="02020603050405020304" pitchFamily="18" charset="0"/>
              </a:rPr>
              <a:t> ), для дальнейшего выставления на аукцион</a:t>
            </a:r>
          </a:p>
        </p:txBody>
      </p:sp>
      <p:sp>
        <p:nvSpPr>
          <p:cNvPr id="23" name="Прямоугольник 22">
            <a:extLst>
              <a:ext uri="{FF2B5EF4-FFF2-40B4-BE49-F238E27FC236}">
                <a16:creationId xmlns:a16="http://schemas.microsoft.com/office/drawing/2014/main" id="{60C33A04-AD4E-4A5B-8E6B-5EE2D0B9B823}"/>
              </a:ext>
            </a:extLst>
          </p:cNvPr>
          <p:cNvSpPr/>
          <p:nvPr/>
        </p:nvSpPr>
        <p:spPr>
          <a:xfrm>
            <a:off x="6393930" y="5186808"/>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id="{7E7A26E4-A132-4989-81DF-4F3241A4DF46}"/>
              </a:ext>
            </a:extLst>
          </p:cNvPr>
          <p:cNvPicPr>
            <a:picLocks noChangeAspect="1"/>
          </p:cNvPicPr>
          <p:nvPr/>
        </p:nvPicPr>
        <p:blipFill>
          <a:blip r:embed="rId6"/>
          <a:stretch>
            <a:fillRect/>
          </a:stretch>
        </p:blipFill>
        <p:spPr>
          <a:xfrm>
            <a:off x="6422272" y="5666467"/>
            <a:ext cx="428858" cy="214429"/>
          </a:xfrm>
          <a:prstGeom prst="rect">
            <a:avLst/>
          </a:prstGeom>
          <a:ln>
            <a:solidFill>
              <a:srgbClr val="00B0F0"/>
            </a:solidFill>
          </a:ln>
        </p:spPr>
      </p:pic>
      <p:sp>
        <p:nvSpPr>
          <p:cNvPr id="25" name="Прямоугольник 24">
            <a:extLst>
              <a:ext uri="{FF2B5EF4-FFF2-40B4-BE49-F238E27FC236}">
                <a16:creationId xmlns:a16="http://schemas.microsoft.com/office/drawing/2014/main" id="{1326DBDF-4ACF-4FE2-B12D-4596CFC8986A}"/>
              </a:ext>
            </a:extLst>
          </p:cNvPr>
          <p:cNvSpPr/>
          <p:nvPr/>
        </p:nvSpPr>
        <p:spPr>
          <a:xfrm>
            <a:off x="6845481" y="5529637"/>
            <a:ext cx="2267796" cy="92333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latin typeface="Times New Roman" panose="02020603050405020304" pitchFamily="18" charset="0"/>
                <a:cs typeface="Times New Roman" panose="02020603050405020304" pitchFamily="18" charset="0"/>
              </a:rPr>
              <a:t>- контур отозванного контракта ТОО «Марсель </a:t>
            </a:r>
            <a:r>
              <a:rPr lang="en-US" sz="900" dirty="0">
                <a:latin typeface="Times New Roman" panose="02020603050405020304" pitchFamily="18" charset="0"/>
                <a:cs typeface="Times New Roman" panose="02020603050405020304" pitchFamily="18" charset="0"/>
              </a:rPr>
              <a:t>Gold</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Карамурунское</a:t>
            </a:r>
            <a:r>
              <a:rPr lang="ru-RU" sz="900" dirty="0">
                <a:latin typeface="Times New Roman" panose="02020603050405020304" pitchFamily="18" charset="0"/>
                <a:cs typeface="Times New Roman" panose="02020603050405020304" pitchFamily="18" charset="0"/>
              </a:rPr>
              <a:t> рудное поле. Контракт №323 на разведку ТПИ. Контракт отозван в 2021 году, территория не принята, нужна ликвидация, акт обследования №12 от 07.08.2024г.</a:t>
            </a:r>
            <a:endParaRPr lang="ru-RU" sz="900" dirty="0"/>
          </a:p>
        </p:txBody>
      </p:sp>
      <p:pic>
        <p:nvPicPr>
          <p:cNvPr id="2" name="Рисунок 1">
            <a:extLst>
              <a:ext uri="{FF2B5EF4-FFF2-40B4-BE49-F238E27FC236}">
                <a16:creationId xmlns:a16="http://schemas.microsoft.com/office/drawing/2014/main" id="{1A39D7AB-0CCC-6C7A-156F-CEE5EDBC3B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4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Сеным</a:t>
            </a:r>
            <a:r>
              <a:rPr lang="ru-RU" sz="1600" b="1" dirty="0">
                <a:latin typeface="+mj-lt"/>
                <a:cs typeface="Times New Roman" panose="02020603050405020304" pitchFamily="18" charset="0"/>
              </a:rPr>
              <a:t> в Жетысуской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87188" y="168830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615956" y="2094966"/>
            <a:ext cx="1345961" cy="74619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362567" y="2094966"/>
            <a:ext cx="423945" cy="72567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41632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Панфиловском районе в 20 км севернее автотрассы Алматы-Панфилов.</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находится в узле пересечения сквозного северо-восточного, локальных северо-западного и </a:t>
            </a:r>
            <a:r>
              <a:rPr lang="ru-RU" sz="1200" dirty="0" err="1">
                <a:latin typeface="+mj-lt"/>
                <a:cs typeface="Times New Roman" panose="02020603050405020304" pitchFamily="18" charset="0"/>
              </a:rPr>
              <a:t>субширотного</a:t>
            </a:r>
            <a:r>
              <a:rPr lang="ru-RU" sz="1200" dirty="0">
                <a:latin typeface="+mj-lt"/>
                <a:cs typeface="Times New Roman" panose="02020603050405020304" pitchFamily="18" charset="0"/>
              </a:rPr>
              <a:t> разломов. Рудное поле приурочено к опущенному блоку вулканитов среднего состава, прорванных малыми интрузивными телами пестрого состава (от габбро-диоритов до </a:t>
            </a:r>
            <a:r>
              <a:rPr lang="ru-RU" sz="1200" dirty="0" err="1">
                <a:latin typeface="+mj-lt"/>
                <a:cs typeface="Times New Roman" panose="02020603050405020304" pitchFamily="18" charset="0"/>
              </a:rPr>
              <a:t>сиенито</a:t>
            </a:r>
            <a:r>
              <a:rPr lang="ru-RU" sz="1200" dirty="0">
                <a:latin typeface="+mj-lt"/>
                <a:cs typeface="Times New Roman" panose="02020603050405020304" pitchFamily="18" charset="0"/>
              </a:rPr>
              <a:t>-гранитов) южно-джунгарского триасового комплекса. К последним </a:t>
            </a:r>
            <a:r>
              <a:rPr lang="ru-RU" sz="1200" dirty="0" err="1">
                <a:latin typeface="+mj-lt"/>
                <a:cs typeface="Times New Roman" panose="02020603050405020304" pitchFamily="18" charset="0"/>
              </a:rPr>
              <a:t>пространственно</a:t>
            </a:r>
            <a:r>
              <a:rPr lang="ru-RU" sz="1200" dirty="0">
                <a:latin typeface="+mj-lt"/>
                <a:cs typeface="Times New Roman" panose="02020603050405020304" pitchFamily="18" charset="0"/>
              </a:rPr>
              <a:t> тяготеют кварцевые жилы и зоны </a:t>
            </a:r>
            <a:r>
              <a:rPr lang="ru-RU" sz="1200" dirty="0" err="1">
                <a:latin typeface="+mj-lt"/>
                <a:cs typeface="Times New Roman" panose="02020603050405020304" pitchFamily="18" charset="0"/>
              </a:rPr>
              <a:t>прожилкования</a:t>
            </a:r>
            <a:r>
              <a:rPr lang="ru-RU" sz="1200" dirty="0">
                <a:latin typeface="+mj-lt"/>
                <a:cs typeface="Times New Roman" panose="02020603050405020304" pitchFamily="18" charset="0"/>
              </a:rPr>
              <a:t>. Вмещающие породы гидротермально изменены до вторичных кварцитов Кварцевые жилы слабо </a:t>
            </a:r>
            <a:r>
              <a:rPr lang="ru-RU" sz="1200" dirty="0" err="1">
                <a:latin typeface="+mj-lt"/>
                <a:cs typeface="Times New Roman" panose="02020603050405020304" pitchFamily="18" charset="0"/>
              </a:rPr>
              <a:t>золотоносны</a:t>
            </a:r>
            <a:r>
              <a:rPr lang="ru-RU" sz="1200" dirty="0">
                <a:latin typeface="+mj-lt"/>
                <a:cs typeface="Times New Roman" panose="02020603050405020304" pitchFamily="18" charset="0"/>
              </a:rPr>
              <a:t> и промышленного интереса не представляют. Зоны прожилкового </a:t>
            </a:r>
            <a:r>
              <a:rPr lang="ru-RU" sz="1200" dirty="0" err="1">
                <a:latin typeface="+mj-lt"/>
                <a:cs typeface="Times New Roman" panose="02020603050405020304" pitchFamily="18" charset="0"/>
              </a:rPr>
              <a:t>окварцевания</a:t>
            </a:r>
            <a:r>
              <a:rPr lang="ru-RU" sz="1200" dirty="0">
                <a:latin typeface="+mj-lt"/>
                <a:cs typeface="Times New Roman" panose="02020603050405020304" pitchFamily="18" charset="0"/>
              </a:rPr>
              <a:t> являются золотоносными. Состав рудных тел: кварц, </a:t>
            </a:r>
            <a:r>
              <a:rPr lang="ru-RU" sz="1200" dirty="0" err="1">
                <a:latin typeface="+mj-lt"/>
                <a:cs typeface="Times New Roman" panose="02020603050405020304" pitchFamily="18" charset="0"/>
              </a:rPr>
              <a:t>гематит,флюорит</a:t>
            </a:r>
            <a:r>
              <a:rPr lang="ru-RU" sz="1200" dirty="0">
                <a:latin typeface="+mj-lt"/>
                <a:cs typeface="Times New Roman" panose="02020603050405020304" pitchFamily="18" charset="0"/>
              </a:rPr>
              <a:t>, золото, пирит, халькопирит, халькозин, кераргирит, вульфенит, церуссит, малахит, ярозит, барит, </a:t>
            </a:r>
            <a:r>
              <a:rPr lang="ru-RU" sz="1200" dirty="0" err="1">
                <a:latin typeface="+mj-lt"/>
                <a:cs typeface="Times New Roman" panose="02020603050405020304" pitchFamily="18" charset="0"/>
              </a:rPr>
              <a:t>бисмоклитит</a:t>
            </a:r>
            <a:r>
              <a:rPr lang="ru-RU" sz="1200" dirty="0">
                <a:latin typeface="+mj-lt"/>
                <a:cs typeface="Times New Roman" panose="02020603050405020304" pitchFamily="18" charset="0"/>
              </a:rPr>
              <a:t>.</a:t>
            </a:r>
          </a:p>
          <a:p>
            <a:pPr indent="457200" algn="just">
              <a:tabLst>
                <a:tab pos="266700" algn="l"/>
                <a:tab pos="714375" algn="l"/>
              </a:tabLst>
            </a:pPr>
            <a:r>
              <a:rPr lang="ru-RU" sz="1200" dirty="0">
                <a:latin typeface="+mj-lt"/>
                <a:cs typeface="Times New Roman" panose="02020603050405020304" pitchFamily="18" charset="0"/>
              </a:rPr>
              <a:t>Прослежено 4 рудных тела протяженностью от 20 до 70 м, мощностью от 0,6 до 2,7 м с содержанием золота от 3 до 63 г/т (среднее 6-7 г/т). Руда </a:t>
            </a:r>
            <a:r>
              <a:rPr lang="ru-RU" sz="1200" dirty="0" err="1">
                <a:latin typeface="+mj-lt"/>
                <a:cs typeface="Times New Roman" panose="02020603050405020304" pitchFamily="18" charset="0"/>
              </a:rPr>
              <a:t>слабосеребристая</a:t>
            </a:r>
            <a:r>
              <a:rPr lang="ru-RU" sz="1200" dirty="0">
                <a:latin typeface="+mj-lt"/>
                <a:cs typeface="Times New Roman" panose="02020603050405020304" pitchFamily="18" charset="0"/>
              </a:rPr>
              <a:t> (до 10 г/т). </a:t>
            </a:r>
          </a:p>
          <a:p>
            <a:pPr indent="457200" algn="just">
              <a:tabLst>
                <a:tab pos="266700" algn="l"/>
                <a:tab pos="714375" algn="l"/>
              </a:tabLst>
            </a:pPr>
            <a:r>
              <a:rPr lang="ru-RU" sz="1200" dirty="0">
                <a:latin typeface="+mj-lt"/>
                <a:cs typeface="Times New Roman" panose="02020603050405020304" pitchFamily="18" charset="0"/>
              </a:rPr>
              <a:t>Фланги и глубокие горизонты месторождения не изучены.</a:t>
            </a:r>
          </a:p>
          <a:p>
            <a:pPr indent="457200" algn="just">
              <a:tabLst>
                <a:tab pos="266700" algn="l"/>
                <a:tab pos="714375" algn="l"/>
              </a:tabLst>
            </a:pPr>
            <a:endParaRPr lang="ru-RU" sz="11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259487447"/>
              </p:ext>
            </p:extLst>
          </p:nvPr>
        </p:nvGraphicFramePr>
        <p:xfrm>
          <a:off x="251520" y="5009857"/>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219449">
                  <a:extLst>
                    <a:ext uri="{9D8B030D-6E8A-4147-A177-3AD203B41FA5}">
                      <a16:colId xmlns:a16="http://schemas.microsoft.com/office/drawing/2014/main" val="2658591762"/>
                    </a:ext>
                  </a:extLst>
                </a:gridCol>
                <a:gridCol w="238603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С1- 69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AFC372EE-6C71-4A27-ACE8-59328E1BC5F5}"/>
              </a:ext>
            </a:extLst>
          </p:cNvPr>
          <p:cNvPicPr>
            <a:picLocks noChangeAspect="1"/>
          </p:cNvPicPr>
          <p:nvPr/>
        </p:nvPicPr>
        <p:blipFill>
          <a:blip r:embed="rId4"/>
          <a:stretch>
            <a:fillRect/>
          </a:stretch>
        </p:blipFill>
        <p:spPr>
          <a:xfrm>
            <a:off x="6615956" y="2841158"/>
            <a:ext cx="2145285" cy="2056921"/>
          </a:xfrm>
          <a:prstGeom prst="rect">
            <a:avLst/>
          </a:prstGeom>
          <a:ln>
            <a:solidFill>
              <a:schemeClr val="tx1"/>
            </a:solidFill>
          </a:ln>
        </p:spPr>
      </p:pic>
      <p:sp>
        <p:nvSpPr>
          <p:cNvPr id="18" name="TextBox 17">
            <a:extLst>
              <a:ext uri="{FF2B5EF4-FFF2-40B4-BE49-F238E27FC236}">
                <a16:creationId xmlns:a16="http://schemas.microsoft.com/office/drawing/2014/main" id="{0BB06FC2-3CB5-42DE-8743-6229DB2BD373}"/>
              </a:ext>
            </a:extLst>
          </p:cNvPr>
          <p:cNvSpPr txBox="1"/>
          <p:nvPr/>
        </p:nvSpPr>
        <p:spPr>
          <a:xfrm>
            <a:off x="6924425" y="5169692"/>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Сеным</a:t>
            </a:r>
            <a:r>
              <a:rPr lang="ru-RU" sz="900" dirty="0">
                <a:latin typeface="Times New Roman" panose="02020603050405020304" pitchFamily="18" charset="0"/>
                <a:cs typeface="Times New Roman" panose="02020603050405020304" pitchFamily="18" charset="0"/>
              </a:rPr>
              <a:t> ), для дальнейшего выставления на аукцион</a:t>
            </a:r>
          </a:p>
        </p:txBody>
      </p:sp>
      <p:sp>
        <p:nvSpPr>
          <p:cNvPr id="21" name="TextBox 20">
            <a:extLst>
              <a:ext uri="{FF2B5EF4-FFF2-40B4-BE49-F238E27FC236}">
                <a16:creationId xmlns:a16="http://schemas.microsoft.com/office/drawing/2014/main" id="{B3755B10-4516-49FA-9CAA-478BA6A16809}"/>
              </a:ext>
            </a:extLst>
          </p:cNvPr>
          <p:cNvSpPr txBox="1">
            <a:spLocks noChangeArrowheads="1"/>
          </p:cNvSpPr>
          <p:nvPr/>
        </p:nvSpPr>
        <p:spPr bwMode="auto">
          <a:xfrm>
            <a:off x="6899352" y="5701988"/>
            <a:ext cx="198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a:t>
            </a:r>
            <a:r>
              <a:rPr lang="en-US" altLang="ru-RU" sz="900" dirty="0">
                <a:latin typeface="Times New Roman" panose="02020603050405020304" pitchFamily="18" charset="0"/>
                <a:cs typeface="Times New Roman" panose="02020603050405020304" pitchFamily="18" charset="0"/>
              </a:rPr>
              <a:t> </a:t>
            </a:r>
            <a:r>
              <a:rPr lang="kk-KZ" altLang="ru-RU" sz="900" dirty="0">
                <a:latin typeface="Times New Roman" panose="02020603050405020304" pitchFamily="18" charset="0"/>
                <a:cs typeface="Times New Roman" panose="02020603050405020304" pitchFamily="18" charset="0"/>
              </a:rPr>
              <a:t>и буферная зона населенного пункта</a:t>
            </a:r>
            <a:r>
              <a:rPr lang="ru-RU" altLang="ru-RU" sz="900" dirty="0">
                <a:latin typeface="Times New Roman" panose="02020603050405020304" pitchFamily="18" charset="0"/>
                <a:cs typeface="Times New Roman" panose="02020603050405020304" pitchFamily="18" charset="0"/>
              </a:rPr>
              <a:t> </a:t>
            </a:r>
            <a:r>
              <a:rPr lang="en-US" altLang="ru-RU" sz="900" dirty="0">
                <a:latin typeface="Times New Roman" panose="02020603050405020304" pitchFamily="18" charset="0"/>
                <a:cs typeface="Times New Roman" panose="02020603050405020304" pitchFamily="18" charset="0"/>
              </a:rPr>
              <a:t> - </a:t>
            </a:r>
            <a:r>
              <a:rPr lang="ru-RU" altLang="ru-RU" sz="900" dirty="0" err="1">
                <a:latin typeface="Times New Roman" panose="02020603050405020304" pitchFamily="18" charset="0"/>
                <a:cs typeface="Times New Roman" panose="02020603050405020304" pitchFamily="18" charset="0"/>
              </a:rPr>
              <a:t>с.Ушкызыл</a:t>
            </a:r>
            <a:endParaRPr lang="ru-RU" altLang="ru-RU" sz="900" dirty="0">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3A95A390-D0BC-48FC-88F7-568C0ECF42EF}"/>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451175" y="5811755"/>
            <a:ext cx="469014"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Прямоугольник 22">
            <a:extLst>
              <a:ext uri="{FF2B5EF4-FFF2-40B4-BE49-F238E27FC236}">
                <a16:creationId xmlns:a16="http://schemas.microsoft.com/office/drawing/2014/main" id="{88F5D370-0279-4C88-9029-64DACC5F4BE2}"/>
              </a:ext>
            </a:extLst>
          </p:cNvPr>
          <p:cNvSpPr/>
          <p:nvPr/>
        </p:nvSpPr>
        <p:spPr>
          <a:xfrm>
            <a:off x="6442152" y="5308169"/>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id="{17C7EFB6-D339-4979-9106-C3A07BD9FCAB}"/>
              </a:ext>
            </a:extLst>
          </p:cNvPr>
          <p:cNvPicPr>
            <a:picLocks noChangeAspect="1"/>
          </p:cNvPicPr>
          <p:nvPr/>
        </p:nvPicPr>
        <p:blipFill>
          <a:blip r:embed="rId7"/>
          <a:stretch>
            <a:fillRect/>
          </a:stretch>
        </p:blipFill>
        <p:spPr>
          <a:xfrm>
            <a:off x="6442499" y="6210410"/>
            <a:ext cx="467679" cy="208336"/>
          </a:xfrm>
          <a:prstGeom prst="rect">
            <a:avLst/>
          </a:prstGeom>
        </p:spPr>
      </p:pic>
      <p:sp>
        <p:nvSpPr>
          <p:cNvPr id="25" name="TextBox 24">
            <a:extLst>
              <a:ext uri="{FF2B5EF4-FFF2-40B4-BE49-F238E27FC236}">
                <a16:creationId xmlns:a16="http://schemas.microsoft.com/office/drawing/2014/main" id="{008F89BC-F30C-4F41-8977-F8D9140E7BF3}"/>
              </a:ext>
            </a:extLst>
          </p:cNvPr>
          <p:cNvSpPr txBox="1"/>
          <p:nvPr/>
        </p:nvSpPr>
        <p:spPr>
          <a:xfrm>
            <a:off x="6920189" y="6187914"/>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 name="Рисунок 1">
            <a:extLst>
              <a:ext uri="{FF2B5EF4-FFF2-40B4-BE49-F238E27FC236}">
                <a16:creationId xmlns:a16="http://schemas.microsoft.com/office/drawing/2014/main" id="{D58212E8-32EE-6489-130B-B169D84B60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7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Жаксы</a:t>
            </a:r>
            <a:r>
              <a:rPr lang="ru-RU" sz="1600" b="1" dirty="0">
                <a:latin typeface="+mj-lt"/>
                <a:cs typeface="Times New Roman" panose="02020603050405020304" pitchFamily="18" charset="0"/>
              </a:rPr>
              <a:t> (уч. 3,5) в Акмолинской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540093" y="1285195"/>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97481" y="522232"/>
            <a:ext cx="5999457"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Жаксынском районе в 3 км севернее ж.-д. станции </a:t>
            </a:r>
            <a:r>
              <a:rPr lang="ru-RU" sz="1200" dirty="0" err="1">
                <a:latin typeface="+mj-lt"/>
                <a:cs typeface="Times New Roman" panose="02020603050405020304" pitchFamily="18" charset="0"/>
              </a:rPr>
              <a:t>Жаксы</a:t>
            </a:r>
            <a:endParaRPr lang="ru-RU" sz="1200"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Приурочено к юго-западной части </a:t>
            </a:r>
            <a:r>
              <a:rPr lang="ru-RU" sz="1200" dirty="0" err="1">
                <a:latin typeface="+mj-lt"/>
                <a:cs typeface="Times New Roman" panose="02020603050405020304" pitchFamily="18" charset="0"/>
              </a:rPr>
              <a:t>Калмаккульского</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синклинория</a:t>
            </a:r>
            <a:r>
              <a:rPr lang="ru-RU" sz="1200" dirty="0">
                <a:latin typeface="+mj-lt"/>
                <a:cs typeface="Times New Roman" panose="02020603050405020304" pitchFamily="18" charset="0"/>
              </a:rPr>
              <a:t>. В красных глинисто-кремнистых сланцах нижнего ордовика многочисленны маломощные рудные прослойки. Количество рудных слойков в рудоносных пачках от 4 до 20, иногда до 80. Мощность отдельных слойков меняется от 5 см до 2,1 м. Суммарная мощность их достигает 10 м. Наиболее насыщены рудой участки частых фациальных </a:t>
            </a:r>
            <a:r>
              <a:rPr lang="ru-RU" sz="1200" dirty="0" err="1">
                <a:latin typeface="+mj-lt"/>
                <a:cs typeface="Times New Roman" panose="02020603050405020304" pitchFamily="18" charset="0"/>
              </a:rPr>
              <a:t>взаимопереходов</a:t>
            </a:r>
            <a:r>
              <a:rPr lang="ru-RU" sz="1200" dirty="0">
                <a:latin typeface="+mj-lt"/>
                <a:cs typeface="Times New Roman" panose="02020603050405020304" pitchFamily="18" charset="0"/>
              </a:rPr>
              <a:t> красных сланцев к фиолетово-серым. Мощность рудоносного горизонта 250-280 м. Месторождение состоит из 6 обособленных участков, вытянутых в северо-западном направлении на 8 км. На каждом участке рудный горизонт прослежен от 100-600 до 1500 м. Рудные тела состоят из чередующихся слойков </a:t>
            </a:r>
            <a:r>
              <a:rPr lang="ru-RU" sz="1200" dirty="0" err="1">
                <a:latin typeface="+mj-lt"/>
                <a:cs typeface="Times New Roman" panose="02020603050405020304" pitchFamily="18" charset="0"/>
              </a:rPr>
              <a:t>браунитовых</a:t>
            </a:r>
            <a:r>
              <a:rPr lang="ru-RU" sz="1200" dirty="0">
                <a:latin typeface="+mj-lt"/>
                <a:cs typeface="Times New Roman" panose="02020603050405020304" pitchFamily="18" charset="0"/>
              </a:rPr>
              <a:t> руд и глинистых пород, имеют </a:t>
            </a:r>
            <a:r>
              <a:rPr lang="ru-RU" sz="1200" dirty="0" err="1">
                <a:latin typeface="+mj-lt"/>
                <a:cs typeface="Times New Roman" panose="02020603050405020304" pitchFamily="18" charset="0"/>
              </a:rPr>
              <a:t>пласто</a:t>
            </a:r>
            <a:r>
              <a:rPr lang="ru-RU" sz="1200" dirty="0">
                <a:latin typeface="+mj-lt"/>
                <a:cs typeface="Times New Roman" panose="02020603050405020304" pitchFamily="18" charset="0"/>
              </a:rPr>
              <a:t>- и линзообразную форму, смяты в узкие складки. В зонах </a:t>
            </a:r>
            <a:r>
              <a:rPr lang="ru-RU" sz="1200" dirty="0" err="1">
                <a:latin typeface="+mj-lt"/>
                <a:cs typeface="Times New Roman" panose="02020603050405020304" pitchFamily="18" charset="0"/>
              </a:rPr>
              <a:t>выклини¬вания</a:t>
            </a:r>
            <a:r>
              <a:rPr lang="ru-RU" sz="1200" dirty="0">
                <a:latin typeface="+mj-lt"/>
                <a:cs typeface="Times New Roman" panose="02020603050405020304" pitchFamily="18" charset="0"/>
              </a:rPr>
              <a:t> рудных пластов нередко залегают конкреционные (</a:t>
            </a:r>
            <a:r>
              <a:rPr lang="ru-RU" sz="1200" dirty="0" err="1">
                <a:latin typeface="+mj-lt"/>
                <a:cs typeface="Times New Roman" panose="02020603050405020304" pitchFamily="18" charset="0"/>
              </a:rPr>
              <a:t>валунчатые</a:t>
            </a:r>
            <a:r>
              <a:rPr lang="ru-RU" sz="1200" dirty="0">
                <a:latin typeface="+mj-lt"/>
                <a:cs typeface="Times New Roman" panose="02020603050405020304" pitchFamily="18" charset="0"/>
              </a:rPr>
              <a:t>) руды. </a:t>
            </a:r>
          </a:p>
          <a:p>
            <a:pPr indent="457200" algn="just">
              <a:tabLst>
                <a:tab pos="266700" algn="l"/>
                <a:tab pos="714375" algn="l"/>
              </a:tabLst>
            </a:pPr>
            <a:r>
              <a:rPr lang="ru-RU" sz="1200" dirty="0">
                <a:latin typeface="+mj-lt"/>
                <a:cs typeface="Times New Roman" panose="02020603050405020304" pitchFamily="18" charset="0"/>
              </a:rPr>
              <a:t>Из нерудных минералов присутствуют кварц, кальцит, халцедон, хлорит, серицит. Изредка фиксируется примесь пирита и халькопирита.</a:t>
            </a:r>
          </a:p>
          <a:p>
            <a:pPr indent="457200" algn="just">
              <a:tabLst>
                <a:tab pos="266700" algn="l"/>
                <a:tab pos="714375" algn="l"/>
              </a:tabLst>
            </a:pPr>
            <a:r>
              <a:rPr lang="ru-RU" sz="1200" dirty="0">
                <a:latin typeface="+mj-lt"/>
                <a:cs typeface="Times New Roman" panose="02020603050405020304" pitchFamily="18" charset="0"/>
              </a:rPr>
              <a:t>Своеобразным типом руд являются в различной степени </a:t>
            </a:r>
            <a:r>
              <a:rPr lang="ru-RU" sz="1200" dirty="0" err="1">
                <a:latin typeface="+mj-lt"/>
                <a:cs typeface="Times New Roman" panose="02020603050405020304" pitchFamily="18" charset="0"/>
              </a:rPr>
              <a:t>омарганцованные</a:t>
            </a:r>
            <a:r>
              <a:rPr lang="ru-RU" sz="1200" dirty="0">
                <a:latin typeface="+mj-lt"/>
                <a:cs typeface="Times New Roman" panose="02020603050405020304" pitchFamily="18" charset="0"/>
              </a:rPr>
              <a:t> сланцы. Степень </a:t>
            </a:r>
            <a:r>
              <a:rPr lang="ru-RU" sz="1200" dirty="0" err="1">
                <a:latin typeface="+mj-lt"/>
                <a:cs typeface="Times New Roman" panose="02020603050405020304" pitchFamily="18" charset="0"/>
              </a:rPr>
              <a:t>оруденения</a:t>
            </a:r>
            <a:r>
              <a:rPr lang="ru-RU" sz="1200" dirty="0">
                <a:latin typeface="+mj-lt"/>
                <a:cs typeface="Times New Roman" panose="02020603050405020304" pitchFamily="18" charset="0"/>
              </a:rPr>
              <a:t> самая различная - от редкой вкрапленности до полного замещения породы рудными минералами. Содержание марганца в первичных рудах от 7,8 до 53,65% (в среднем 24,7%); железа 6,21 %, фосфора 0,05%. В рудах зоны окисления, %: </a:t>
            </a:r>
            <a:r>
              <a:rPr lang="ru-RU" sz="1200" dirty="0" err="1">
                <a:latin typeface="+mj-lt"/>
                <a:cs typeface="Times New Roman" panose="02020603050405020304" pitchFamily="18" charset="0"/>
              </a:rPr>
              <a:t>Мn</a:t>
            </a:r>
            <a:r>
              <a:rPr lang="ru-RU" sz="1200" dirty="0">
                <a:latin typeface="+mj-lt"/>
                <a:cs typeface="Times New Roman" panose="02020603050405020304" pitchFamily="18" charset="0"/>
              </a:rPr>
              <a:t> - 30; Fe - 4,05; SiO2 - 34,75; глинозема - 4,45; извести - 2,05; магнезии - 1,13; серы - 0,006; фосфора - 0,062.</a:t>
            </a:r>
          </a:p>
          <a:p>
            <a:pPr indent="457200" algn="just">
              <a:tabLst>
                <a:tab pos="266700" algn="l"/>
                <a:tab pos="714375" algn="l"/>
              </a:tabLst>
            </a:pPr>
            <a:endParaRPr lang="ru-RU" sz="12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331049004"/>
              </p:ext>
            </p:extLst>
          </p:nvPr>
        </p:nvGraphicFramePr>
        <p:xfrm>
          <a:off x="251520" y="5009857"/>
          <a:ext cx="5986436" cy="935280"/>
        </p:xfrm>
        <a:graphic>
          <a:graphicData uri="http://schemas.openxmlformats.org/drawingml/2006/table">
            <a:tbl>
              <a:tblPr firstRow="1" firstCol="1" bandRow="1">
                <a:tableStyleId>{21E4AEA4-8DFA-4A89-87EB-49C32662AFE0}</a:tableStyleId>
              </a:tblPr>
              <a:tblGrid>
                <a:gridCol w="1800200">
                  <a:extLst>
                    <a:ext uri="{9D8B030D-6E8A-4147-A177-3AD203B41FA5}">
                      <a16:colId xmlns:a16="http://schemas.microsoft.com/office/drawing/2014/main" val="131043786"/>
                    </a:ext>
                  </a:extLst>
                </a:gridCol>
                <a:gridCol w="2232248">
                  <a:extLst>
                    <a:ext uri="{9D8B030D-6E8A-4147-A177-3AD203B41FA5}">
                      <a16:colId xmlns:a16="http://schemas.microsoft.com/office/drawing/2014/main" val="2658591762"/>
                    </a:ext>
                  </a:extLst>
                </a:gridCol>
                <a:gridCol w="1953988">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марганцевые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С2-2131,9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4" name="Рисунок 13">
            <a:extLst>
              <a:ext uri="{FF2B5EF4-FFF2-40B4-BE49-F238E27FC236}">
                <a16:creationId xmlns:a16="http://schemas.microsoft.com/office/drawing/2014/main" id="{83570DDD-B615-4BB5-92F3-9E314635FB30}"/>
              </a:ext>
            </a:extLst>
          </p:cNvPr>
          <p:cNvPicPr>
            <a:picLocks noChangeAspect="1"/>
          </p:cNvPicPr>
          <p:nvPr/>
        </p:nvPicPr>
        <p:blipFill>
          <a:blip r:embed="rId4"/>
          <a:stretch>
            <a:fillRect/>
          </a:stretch>
        </p:blipFill>
        <p:spPr>
          <a:xfrm>
            <a:off x="6303958" y="5951749"/>
            <a:ext cx="467679" cy="208336"/>
          </a:xfrm>
          <a:prstGeom prst="rect">
            <a:avLst/>
          </a:prstGeom>
        </p:spPr>
      </p:pic>
      <p:sp>
        <p:nvSpPr>
          <p:cNvPr id="18" name="Прямоугольник 17">
            <a:extLst>
              <a:ext uri="{FF2B5EF4-FFF2-40B4-BE49-F238E27FC236}">
                <a16:creationId xmlns:a16="http://schemas.microsoft.com/office/drawing/2014/main" id="{C72A8E1E-510E-4400-BA6A-853CE7397AAF}"/>
              </a:ext>
            </a:extLst>
          </p:cNvPr>
          <p:cNvSpPr/>
          <p:nvPr/>
        </p:nvSpPr>
        <p:spPr>
          <a:xfrm>
            <a:off x="6319799" y="4535197"/>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id="{3A1F71FC-2ECC-45B4-A933-A72385D44753}"/>
              </a:ext>
            </a:extLst>
          </p:cNvPr>
          <p:cNvSpPr txBox="1"/>
          <p:nvPr/>
        </p:nvSpPr>
        <p:spPr>
          <a:xfrm>
            <a:off x="6781572" y="4455435"/>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Жаксы</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sp>
        <p:nvSpPr>
          <p:cNvPr id="22" name="TextBox 21">
            <a:extLst>
              <a:ext uri="{FF2B5EF4-FFF2-40B4-BE49-F238E27FC236}">
                <a16:creationId xmlns:a16="http://schemas.microsoft.com/office/drawing/2014/main" id="{98F4DA95-ED71-4E5B-B4D3-2A980D963DC5}"/>
              </a:ext>
            </a:extLst>
          </p:cNvPr>
          <p:cNvSpPr txBox="1"/>
          <p:nvPr/>
        </p:nvSpPr>
        <p:spPr>
          <a:xfrm>
            <a:off x="6734407" y="4984751"/>
            <a:ext cx="2409593" cy="923330"/>
          </a:xfrm>
          <a:prstGeom prst="rect">
            <a:avLst/>
          </a:prstGeom>
          <a:noFill/>
        </p:spPr>
        <p:txBody>
          <a:bodyPr wrap="square" rtlCol="0">
            <a:spAutoFit/>
          </a:bodyPr>
          <a:lstStyle/>
          <a:p>
            <a:pPr algn="just"/>
            <a:r>
              <a:rPr lang="ru-RU" sz="900" dirty="0">
                <a:latin typeface="Times New Roman" panose="02020603050405020304" pitchFamily="18" charset="0"/>
                <a:cs typeface="Times New Roman" panose="02020603050405020304" pitchFamily="18" charset="0"/>
              </a:rPr>
              <a:t>- расторгнутая контрактная территория ТОО "ТКС-</a:t>
            </a:r>
            <a:r>
              <a:rPr lang="ru-RU" sz="900" dirty="0" err="1">
                <a:latin typeface="Times New Roman" panose="02020603050405020304" pitchFamily="18" charset="0"/>
                <a:cs typeface="Times New Roman" panose="02020603050405020304" pitchFamily="18" charset="0"/>
              </a:rPr>
              <a:t>Жаксылык</a:t>
            </a:r>
            <a:r>
              <a:rPr lang="ru-RU" sz="900" dirty="0">
                <a:latin typeface="Times New Roman" panose="02020603050405020304" pitchFamily="18" charset="0"/>
                <a:cs typeface="Times New Roman" panose="02020603050405020304" pitchFamily="18" charset="0"/>
              </a:rPr>
              <a:t>", участок </a:t>
            </a:r>
            <a:r>
              <a:rPr lang="ru-RU" sz="900" dirty="0" err="1">
                <a:latin typeface="Times New Roman" panose="02020603050405020304" pitchFamily="18" charset="0"/>
                <a:cs typeface="Times New Roman" panose="02020603050405020304" pitchFamily="18" charset="0"/>
              </a:rPr>
              <a:t>Жаксылык</a:t>
            </a:r>
            <a:r>
              <a:rPr lang="ru-RU" sz="900" dirty="0">
                <a:latin typeface="Times New Roman" panose="02020603050405020304" pitchFamily="18" charset="0"/>
                <a:cs typeface="Times New Roman" panose="02020603050405020304" pitchFamily="18" charset="0"/>
              </a:rPr>
              <a:t>. Контракт № 4131 от 31.07.2012 г. на разведку марганца, расторгнут в 2017г. (акт обследования/ликвидации в Обществе отсутствует)</a:t>
            </a:r>
          </a:p>
        </p:txBody>
      </p:sp>
      <p:sp>
        <p:nvSpPr>
          <p:cNvPr id="23" name="TextBox 22">
            <a:extLst>
              <a:ext uri="{FF2B5EF4-FFF2-40B4-BE49-F238E27FC236}">
                <a16:creationId xmlns:a16="http://schemas.microsoft.com/office/drawing/2014/main" id="{71D07174-A281-42C0-B457-00D5247D0899}"/>
              </a:ext>
            </a:extLst>
          </p:cNvPr>
          <p:cNvSpPr txBox="1"/>
          <p:nvPr/>
        </p:nvSpPr>
        <p:spPr>
          <a:xfrm>
            <a:off x="6776999" y="592309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5" name="TextBox 24">
            <a:extLst>
              <a:ext uri="{FF2B5EF4-FFF2-40B4-BE49-F238E27FC236}">
                <a16:creationId xmlns:a16="http://schemas.microsoft.com/office/drawing/2014/main" id="{AB225AC9-5E6D-441E-8F19-77043DF11121}"/>
              </a:ext>
            </a:extLst>
          </p:cNvPr>
          <p:cNvSpPr txBox="1"/>
          <p:nvPr/>
        </p:nvSpPr>
        <p:spPr>
          <a:xfrm>
            <a:off x="6781572" y="6227837"/>
            <a:ext cx="2542956"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буферная зона населенного пункта с. </a:t>
            </a:r>
            <a:r>
              <a:rPr lang="ru-RU" sz="900" dirty="0" err="1">
                <a:latin typeface="Times New Roman" panose="02020603050405020304" pitchFamily="18" charset="0"/>
                <a:cs typeface="Times New Roman" panose="02020603050405020304" pitchFamily="18" charset="0"/>
              </a:rPr>
              <a:t>Жаксы</a:t>
            </a:r>
            <a:endParaRPr lang="ru-RU" sz="900" dirty="0">
              <a:latin typeface="Times New Roman" panose="02020603050405020304" pitchFamily="18" charset="0"/>
              <a:cs typeface="Times New Roman" panose="02020603050405020304" pitchFamily="18" charset="0"/>
            </a:endParaRPr>
          </a:p>
        </p:txBody>
      </p:sp>
      <p:cxnSp>
        <p:nvCxnSpPr>
          <p:cNvPr id="17" name="Прямая соединительная линия 16"/>
          <p:cNvCxnSpPr>
            <a:cxnSpLocks/>
          </p:cNvCxnSpPr>
          <p:nvPr/>
        </p:nvCxnSpPr>
        <p:spPr>
          <a:xfrm flipH="1">
            <a:off x="6948264" y="1709039"/>
            <a:ext cx="591830" cy="79613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916553" y="1694789"/>
            <a:ext cx="722799" cy="82030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8" name="Прямоугольник 27">
            <a:extLst>
              <a:ext uri="{FF2B5EF4-FFF2-40B4-BE49-F238E27FC236}">
                <a16:creationId xmlns:a16="http://schemas.microsoft.com/office/drawing/2014/main" id="{1D23F25E-442A-EA06-2720-1E90EF687D0D}"/>
              </a:ext>
            </a:extLst>
          </p:cNvPr>
          <p:cNvSpPr/>
          <p:nvPr/>
        </p:nvSpPr>
        <p:spPr>
          <a:xfrm>
            <a:off x="6310653" y="5061306"/>
            <a:ext cx="466346" cy="180975"/>
          </a:xfrm>
          <a:prstGeom prst="rect">
            <a:avLst/>
          </a:prstGeom>
          <a:pattFill prst="dkUpDiag">
            <a:fgClr>
              <a:srgbClr val="FFC000"/>
            </a:fgClr>
            <a:bgClr>
              <a:schemeClr val="bg1"/>
            </a:bgClr>
          </a:patt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9" name="Рисунок 28">
            <a:extLst>
              <a:ext uri="{FF2B5EF4-FFF2-40B4-BE49-F238E27FC236}">
                <a16:creationId xmlns:a16="http://schemas.microsoft.com/office/drawing/2014/main" id="{62D2D8BC-CB75-1300-26A4-081484D91F41}"/>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42434" y="6261809"/>
            <a:ext cx="480400" cy="22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Рисунок 30">
            <a:extLst>
              <a:ext uri="{FF2B5EF4-FFF2-40B4-BE49-F238E27FC236}">
                <a16:creationId xmlns:a16="http://schemas.microsoft.com/office/drawing/2014/main" id="{6AF6D360-8EA8-B02C-6273-A4688C477007}"/>
              </a:ext>
            </a:extLst>
          </p:cNvPr>
          <p:cNvPicPr>
            <a:picLocks noChangeAspect="1"/>
          </p:cNvPicPr>
          <p:nvPr/>
        </p:nvPicPr>
        <p:blipFill>
          <a:blip r:embed="rId7"/>
          <a:stretch>
            <a:fillRect/>
          </a:stretch>
        </p:blipFill>
        <p:spPr>
          <a:xfrm>
            <a:off x="6248061" y="2507778"/>
            <a:ext cx="2840042" cy="1712874"/>
          </a:xfrm>
          <a:prstGeom prst="rect">
            <a:avLst/>
          </a:prstGeom>
          <a:ln>
            <a:solidFill>
              <a:schemeClr val="tx1"/>
            </a:solidFill>
          </a:ln>
        </p:spPr>
      </p:pic>
      <p:pic>
        <p:nvPicPr>
          <p:cNvPr id="33" name="Рисунок 1">
            <a:extLst>
              <a:ext uri="{FF2B5EF4-FFF2-40B4-BE49-F238E27FC236}">
                <a16:creationId xmlns:a16="http://schemas.microsoft.com/office/drawing/2014/main" id="{DB1A1ED0-3D7C-109F-AF95-E839ADCB9F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18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Тогай-1 в Карагандинской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718004" y="1364292"/>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97481" y="522232"/>
            <a:ext cx="5999457" cy="249299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расположен в 3 км к западу от </a:t>
            </a:r>
            <a:r>
              <a:rPr lang="ru-RU" sz="1200" dirty="0" err="1">
                <a:latin typeface="+mj-lt"/>
                <a:cs typeface="Times New Roman" panose="02020603050405020304" pitchFamily="18" charset="0"/>
              </a:rPr>
              <a:t>Кентобе</a:t>
            </a:r>
            <a:r>
              <a:rPr lang="ru-RU" sz="1200" dirty="0">
                <a:latin typeface="+mj-lt"/>
                <a:cs typeface="Times New Roman" panose="02020603050405020304" pitchFamily="18" charset="0"/>
              </a:rPr>
              <a:t>.</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рудное тело приурочено к контакту </a:t>
            </a:r>
            <a:r>
              <a:rPr lang="ru-RU" sz="1200" dirty="0" err="1">
                <a:latin typeface="+mj-lt"/>
                <a:cs typeface="Times New Roman" panose="02020603050405020304" pitchFamily="18" charset="0"/>
              </a:rPr>
              <a:t>эффузивов</a:t>
            </a:r>
            <a:r>
              <a:rPr lang="ru-RU" sz="1200" dirty="0">
                <a:latin typeface="+mj-lt"/>
                <a:cs typeface="Times New Roman" panose="02020603050405020304" pitchFamily="18" charset="0"/>
              </a:rPr>
              <a:t> со сланцами. Рудовмещающие породы - </a:t>
            </a:r>
            <a:r>
              <a:rPr lang="ru-RU" sz="1200" dirty="0" err="1">
                <a:latin typeface="+mj-lt"/>
                <a:cs typeface="Times New Roman" panose="02020603050405020304" pitchFamily="18" charset="0"/>
              </a:rPr>
              <a:t>эпидотизированные</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скарноиды</a:t>
            </a:r>
            <a:r>
              <a:rPr lang="ru-RU" sz="1200" dirty="0">
                <a:latin typeface="+mj-lt"/>
                <a:cs typeface="Times New Roman" panose="02020603050405020304" pitchFamily="18" charset="0"/>
              </a:rPr>
              <a:t> и скарны. Рудное тело линзообразной формы залегает согласно с вмещающими породами, протяженность 200 м, мощность 58-60 м на западном фланге и 16 м - на восточном. Падение на север под углом 67-75°, глубина залегания 0-93 м. Руды существенно гематитовые, с незначительным количеством магнетитовых (с гнездами </a:t>
            </a:r>
            <a:r>
              <a:rPr lang="ru-RU" sz="1200" dirty="0" err="1">
                <a:latin typeface="+mj-lt"/>
                <a:cs typeface="Times New Roman" panose="02020603050405020304" pitchFamily="18" charset="0"/>
              </a:rPr>
              <a:t>мушкетовита</a:t>
            </a:r>
            <a:r>
              <a:rPr lang="ru-RU" sz="1200" dirty="0">
                <a:latin typeface="+mj-lt"/>
                <a:cs typeface="Times New Roman" panose="02020603050405020304" pitchFamily="18" charset="0"/>
              </a:rPr>
              <a:t> и пирита) в центральной части тела. В приповерхностной части отмечается обогащение руд </a:t>
            </a:r>
            <a:r>
              <a:rPr lang="ru-RU" sz="1200" dirty="0" err="1">
                <a:latin typeface="+mj-lt"/>
                <a:cs typeface="Times New Roman" panose="02020603050405020304" pitchFamily="18" charset="0"/>
              </a:rPr>
              <a:t>мартитом</a:t>
            </a:r>
            <a:r>
              <a:rPr lang="ru-RU" sz="1200" dirty="0">
                <a:latin typeface="+mj-lt"/>
                <a:cs typeface="Times New Roman" panose="02020603050405020304" pitchFamily="18" charset="0"/>
              </a:rPr>
              <a:t>. Состав первичных руд - гематит, магнетит, пирит, пирротин, халькопирит, сфалерит; окис-ленных - гетит, лимонит, </a:t>
            </a:r>
            <a:r>
              <a:rPr lang="ru-RU" sz="1200" dirty="0" err="1">
                <a:latin typeface="+mj-lt"/>
                <a:cs typeface="Times New Roman" panose="02020603050405020304" pitchFamily="18" charset="0"/>
              </a:rPr>
              <a:t>мартит</a:t>
            </a:r>
            <a:r>
              <a:rPr lang="ru-RU" sz="1200" dirty="0">
                <a:latin typeface="+mj-lt"/>
                <a:cs typeface="Times New Roman" panose="02020603050405020304" pitchFamily="18" charset="0"/>
              </a:rPr>
              <a:t>. Содержание железа в первичных рудах от 42,16 до 53,37 %, серы 5,7 %, фосфора -0,02 %, в окисленных - от 44,47 до 59,53 % железа, 0,74 % серы и 0,022 % фосфора. </a:t>
            </a:r>
            <a:r>
              <a:rPr lang="ru-RU" sz="1200" dirty="0" err="1">
                <a:latin typeface="+mj-lt"/>
                <a:cs typeface="Times New Roman" panose="02020603050405020304" pitchFamily="18" charset="0"/>
              </a:rPr>
              <a:t>Обогатимость</a:t>
            </a:r>
            <a:r>
              <a:rPr lang="ru-RU" sz="1200" dirty="0">
                <a:latin typeface="+mj-lt"/>
                <a:cs typeface="Times New Roman" panose="02020603050405020304" pitchFamily="18" charset="0"/>
              </a:rPr>
              <a:t> первичных руд средняя, окисленные руды - без обогащения.</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844895049"/>
              </p:ext>
            </p:extLst>
          </p:nvPr>
        </p:nvGraphicFramePr>
        <p:xfrm>
          <a:off x="251520" y="5009857"/>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795513">
                  <a:extLst>
                    <a:ext uri="{9D8B030D-6E8A-4147-A177-3AD203B41FA5}">
                      <a16:colId xmlns:a16="http://schemas.microsoft.com/office/drawing/2014/main" val="2658591762"/>
                    </a:ext>
                  </a:extLst>
                </a:gridCol>
                <a:gridCol w="180997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железные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С2-733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2" name="Рисунок 11">
            <a:extLst>
              <a:ext uri="{FF2B5EF4-FFF2-40B4-BE49-F238E27FC236}">
                <a16:creationId xmlns:a16="http://schemas.microsoft.com/office/drawing/2014/main" id="{9A827AAB-17CB-4CDF-81DF-ABCCFAB26CF9}"/>
              </a:ext>
            </a:extLst>
          </p:cNvPr>
          <p:cNvPicPr>
            <a:picLocks noChangeAspect="1"/>
          </p:cNvPicPr>
          <p:nvPr/>
        </p:nvPicPr>
        <p:blipFill>
          <a:blip r:embed="rId4"/>
          <a:stretch>
            <a:fillRect/>
          </a:stretch>
        </p:blipFill>
        <p:spPr>
          <a:xfrm>
            <a:off x="6294764" y="2703782"/>
            <a:ext cx="2803977" cy="2071307"/>
          </a:xfrm>
          <a:prstGeom prst="rect">
            <a:avLst/>
          </a:prstGeom>
          <a:ln>
            <a:solidFill>
              <a:schemeClr val="tx1"/>
            </a:solidFill>
          </a:ln>
        </p:spPr>
      </p:pic>
      <p:cxnSp>
        <p:nvCxnSpPr>
          <p:cNvPr id="19" name="Прямая соединительная линия 18"/>
          <p:cNvCxnSpPr>
            <a:cxnSpLocks/>
          </p:cNvCxnSpPr>
          <p:nvPr/>
        </p:nvCxnSpPr>
        <p:spPr>
          <a:xfrm>
            <a:off x="8014547" y="1800215"/>
            <a:ext cx="445885" cy="134075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7164288" y="1861060"/>
            <a:ext cx="553716" cy="127990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4" name="Рисунок 23">
            <a:extLst>
              <a:ext uri="{FF2B5EF4-FFF2-40B4-BE49-F238E27FC236}">
                <a16:creationId xmlns:a16="http://schemas.microsoft.com/office/drawing/2014/main" id="{4AAD1526-54E7-4677-AD95-3343AC80A630}"/>
              </a:ext>
            </a:extLst>
          </p:cNvPr>
          <p:cNvPicPr>
            <a:picLocks noChangeAspect="1"/>
          </p:cNvPicPr>
          <p:nvPr/>
        </p:nvPicPr>
        <p:blipFill>
          <a:blip r:embed="rId5"/>
          <a:stretch>
            <a:fillRect/>
          </a:stretch>
        </p:blipFill>
        <p:spPr>
          <a:xfrm>
            <a:off x="6351417" y="5575758"/>
            <a:ext cx="467679" cy="208336"/>
          </a:xfrm>
          <a:prstGeom prst="rect">
            <a:avLst/>
          </a:prstGeom>
        </p:spPr>
      </p:pic>
      <p:sp>
        <p:nvSpPr>
          <p:cNvPr id="25" name="Прямоугольник 24">
            <a:extLst>
              <a:ext uri="{FF2B5EF4-FFF2-40B4-BE49-F238E27FC236}">
                <a16:creationId xmlns:a16="http://schemas.microsoft.com/office/drawing/2014/main" id="{5B756D03-1F5D-4E2F-855C-728F965C1765}"/>
              </a:ext>
            </a:extLst>
          </p:cNvPr>
          <p:cNvSpPr/>
          <p:nvPr/>
        </p:nvSpPr>
        <p:spPr>
          <a:xfrm>
            <a:off x="6357323" y="4970699"/>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1D79621C-4B54-4768-A96C-10E8BDED5D5D}"/>
              </a:ext>
            </a:extLst>
          </p:cNvPr>
          <p:cNvSpPr txBox="1"/>
          <p:nvPr/>
        </p:nvSpPr>
        <p:spPr>
          <a:xfrm>
            <a:off x="6814523" y="4898368"/>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Тогай-1), для дальнейшего выставления на аукцион</a:t>
            </a:r>
          </a:p>
        </p:txBody>
      </p:sp>
      <p:sp>
        <p:nvSpPr>
          <p:cNvPr id="27" name="TextBox 26">
            <a:extLst>
              <a:ext uri="{FF2B5EF4-FFF2-40B4-BE49-F238E27FC236}">
                <a16:creationId xmlns:a16="http://schemas.microsoft.com/office/drawing/2014/main" id="{A968DC9A-9C82-4ACC-9D6F-CB1B200210FD}"/>
              </a:ext>
            </a:extLst>
          </p:cNvPr>
          <p:cNvSpPr txBox="1"/>
          <p:nvPr/>
        </p:nvSpPr>
        <p:spPr>
          <a:xfrm>
            <a:off x="6814523" y="5577705"/>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 name="Рисунок 1">
            <a:extLst>
              <a:ext uri="{FF2B5EF4-FFF2-40B4-BE49-F238E27FC236}">
                <a16:creationId xmlns:a16="http://schemas.microsoft.com/office/drawing/2014/main" id="{07C178F1-6E21-5676-590C-D5FF260E07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80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Тогай-2 в Карагандинской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736644" y="139089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97481" y="522232"/>
            <a:ext cx="5999457" cy="1754326"/>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600 м к югу от участка </a:t>
            </a:r>
            <a:r>
              <a:rPr lang="ru-RU" sz="1200" dirty="0" err="1">
                <a:latin typeface="+mj-lt"/>
                <a:cs typeface="Times New Roman" panose="02020603050405020304" pitchFamily="18" charset="0"/>
              </a:rPr>
              <a:t>Тогай</a:t>
            </a:r>
            <a:r>
              <a:rPr lang="ru-RU" sz="1200" dirty="0">
                <a:latin typeface="+mj-lt"/>
                <a:cs typeface="Times New Roman" panose="02020603050405020304" pitchFamily="18" charset="0"/>
              </a:rPr>
              <a:t> I.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локализуется в небольшой синклинальной складке. Рудовмещающие породы - </a:t>
            </a:r>
            <a:r>
              <a:rPr lang="ru-RU" sz="1200" dirty="0" err="1">
                <a:latin typeface="+mj-lt"/>
                <a:cs typeface="Times New Roman" panose="02020603050405020304" pitchFamily="18" charset="0"/>
              </a:rPr>
              <a:t>эпидотизированные</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скарноиды</a:t>
            </a:r>
            <a:r>
              <a:rPr lang="ru-RU" sz="1200" dirty="0">
                <a:latin typeface="+mj-lt"/>
                <a:cs typeface="Times New Roman" panose="02020603050405020304" pitchFamily="18" charset="0"/>
              </a:rPr>
              <a:t> и скарны. Внутреннее строение рудного тела аналогично </a:t>
            </a:r>
            <a:r>
              <a:rPr lang="ru-RU" sz="1200" dirty="0" err="1">
                <a:latin typeface="+mj-lt"/>
                <a:cs typeface="Times New Roman" panose="02020603050405020304" pitchFamily="18" charset="0"/>
              </a:rPr>
              <a:t>Кентобе</a:t>
            </a:r>
            <a:r>
              <a:rPr lang="ru-RU" sz="1200" dirty="0">
                <a:latin typeface="+mj-lt"/>
                <a:cs typeface="Times New Roman" panose="02020603050405020304" pitchFamily="18" charset="0"/>
              </a:rPr>
              <a:t>. Здесь также магнетитовые руды заключены в «рубашку» </a:t>
            </a:r>
            <a:r>
              <a:rPr lang="ru-RU" sz="1200" dirty="0" err="1">
                <a:latin typeface="+mj-lt"/>
                <a:cs typeface="Times New Roman" panose="02020603050405020304" pitchFamily="18" charset="0"/>
              </a:rPr>
              <a:t>скарноидов</a:t>
            </a:r>
            <a:r>
              <a:rPr lang="ru-RU" sz="1200" dirty="0">
                <a:latin typeface="+mj-lt"/>
                <a:cs typeface="Times New Roman" panose="02020603050405020304" pitchFamily="18" charset="0"/>
              </a:rPr>
              <a:t> и скарнов мощностью не более 5 м и лишь в западной части тела, где руды выклиниваются, </a:t>
            </a:r>
            <a:r>
              <a:rPr lang="ru-RU" sz="1200" dirty="0" err="1">
                <a:latin typeface="+mj-lt"/>
                <a:cs typeface="Times New Roman" panose="02020603050405020304" pitchFamily="18" charset="0"/>
              </a:rPr>
              <a:t>скарноиды</a:t>
            </a:r>
            <a:r>
              <a:rPr lang="ru-RU" sz="1200" dirty="0">
                <a:latin typeface="+mj-lt"/>
                <a:cs typeface="Times New Roman" panose="02020603050405020304" pitchFamily="18" charset="0"/>
              </a:rPr>
              <a:t> с вкрапленностью и гнездами магнетита достигают мощности 18-20 м. Рудное тело </a:t>
            </a:r>
            <a:r>
              <a:rPr lang="ru-RU" sz="1200" dirty="0" err="1">
                <a:latin typeface="+mj-lt"/>
                <a:cs typeface="Times New Roman" panose="02020603050405020304" pitchFamily="18" charset="0"/>
              </a:rPr>
              <a:t>субширотного</a:t>
            </a:r>
            <a:r>
              <a:rPr lang="ru-RU" sz="1200" dirty="0">
                <a:latin typeface="+mj-lt"/>
                <a:cs typeface="Times New Roman" panose="02020603050405020304" pitchFamily="18" charset="0"/>
              </a:rPr>
              <a:t> простирания, линзообразной формы, длина - 160 м, средняя мощность 18 м.</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72378750"/>
              </p:ext>
            </p:extLst>
          </p:nvPr>
        </p:nvGraphicFramePr>
        <p:xfrm>
          <a:off x="251520" y="5009857"/>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723505">
                  <a:extLst>
                    <a:ext uri="{9D8B030D-6E8A-4147-A177-3AD203B41FA5}">
                      <a16:colId xmlns:a16="http://schemas.microsoft.com/office/drawing/2014/main" val="2658591762"/>
                    </a:ext>
                  </a:extLst>
                </a:gridCol>
                <a:gridCol w="1881980">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железные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А+В+С1- 639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С2-169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381,7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2" name="Рисунок 11">
            <a:extLst>
              <a:ext uri="{FF2B5EF4-FFF2-40B4-BE49-F238E27FC236}">
                <a16:creationId xmlns:a16="http://schemas.microsoft.com/office/drawing/2014/main" id="{EAF9372B-1C2F-4452-89B3-9509655F8DAD}"/>
              </a:ext>
            </a:extLst>
          </p:cNvPr>
          <p:cNvPicPr>
            <a:picLocks noChangeAspect="1"/>
          </p:cNvPicPr>
          <p:nvPr/>
        </p:nvPicPr>
        <p:blipFill>
          <a:blip r:embed="rId4"/>
          <a:stretch>
            <a:fillRect/>
          </a:stretch>
        </p:blipFill>
        <p:spPr>
          <a:xfrm>
            <a:off x="6338983" y="5399928"/>
            <a:ext cx="467679" cy="208336"/>
          </a:xfrm>
          <a:prstGeom prst="rect">
            <a:avLst/>
          </a:prstGeom>
        </p:spPr>
      </p:pic>
      <p:sp>
        <p:nvSpPr>
          <p:cNvPr id="14" name="Прямоугольник 13">
            <a:extLst>
              <a:ext uri="{FF2B5EF4-FFF2-40B4-BE49-F238E27FC236}">
                <a16:creationId xmlns:a16="http://schemas.microsoft.com/office/drawing/2014/main" id="{EBB0D45A-7936-42A8-B3CB-90449482654F}"/>
              </a:ext>
            </a:extLst>
          </p:cNvPr>
          <p:cNvSpPr/>
          <p:nvPr/>
        </p:nvSpPr>
        <p:spPr>
          <a:xfrm>
            <a:off x="6344889" y="4794869"/>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id="{A837E5F6-7873-4B4D-A554-DBE7B5DB8E03}"/>
              </a:ext>
            </a:extLst>
          </p:cNvPr>
          <p:cNvSpPr txBox="1"/>
          <p:nvPr/>
        </p:nvSpPr>
        <p:spPr>
          <a:xfrm>
            <a:off x="6806662" y="4755941"/>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Тогай-2), для дальнейшего выставления на аукцион</a:t>
            </a:r>
          </a:p>
        </p:txBody>
      </p:sp>
      <p:sp>
        <p:nvSpPr>
          <p:cNvPr id="18" name="TextBox 17">
            <a:extLst>
              <a:ext uri="{FF2B5EF4-FFF2-40B4-BE49-F238E27FC236}">
                <a16:creationId xmlns:a16="http://schemas.microsoft.com/office/drawing/2014/main" id="{B305513B-860F-42D6-94DD-3BDD592DEE5A}"/>
              </a:ext>
            </a:extLst>
          </p:cNvPr>
          <p:cNvSpPr txBox="1"/>
          <p:nvPr/>
        </p:nvSpPr>
        <p:spPr>
          <a:xfrm>
            <a:off x="6802089" y="5401875"/>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1" name="Рисунок 20">
            <a:extLst>
              <a:ext uri="{FF2B5EF4-FFF2-40B4-BE49-F238E27FC236}">
                <a16:creationId xmlns:a16="http://schemas.microsoft.com/office/drawing/2014/main" id="{6F642F3E-647D-4597-9952-C05E34244A6F}"/>
              </a:ext>
            </a:extLst>
          </p:cNvPr>
          <p:cNvPicPr>
            <a:picLocks noChangeAspect="1"/>
          </p:cNvPicPr>
          <p:nvPr/>
        </p:nvPicPr>
        <p:blipFill>
          <a:blip r:embed="rId5"/>
          <a:stretch>
            <a:fillRect/>
          </a:stretch>
        </p:blipFill>
        <p:spPr>
          <a:xfrm>
            <a:off x="6280124" y="2685755"/>
            <a:ext cx="2817031" cy="1774892"/>
          </a:xfrm>
          <a:prstGeom prst="rect">
            <a:avLst/>
          </a:prstGeom>
          <a:ln>
            <a:solidFill>
              <a:schemeClr val="tx1"/>
            </a:solidFill>
          </a:ln>
        </p:spPr>
      </p:pic>
      <p:cxnSp>
        <p:nvCxnSpPr>
          <p:cNvPr id="17" name="Прямая соединительная линия 16"/>
          <p:cNvCxnSpPr>
            <a:cxnSpLocks/>
          </p:cNvCxnSpPr>
          <p:nvPr/>
        </p:nvCxnSpPr>
        <p:spPr>
          <a:xfrm flipH="1">
            <a:off x="6826488" y="1840512"/>
            <a:ext cx="972999" cy="91661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103688" y="1841826"/>
            <a:ext cx="535664" cy="915297"/>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a:extLst>
              <a:ext uri="{FF2B5EF4-FFF2-40B4-BE49-F238E27FC236}">
                <a16:creationId xmlns:a16="http://schemas.microsoft.com/office/drawing/2014/main" id="{ADAEFCF8-AC67-2989-8A38-811DD555F9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62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Биркси</a:t>
            </a:r>
            <a:r>
              <a:rPr lang="ru-RU" sz="1600" b="1" dirty="0">
                <a:latin typeface="+mj-lt"/>
                <a:cs typeface="Times New Roman" panose="02020603050405020304" pitchFamily="18" charset="0"/>
              </a:rPr>
              <a:t> в Карагандинской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703286" y="1364487"/>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81099" y="435812"/>
            <a:ext cx="5999457" cy="3980577"/>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на территории Актогайского района  Карагандинской области в 40-45 км к западу от г. Балхаш и в 16 км к северу от рудника Гульшад. </a:t>
            </a:r>
          </a:p>
          <a:p>
            <a:pPr indent="457200" algn="just">
              <a:lnSpc>
                <a:spcPts val="1320"/>
              </a:lnSpc>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a:t>
            </a:r>
            <a:r>
              <a:rPr lang="ru-RU" sz="1200" dirty="0" err="1">
                <a:latin typeface="+mj-lt"/>
                <a:cs typeface="Times New Roman" panose="02020603050405020304" pitchFamily="18" charset="0"/>
              </a:rPr>
              <a:t>Биркси</a:t>
            </a:r>
            <a:r>
              <a:rPr lang="ru-RU" sz="1200" dirty="0">
                <a:latin typeface="+mj-lt"/>
                <a:cs typeface="Times New Roman" panose="02020603050405020304" pitchFamily="18" charset="0"/>
              </a:rPr>
              <a:t> располагается в пределах двух крупных тектонических единиц Северо-Западного </a:t>
            </a:r>
            <a:r>
              <a:rPr lang="ru-RU" sz="1200" dirty="0" err="1">
                <a:latin typeface="+mj-lt"/>
                <a:cs typeface="Times New Roman" panose="02020603050405020304" pitchFamily="18" charset="0"/>
              </a:rPr>
              <a:t>Прибалхашья</a:t>
            </a:r>
            <a:r>
              <a:rPr lang="ru-RU" sz="1200" dirty="0">
                <a:latin typeface="+mj-lt"/>
                <a:cs typeface="Times New Roman" panose="02020603050405020304" pitchFamily="18" charset="0"/>
              </a:rPr>
              <a:t>, вблизи границы </a:t>
            </a:r>
            <a:r>
              <a:rPr lang="ru-RU" sz="1200" dirty="0" err="1">
                <a:latin typeface="+mj-lt"/>
                <a:cs typeface="Times New Roman" panose="02020603050405020304" pitchFamily="18" charset="0"/>
              </a:rPr>
              <a:t>Тасарал-Кызылэспинского</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антиклинориям</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Токрауского</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синклинория</a:t>
            </a:r>
            <a:r>
              <a:rPr lang="ru-RU" sz="1200" dirty="0">
                <a:latin typeface="+mj-lt"/>
                <a:cs typeface="Times New Roman" panose="02020603050405020304" pitchFamily="18" charset="0"/>
              </a:rPr>
              <a:t>. В области сочленения с </a:t>
            </a:r>
            <a:r>
              <a:rPr lang="ru-RU" sz="1200" dirty="0" err="1">
                <a:latin typeface="+mj-lt"/>
                <a:cs typeface="Times New Roman" panose="02020603050405020304" pitchFamily="18" charset="0"/>
              </a:rPr>
              <a:t>Тасарал-Кызылэспинским</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антиклинорием</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Токрауский</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синклинорий</a:t>
            </a:r>
            <a:r>
              <a:rPr lang="ru-RU" sz="1200" dirty="0">
                <a:latin typeface="+mj-lt"/>
                <a:cs typeface="Times New Roman" panose="02020603050405020304" pitchFamily="18" charset="0"/>
              </a:rPr>
              <a:t> сложен </a:t>
            </a:r>
            <a:r>
              <a:rPr lang="ru-RU" sz="1200" dirty="0" err="1">
                <a:latin typeface="+mj-lt"/>
                <a:cs typeface="Times New Roman" panose="02020603050405020304" pitchFamily="18" charset="0"/>
              </a:rPr>
              <a:t>магматитами</a:t>
            </a:r>
            <a:r>
              <a:rPr lang="ru-RU" sz="1200" dirty="0">
                <a:latin typeface="+mj-lt"/>
                <a:cs typeface="Times New Roman" panose="02020603050405020304" pitchFamily="18" charset="0"/>
              </a:rPr>
              <a:t> карбонового и пермского возраста. Все породы, слагающие месторождение, в той или иной степени под-</a:t>
            </a:r>
            <a:r>
              <a:rPr lang="ru-RU" sz="1200" dirty="0" err="1">
                <a:latin typeface="+mj-lt"/>
                <a:cs typeface="Times New Roman" panose="02020603050405020304" pitchFamily="18" charset="0"/>
              </a:rPr>
              <a:t>вержены</a:t>
            </a:r>
            <a:r>
              <a:rPr lang="ru-RU" sz="1200" dirty="0">
                <a:latin typeface="+mj-lt"/>
                <a:cs typeface="Times New Roman" panose="02020603050405020304" pitchFamily="18" charset="0"/>
              </a:rPr>
              <a:t> метасоматическим изменениям (</a:t>
            </a:r>
            <a:r>
              <a:rPr lang="ru-RU" sz="1200" dirty="0" err="1">
                <a:latin typeface="+mj-lt"/>
                <a:cs typeface="Times New Roman" panose="02020603050405020304" pitchFamily="18" charset="0"/>
              </a:rPr>
              <a:t>окварцеванию</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серицитизации</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алунитизации</a:t>
            </a:r>
            <a:r>
              <a:rPr lang="ru-RU" sz="1200" dirty="0">
                <a:latin typeface="+mj-lt"/>
                <a:cs typeface="Times New Roman" panose="02020603050405020304" pitchFamily="18" charset="0"/>
              </a:rPr>
              <a:t>, каолинизации и </a:t>
            </a:r>
            <a:r>
              <a:rPr lang="ru-RU" sz="1200" dirty="0" err="1">
                <a:latin typeface="+mj-lt"/>
                <a:cs typeface="Times New Roman" panose="02020603050405020304" pitchFamily="18" charset="0"/>
              </a:rPr>
              <a:t>пропилитизации</a:t>
            </a:r>
            <a:r>
              <a:rPr lang="ru-RU" sz="1200" dirty="0">
                <a:latin typeface="+mj-lt"/>
                <a:cs typeface="Times New Roman" panose="02020603050405020304" pitchFamily="18" charset="0"/>
              </a:rPr>
              <a:t>). Особенно интенсивно из-</a:t>
            </a:r>
            <a:r>
              <a:rPr lang="ru-RU" sz="1200" dirty="0" err="1">
                <a:latin typeface="+mj-lt"/>
                <a:cs typeface="Times New Roman" panose="02020603050405020304" pitchFamily="18" charset="0"/>
              </a:rPr>
              <a:t>менены</a:t>
            </a:r>
            <a:r>
              <a:rPr lang="ru-RU" sz="1200" dirty="0">
                <a:latin typeface="+mj-lt"/>
                <a:cs typeface="Times New Roman" panose="02020603050405020304" pitchFamily="18" charset="0"/>
              </a:rPr>
              <a:t> андезитовые порфириты и их туфы, они превращены в кварц-серицитовые </a:t>
            </a:r>
            <a:r>
              <a:rPr lang="ru-RU" sz="1200" dirty="0" err="1">
                <a:latin typeface="+mj-lt"/>
                <a:cs typeface="Times New Roman" panose="02020603050405020304" pitchFamily="18" charset="0"/>
              </a:rPr>
              <a:t>метасоматиты</a:t>
            </a:r>
            <a:r>
              <a:rPr lang="ru-RU" sz="1200" dirty="0">
                <a:latin typeface="+mj-lt"/>
                <a:cs typeface="Times New Roman" panose="02020603050405020304" pitchFamily="18" charset="0"/>
              </a:rPr>
              <a:t> и разбиты густой сетью кварцево-прожилкового штокверка. В минералогическом отношении полиметаллические руды, встречен-</a:t>
            </a:r>
            <a:r>
              <a:rPr lang="ru-RU" sz="1200" dirty="0" err="1">
                <a:latin typeface="+mj-lt"/>
                <a:cs typeface="Times New Roman" panose="02020603050405020304" pitchFamily="18" charset="0"/>
              </a:rPr>
              <a:t>ные</a:t>
            </a:r>
            <a:r>
              <a:rPr lang="ru-RU" sz="1200" dirty="0">
                <a:latin typeface="+mj-lt"/>
                <a:cs typeface="Times New Roman" panose="02020603050405020304" pitchFamily="18" charset="0"/>
              </a:rPr>
              <a:t> на участке </a:t>
            </a:r>
            <a:r>
              <a:rPr lang="ru-RU" sz="1200" dirty="0" err="1">
                <a:latin typeface="+mj-lt"/>
                <a:cs typeface="Times New Roman" panose="02020603050405020304" pitchFamily="18" charset="0"/>
              </a:rPr>
              <a:t>Биркси</a:t>
            </a:r>
            <a:r>
              <a:rPr lang="ru-RU" sz="1200" dirty="0">
                <a:latin typeface="+mj-lt"/>
                <a:cs typeface="Times New Roman" panose="02020603050405020304" pitchFamily="18" charset="0"/>
              </a:rPr>
              <a:t>, состоят, в основном, из пирита, галенита, сфалерита, реже отмечаются </a:t>
            </a:r>
            <a:r>
              <a:rPr lang="ru-RU" sz="1200" dirty="0" err="1">
                <a:latin typeface="+mj-lt"/>
                <a:cs typeface="Times New Roman" panose="02020603050405020304" pitchFamily="18" charset="0"/>
              </a:rPr>
              <a:t>бурнонит</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энаргит</a:t>
            </a:r>
            <a:r>
              <a:rPr lang="ru-RU" sz="1200" dirty="0">
                <a:latin typeface="+mj-lt"/>
                <a:cs typeface="Times New Roman" panose="02020603050405020304" pitchFamily="18" charset="0"/>
              </a:rPr>
              <a:t>, в единичных случаях – халькозин и халькопирит.</a:t>
            </a:r>
          </a:p>
          <a:p>
            <a:pPr indent="457200" algn="just">
              <a:lnSpc>
                <a:spcPts val="1320"/>
              </a:lnSpc>
              <a:tabLst>
                <a:tab pos="266700" algn="l"/>
                <a:tab pos="714375" algn="l"/>
              </a:tabLst>
            </a:pPr>
            <a:r>
              <a:rPr lang="ru-RU" sz="1200" dirty="0">
                <a:latin typeface="+mj-lt"/>
                <a:cs typeface="Times New Roman" panose="02020603050405020304" pitchFamily="18" charset="0"/>
              </a:rPr>
              <a:t>Распределение свинца и цинка в рудных телах месторождения </a:t>
            </a:r>
            <a:r>
              <a:rPr lang="ru-RU" sz="1200" dirty="0" err="1">
                <a:latin typeface="+mj-lt"/>
                <a:cs typeface="Times New Roman" panose="02020603050405020304" pitchFamily="18" charset="0"/>
              </a:rPr>
              <a:t>Биркси</a:t>
            </a:r>
            <a:r>
              <a:rPr lang="ru-RU" sz="1200" dirty="0">
                <a:latin typeface="+mj-lt"/>
                <a:cs typeface="Times New Roman" panose="02020603050405020304" pitchFamily="18" charset="0"/>
              </a:rPr>
              <a:t> не равномерное. Значения коэффициента вариации, рассчитанные по содержаниям свинца и цинка в рудных телах, колеблются в пределах 50-118%. С учетом структурно-морфологических типов рудных тел и неравномерного распределения в них полезного компонента месторождение по сложности геологического строения отнесено к 3 группе.</a:t>
            </a:r>
          </a:p>
          <a:p>
            <a:pPr indent="457200" algn="just">
              <a:lnSpc>
                <a:spcPts val="1320"/>
              </a:lnSpc>
              <a:tabLst>
                <a:tab pos="266700" algn="l"/>
                <a:tab pos="714375" algn="l"/>
              </a:tabLst>
            </a:pPr>
            <a:r>
              <a:rPr lang="ru-RU" sz="1200" dirty="0">
                <a:latin typeface="+mj-lt"/>
                <a:cs typeface="Times New Roman" panose="02020603050405020304" pitchFamily="18" charset="0"/>
              </a:rPr>
              <a:t>В пределах месторождения выделено 51 линейно вытянутых круто-залегающих рудных тела и 5 рудных линз, из которых в 10 сосредоточено около 74% посчитанных запасов.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472755924"/>
              </p:ext>
            </p:extLst>
          </p:nvPr>
        </p:nvGraphicFramePr>
        <p:xfrm>
          <a:off x="123117" y="4577599"/>
          <a:ext cx="5986436" cy="155448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429571">
                  <a:extLst>
                    <a:ext uri="{9D8B030D-6E8A-4147-A177-3AD203B41FA5}">
                      <a16:colId xmlns:a16="http://schemas.microsoft.com/office/drawing/2014/main" val="2658591762"/>
                    </a:ext>
                  </a:extLst>
                </a:gridCol>
                <a:gridCol w="2175914">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свинец</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С2 – 96,69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146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цинк</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С2</a:t>
                      </a:r>
                      <a:r>
                        <a:rPr lang="ru-RU" sz="1200" baseline="0" dirty="0">
                          <a:latin typeface="Times New Roman" panose="02020603050405020304" pitchFamily="18" charset="0"/>
                          <a:cs typeface="Times New Roman" panose="02020603050405020304" pitchFamily="18" charset="0"/>
                        </a:rPr>
                        <a:t> – 42,62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серебро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С2 – 525,18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737208"/>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1E133AC5-FA32-491B-BFAD-778C14C0341A}"/>
              </a:ext>
            </a:extLst>
          </p:cNvPr>
          <p:cNvPicPr>
            <a:picLocks noChangeAspect="1"/>
          </p:cNvPicPr>
          <p:nvPr/>
        </p:nvPicPr>
        <p:blipFill>
          <a:blip r:embed="rId4"/>
          <a:stretch>
            <a:fillRect/>
          </a:stretch>
        </p:blipFill>
        <p:spPr>
          <a:xfrm>
            <a:off x="6227386" y="2439485"/>
            <a:ext cx="2735768" cy="2267432"/>
          </a:xfrm>
          <a:prstGeom prst="rect">
            <a:avLst/>
          </a:prstGeom>
          <a:ln>
            <a:solidFill>
              <a:schemeClr val="tx1"/>
            </a:solidFill>
          </a:ln>
        </p:spPr>
      </p:pic>
      <p:cxnSp>
        <p:nvCxnSpPr>
          <p:cNvPr id="19" name="Прямая соединительная линия 18"/>
          <p:cNvCxnSpPr>
            <a:cxnSpLocks/>
          </p:cNvCxnSpPr>
          <p:nvPr/>
        </p:nvCxnSpPr>
        <p:spPr>
          <a:xfrm>
            <a:off x="8021987" y="1768427"/>
            <a:ext cx="568793" cy="158973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6732240" y="1805001"/>
            <a:ext cx="1008258" cy="1819954"/>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8" name="Рисунок 17">
            <a:extLst>
              <a:ext uri="{FF2B5EF4-FFF2-40B4-BE49-F238E27FC236}">
                <a16:creationId xmlns:a16="http://schemas.microsoft.com/office/drawing/2014/main" id="{3E05454C-0BC9-4208-9A27-5A58F1B58F22}"/>
              </a:ext>
            </a:extLst>
          </p:cNvPr>
          <p:cNvPicPr>
            <a:picLocks noChangeAspect="1"/>
          </p:cNvPicPr>
          <p:nvPr/>
        </p:nvPicPr>
        <p:blipFill>
          <a:blip r:embed="rId5"/>
          <a:stretch>
            <a:fillRect/>
          </a:stretch>
        </p:blipFill>
        <p:spPr>
          <a:xfrm>
            <a:off x="6227678" y="5440048"/>
            <a:ext cx="467679" cy="208336"/>
          </a:xfrm>
          <a:prstGeom prst="rect">
            <a:avLst/>
          </a:prstGeom>
        </p:spPr>
      </p:pic>
      <p:sp>
        <p:nvSpPr>
          <p:cNvPr id="22" name="Прямоугольник 21">
            <a:extLst>
              <a:ext uri="{FF2B5EF4-FFF2-40B4-BE49-F238E27FC236}">
                <a16:creationId xmlns:a16="http://schemas.microsoft.com/office/drawing/2014/main" id="{2A39F4AC-7C5F-4D29-A6E8-B90F0CC31C2E}"/>
              </a:ext>
            </a:extLst>
          </p:cNvPr>
          <p:cNvSpPr/>
          <p:nvPr/>
        </p:nvSpPr>
        <p:spPr>
          <a:xfrm>
            <a:off x="6233584" y="4897856"/>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8AFDE100-E30B-48FA-A341-1804DE741C5D}"/>
              </a:ext>
            </a:extLst>
          </p:cNvPr>
          <p:cNvSpPr txBox="1"/>
          <p:nvPr/>
        </p:nvSpPr>
        <p:spPr>
          <a:xfrm>
            <a:off x="6682648" y="4825525"/>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Биркси</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sp>
        <p:nvSpPr>
          <p:cNvPr id="24" name="TextBox 23">
            <a:extLst>
              <a:ext uri="{FF2B5EF4-FFF2-40B4-BE49-F238E27FC236}">
                <a16:creationId xmlns:a16="http://schemas.microsoft.com/office/drawing/2014/main" id="{76C9BA10-FF27-4706-8928-6A940427E41F}"/>
              </a:ext>
            </a:extLst>
          </p:cNvPr>
          <p:cNvSpPr txBox="1"/>
          <p:nvPr/>
        </p:nvSpPr>
        <p:spPr>
          <a:xfrm>
            <a:off x="6690784" y="5395101"/>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 name="Рисунок 1">
            <a:extLst>
              <a:ext uri="{FF2B5EF4-FFF2-40B4-BE49-F238E27FC236}">
                <a16:creationId xmlns:a16="http://schemas.microsoft.com/office/drawing/2014/main" id="{1A1AAD98-78CB-290D-A6C9-7A4B09FA2F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7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Июльское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959858" y="1342747"/>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79969" y="614899"/>
            <a:ext cx="5999457" cy="3808735"/>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a:t>
            </a:r>
            <a:r>
              <a:rPr lang="en-US" sz="1200" dirty="0">
                <a:latin typeface="+mj-lt"/>
                <a:cs typeface="Times New Roman" panose="02020603050405020304" pitchFamily="18" charset="0"/>
              </a:rPr>
              <a:t> </a:t>
            </a:r>
            <a:r>
              <a:rPr lang="ru-RU" sz="1200" dirty="0">
                <a:latin typeface="+mj-lt"/>
                <a:cs typeface="Times New Roman" panose="02020603050405020304" pitchFamily="18" charset="0"/>
              </a:rPr>
              <a:t>Июльское расположено в </a:t>
            </a:r>
            <a:r>
              <a:rPr lang="ru-RU" sz="1200" dirty="0" err="1">
                <a:latin typeface="+mj-lt"/>
                <a:cs typeface="Times New Roman" panose="02020603050405020304" pitchFamily="18" charset="0"/>
              </a:rPr>
              <a:t>Мугоджарском</a:t>
            </a:r>
            <a:r>
              <a:rPr lang="ru-RU" sz="1200" dirty="0">
                <a:latin typeface="+mj-lt"/>
                <a:cs typeface="Times New Roman" panose="02020603050405020304" pitchFamily="18" charset="0"/>
              </a:rPr>
              <a:t> районе Актюбинской области, в 22 км к юго-западу от месторождения </a:t>
            </a:r>
            <a:r>
              <a:rPr lang="ru-RU" sz="1200" dirty="0" err="1">
                <a:latin typeface="+mj-lt"/>
                <a:cs typeface="Times New Roman" panose="02020603050405020304" pitchFamily="18" charset="0"/>
              </a:rPr>
              <a:t>Бугетысайское</a:t>
            </a:r>
            <a:r>
              <a:rPr lang="ru-RU" sz="1200" dirty="0">
                <a:latin typeface="+mj-lt"/>
                <a:cs typeface="Times New Roman" panose="02020603050405020304" pitchFamily="18" charset="0"/>
              </a:rPr>
              <a:t>, на правом берегу р. </a:t>
            </a:r>
            <a:r>
              <a:rPr lang="ru-RU" sz="1200" dirty="0" err="1">
                <a:latin typeface="+mj-lt"/>
                <a:cs typeface="Times New Roman" panose="02020603050405020304" pitchFamily="18" charset="0"/>
              </a:rPr>
              <a:t>Тулепсай</a:t>
            </a:r>
            <a:r>
              <a:rPr lang="ru-RU" sz="1200" dirty="0">
                <a:latin typeface="+mj-lt"/>
                <a:cs typeface="Times New Roman" panose="02020603050405020304" pitchFamily="18" charset="0"/>
              </a:rPr>
              <a:t>, правого притока р. </a:t>
            </a:r>
            <a:r>
              <a:rPr lang="ru-RU" sz="1200" dirty="0" err="1">
                <a:latin typeface="+mj-lt"/>
                <a:cs typeface="Times New Roman" panose="02020603050405020304" pitchFamily="18" charset="0"/>
              </a:rPr>
              <a:t>Улы</a:t>
            </a:r>
            <a:r>
              <a:rPr lang="ru-RU" sz="1200" dirty="0">
                <a:latin typeface="+mj-lt"/>
                <a:cs typeface="Times New Roman" panose="02020603050405020304" pitchFamily="18" charset="0"/>
              </a:rPr>
              <a:t>-Талдык. Открыто </a:t>
            </a:r>
            <a:r>
              <a:rPr lang="ru-RU" sz="1200" dirty="0" err="1">
                <a:latin typeface="+mj-lt"/>
                <a:cs typeface="Times New Roman" panose="02020603050405020304" pitchFamily="18" charset="0"/>
              </a:rPr>
              <a:t>Т.Г.Павловой</a:t>
            </a:r>
            <a:r>
              <a:rPr lang="ru-RU" sz="1200" dirty="0">
                <a:latin typeface="+mj-lt"/>
                <a:cs typeface="Times New Roman" panose="02020603050405020304" pitchFamily="18" charset="0"/>
              </a:rPr>
              <a:t>. Изучалось в 1967-1973 гг. О.И. Тимофеевым, В.Г. Куцем, Г.И. </a:t>
            </a:r>
            <a:r>
              <a:rPr lang="ru-RU" sz="1200" dirty="0" err="1">
                <a:latin typeface="+mj-lt"/>
                <a:cs typeface="Times New Roman" panose="02020603050405020304" pitchFamily="18" charset="0"/>
              </a:rPr>
              <a:t>Бурдом</a:t>
            </a:r>
            <a:r>
              <a:rPr lang="ru-RU" sz="1200" dirty="0">
                <a:latin typeface="+mj-lt"/>
                <a:cs typeface="Times New Roman" panose="02020603050405020304" pitchFamily="18" charset="0"/>
              </a:rPr>
              <a:t>, Т.М. Вольхиной и др.</a:t>
            </a:r>
            <a:r>
              <a:rPr lang="ru-RU" sz="1200" b="1" dirty="0">
                <a:latin typeface="+mj-lt"/>
                <a:cs typeface="Times New Roman" panose="02020603050405020304" pitchFamily="18" charset="0"/>
              </a:rPr>
              <a:t>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приурочено к Карасайской антиклинали. Вмещающие породы - высокоглиноземистые двуслюдяные гнейсы с маломощными прослоями амфиболитов и слюдистых кварцитов - интенсивно </a:t>
            </a:r>
            <a:r>
              <a:rPr lang="ru-RU" sz="1200" dirty="0" err="1">
                <a:latin typeface="+mj-lt"/>
                <a:cs typeface="Times New Roman" panose="02020603050405020304" pitchFamily="18" charset="0"/>
              </a:rPr>
              <a:t>мигматизированны</a:t>
            </a:r>
            <a:r>
              <a:rPr lang="ru-RU" sz="1200" dirty="0">
                <a:latin typeface="+mj-lt"/>
                <a:cs typeface="Times New Roman" panose="02020603050405020304" pitchFamily="18" charset="0"/>
              </a:rPr>
              <a:t>. В них выявлены четыре тела </a:t>
            </a:r>
            <a:r>
              <a:rPr lang="ru-RU" sz="1200" dirty="0" err="1">
                <a:latin typeface="+mj-lt"/>
                <a:cs typeface="Times New Roman" panose="02020603050405020304" pitchFamily="18" charset="0"/>
              </a:rPr>
              <a:t>асбестоносных</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метаультрамафитов</a:t>
            </a:r>
            <a:r>
              <a:rPr lang="ru-RU" sz="1200" dirty="0">
                <a:latin typeface="+mj-lt"/>
                <a:cs typeface="Times New Roman" panose="02020603050405020304" pitchFamily="18" charset="0"/>
              </a:rPr>
              <a:t>, формирующих четкообразную цепочку длиной около 4 км. Промышленная </a:t>
            </a:r>
            <a:r>
              <a:rPr lang="ru-RU" sz="1200" dirty="0" err="1">
                <a:latin typeface="+mj-lt"/>
                <a:cs typeface="Times New Roman" panose="02020603050405020304" pitchFamily="18" charset="0"/>
              </a:rPr>
              <a:t>асбестизация</a:t>
            </a:r>
            <a:r>
              <a:rPr lang="ru-RU" sz="1200" dirty="0">
                <a:latin typeface="+mj-lt"/>
                <a:cs typeface="Times New Roman" panose="02020603050405020304" pitchFamily="18" charset="0"/>
              </a:rPr>
              <a:t> установлена лишь в теле 1, являющемся наиболее крупным. Длина его 180 м при мощности в центральной части 55 м. Простирание </a:t>
            </a:r>
            <a:r>
              <a:rPr lang="ru-RU" sz="1200" dirty="0" err="1">
                <a:latin typeface="+mj-lt"/>
                <a:cs typeface="Times New Roman" panose="02020603050405020304" pitchFamily="18" charset="0"/>
              </a:rPr>
              <a:t>субмеридиональное</a:t>
            </a:r>
            <a:r>
              <a:rPr lang="ru-RU" sz="1200" dirty="0">
                <a:latin typeface="+mj-lt"/>
                <a:cs typeface="Times New Roman" panose="02020603050405020304" pitchFamily="18" charset="0"/>
              </a:rPr>
              <a:t> </a:t>
            </a:r>
          </a:p>
          <a:p>
            <a:pPr indent="457200" algn="just">
              <a:lnSpc>
                <a:spcPts val="1320"/>
              </a:lnSpc>
              <a:tabLst>
                <a:tab pos="266700" algn="l"/>
                <a:tab pos="714375" algn="l"/>
              </a:tabLst>
            </a:pPr>
            <a:r>
              <a:rPr lang="ru-RU" sz="1200" dirty="0">
                <a:latin typeface="+mj-lt"/>
                <a:cs typeface="Times New Roman" panose="02020603050405020304" pitchFamily="18" charset="0"/>
              </a:rPr>
              <a:t>Ядро тела сложено серпентинитами, сменяющимися к периферии тальк-антофиллит-карбонатными породами с реликтами серпентинитов, затем тальк-</a:t>
            </a:r>
            <a:r>
              <a:rPr lang="ru-RU" sz="1200" dirty="0" err="1">
                <a:latin typeface="+mj-lt"/>
                <a:cs typeface="Times New Roman" panose="02020603050405020304" pitchFamily="18" charset="0"/>
              </a:rPr>
              <a:t>антофиллитовыми</a:t>
            </a:r>
            <a:r>
              <a:rPr lang="ru-RU" sz="1200" dirty="0">
                <a:latin typeface="+mj-lt"/>
                <a:cs typeface="Times New Roman" panose="02020603050405020304" pitchFamily="18" charset="0"/>
              </a:rPr>
              <a:t>; краевые части - тальк-вермикулит-</a:t>
            </a:r>
            <a:r>
              <a:rPr lang="ru-RU" sz="1200" dirty="0" err="1">
                <a:latin typeface="+mj-lt"/>
                <a:cs typeface="Times New Roman" panose="02020603050405020304" pitchFamily="18" charset="0"/>
              </a:rPr>
              <a:t>актинолитовые</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вермикулитовые</a:t>
            </a:r>
            <a:r>
              <a:rPr lang="ru-RU" sz="1200" dirty="0">
                <a:latin typeface="+mj-lt"/>
                <a:cs typeface="Times New Roman" panose="02020603050405020304" pitchFamily="18" charset="0"/>
              </a:rPr>
              <a:t> породы. В измененных зонах отмечается </a:t>
            </a:r>
            <a:r>
              <a:rPr lang="ru-RU" sz="1200" dirty="0" err="1">
                <a:latin typeface="+mj-lt"/>
                <a:cs typeface="Times New Roman" panose="02020603050405020304" pitchFamily="18" charset="0"/>
              </a:rPr>
              <a:t>хлоритизация</a:t>
            </a:r>
            <a:r>
              <a:rPr lang="ru-RU" sz="1200" dirty="0">
                <a:latin typeface="+mj-lt"/>
                <a:cs typeface="Times New Roman" panose="02020603050405020304" pitchFamily="18" charset="0"/>
              </a:rPr>
              <a:t>. Продуктивными являются зоны тальк-</a:t>
            </a:r>
            <a:r>
              <a:rPr lang="ru-RU" sz="1200" dirty="0" err="1">
                <a:latin typeface="+mj-lt"/>
                <a:cs typeface="Times New Roman" panose="02020603050405020304" pitchFamily="18" charset="0"/>
              </a:rPr>
              <a:t>антофиллитовых</a:t>
            </a:r>
            <a:r>
              <a:rPr lang="ru-RU" sz="1200" dirty="0">
                <a:latin typeface="+mj-lt"/>
                <a:cs typeface="Times New Roman" panose="02020603050405020304" pitchFamily="18" charset="0"/>
              </a:rPr>
              <a:t> и тальк-антофиллит-карбонатных пород, развитых в приповерхностной части тела и в его висячем боку. Руды месторождения спутанно-волокнистые, метельчатые; волокно в приповерхностной части окрашено гидроокислами железа. Среднее содержание волокна класса +0,5 мм -5,3%, класса +1,6 - 0,4%.</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252545908"/>
              </p:ext>
            </p:extLst>
          </p:nvPr>
        </p:nvGraphicFramePr>
        <p:xfrm>
          <a:off x="110502" y="4888723"/>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432475">
                  <a:extLst>
                    <a:ext uri="{9D8B030D-6E8A-4147-A177-3AD203B41FA5}">
                      <a16:colId xmlns:a16="http://schemas.microsoft.com/office/drawing/2014/main" val="2658591762"/>
                    </a:ext>
                  </a:extLst>
                </a:gridCol>
                <a:gridCol w="2173010">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асбест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rPr>
                        <a:t>А+В+С1 – 6,5 </a:t>
                      </a:r>
                      <a:r>
                        <a:rPr lang="ru-RU" sz="1200" baseline="0" dirty="0" err="1">
                          <a:latin typeface="+mj-lt"/>
                        </a:rPr>
                        <a:t>тыс.т</a:t>
                      </a:r>
                      <a:endParaRPr lang="ru-RU" sz="1200" dirty="0">
                        <a:latin typeface="+mj-lt"/>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mn-cs"/>
                        </a:rPr>
                        <a:t>1,3</a:t>
                      </a:r>
                      <a:r>
                        <a:rPr lang="ru-RU" sz="1200" kern="1200" baseline="0" dirty="0">
                          <a:solidFill>
                            <a:schemeClr val="dk1"/>
                          </a:solidFill>
                          <a:latin typeface="+mj-lt"/>
                          <a:ea typeface="+mn-ea"/>
                          <a:cs typeface="+mn-cs"/>
                        </a:rPr>
                        <a:t> </a:t>
                      </a:r>
                      <a:r>
                        <a:rPr lang="ru-RU" sz="1200" kern="1200" baseline="0" dirty="0" err="1">
                          <a:solidFill>
                            <a:schemeClr val="dk1"/>
                          </a:solidFill>
                          <a:latin typeface="+mj-lt"/>
                          <a:ea typeface="+mn-ea"/>
                          <a:cs typeface="+mn-cs"/>
                        </a:rPr>
                        <a:t>тыс.т</a:t>
                      </a:r>
                      <a:endParaRPr lang="ru-RU" sz="1200" kern="1200" dirty="0">
                        <a:solidFill>
                          <a:schemeClr val="dk1"/>
                        </a:solidFill>
                        <a:latin typeface="+mj-lt"/>
                        <a:ea typeface="+mn-ea"/>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94DA6AA7-57E5-46A2-AEB3-FB8393F5E924}"/>
              </a:ext>
            </a:extLst>
          </p:cNvPr>
          <p:cNvPicPr>
            <a:picLocks noChangeAspect="1"/>
          </p:cNvPicPr>
          <p:nvPr/>
        </p:nvPicPr>
        <p:blipFill>
          <a:blip r:embed="rId4"/>
          <a:stretch>
            <a:fillRect/>
          </a:stretch>
        </p:blipFill>
        <p:spPr>
          <a:xfrm>
            <a:off x="6511406" y="2551779"/>
            <a:ext cx="2198517" cy="2367292"/>
          </a:xfrm>
          <a:prstGeom prst="rect">
            <a:avLst/>
          </a:prstGeom>
          <a:ln>
            <a:solidFill>
              <a:schemeClr val="tx1"/>
            </a:solidFill>
          </a:ln>
        </p:spPr>
      </p:pic>
      <p:pic>
        <p:nvPicPr>
          <p:cNvPr id="18" name="Рисунок 17">
            <a:extLst>
              <a:ext uri="{FF2B5EF4-FFF2-40B4-BE49-F238E27FC236}">
                <a16:creationId xmlns:a16="http://schemas.microsoft.com/office/drawing/2014/main" id="{2E54222C-6A5E-4C06-85CF-4D5D1D049B88}"/>
              </a:ext>
            </a:extLst>
          </p:cNvPr>
          <p:cNvPicPr>
            <a:picLocks noChangeAspect="1"/>
          </p:cNvPicPr>
          <p:nvPr/>
        </p:nvPicPr>
        <p:blipFill>
          <a:blip r:embed="rId5"/>
          <a:stretch>
            <a:fillRect/>
          </a:stretch>
        </p:blipFill>
        <p:spPr>
          <a:xfrm>
            <a:off x="6298022" y="5709150"/>
            <a:ext cx="467679" cy="208336"/>
          </a:xfrm>
          <a:prstGeom prst="rect">
            <a:avLst/>
          </a:prstGeom>
        </p:spPr>
      </p:pic>
      <p:sp>
        <p:nvSpPr>
          <p:cNvPr id="22" name="Прямоугольник 21">
            <a:extLst>
              <a:ext uri="{FF2B5EF4-FFF2-40B4-BE49-F238E27FC236}">
                <a16:creationId xmlns:a16="http://schemas.microsoft.com/office/drawing/2014/main" id="{16BC1872-210E-4696-BF76-09D6F4FCC4E4}"/>
              </a:ext>
            </a:extLst>
          </p:cNvPr>
          <p:cNvSpPr/>
          <p:nvPr/>
        </p:nvSpPr>
        <p:spPr>
          <a:xfrm>
            <a:off x="6303928" y="5243378"/>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E1205C13-CBA6-4E16-B87E-437E25F8AEC2}"/>
              </a:ext>
            </a:extLst>
          </p:cNvPr>
          <p:cNvSpPr txBox="1"/>
          <p:nvPr/>
        </p:nvSpPr>
        <p:spPr>
          <a:xfrm>
            <a:off x="6765701" y="5163933"/>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Июльское), для дальнейшего выставления на аукцион</a:t>
            </a:r>
          </a:p>
        </p:txBody>
      </p:sp>
      <p:sp>
        <p:nvSpPr>
          <p:cNvPr id="24" name="TextBox 23">
            <a:extLst>
              <a:ext uri="{FF2B5EF4-FFF2-40B4-BE49-F238E27FC236}">
                <a16:creationId xmlns:a16="http://schemas.microsoft.com/office/drawing/2014/main" id="{6C24F9D7-9393-4B13-94CF-27955A21D0C0}"/>
              </a:ext>
            </a:extLst>
          </p:cNvPr>
          <p:cNvSpPr txBox="1"/>
          <p:nvPr/>
        </p:nvSpPr>
        <p:spPr>
          <a:xfrm>
            <a:off x="6761128" y="5711097"/>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19" name="Прямая соединительная линия 18"/>
          <p:cNvCxnSpPr>
            <a:cxnSpLocks/>
          </p:cNvCxnSpPr>
          <p:nvPr/>
        </p:nvCxnSpPr>
        <p:spPr>
          <a:xfrm>
            <a:off x="7285301" y="1790629"/>
            <a:ext cx="1117520" cy="80558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6651873" y="1838647"/>
            <a:ext cx="422390" cy="726306"/>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a:extLst>
              <a:ext uri="{FF2B5EF4-FFF2-40B4-BE49-F238E27FC236}">
                <a16:creationId xmlns:a16="http://schemas.microsoft.com/office/drawing/2014/main" id="{E7B0C32D-0843-8301-51F2-FDC4495CE4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err="1">
                <a:latin typeface="Times New Roman" panose="02020603050405020304" pitchFamily="18" charset="0"/>
                <a:cs typeface="Times New Roman" panose="02020603050405020304" pitchFamily="18" charset="0"/>
              </a:rPr>
              <a:t>Каскабулак</a:t>
            </a:r>
            <a:r>
              <a:rPr lang="ru-RU" sz="1600" b="1" dirty="0">
                <a:latin typeface="Times New Roman" panose="02020603050405020304" pitchFamily="18" charset="0"/>
                <a:cs typeface="Times New Roman" panose="02020603050405020304" pitchFamily="18" charset="0"/>
              </a:rPr>
              <a:t> в Абайской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682884" y="1595245"/>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72316" y="2001904"/>
            <a:ext cx="1210569" cy="74015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058262" y="2001904"/>
            <a:ext cx="866672" cy="75780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4708981"/>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a:t>
            </a:r>
            <a:r>
              <a:rPr lang="en-US" sz="1200" dirty="0">
                <a:latin typeface="+mj-lt"/>
                <a:cs typeface="Times New Roman" panose="02020603050405020304" pitchFamily="18" charset="0"/>
              </a:rPr>
              <a:t> </a:t>
            </a:r>
            <a:r>
              <a:rPr lang="ru-RU" sz="1200" dirty="0" err="1">
                <a:latin typeface="+mj-lt"/>
                <a:cs typeface="Times New Roman" panose="02020603050405020304" pitchFamily="18" charset="0"/>
              </a:rPr>
              <a:t>Каскабулак</a:t>
            </a:r>
            <a:r>
              <a:rPr lang="ru-RU" sz="1200" dirty="0">
                <a:latin typeface="+mj-lt"/>
                <a:cs typeface="Times New Roman" panose="02020603050405020304" pitchFamily="18" charset="0"/>
              </a:rPr>
              <a:t> расположено в Абайской области в 77 км к востоку от г. </a:t>
            </a:r>
            <a:r>
              <a:rPr lang="ru-RU" sz="1200" dirty="0" err="1">
                <a:latin typeface="+mj-lt"/>
                <a:cs typeface="Times New Roman" panose="02020603050405020304" pitchFamily="18" charset="0"/>
              </a:rPr>
              <a:t>Аягоз</a:t>
            </a:r>
            <a:endParaRPr lang="ru-RU" sz="1200"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Рудовмещающий комплекс пород представлен вулканогенными и вулканогенно-осадочными образованиями верхнего ордовика-нижнего силура, перекрытыми терригенно-карбонатной толщей верхнего силура. Мезозойские отложения развиты в межгорных впадинах и на склонах; представлены они неогеновыми глинами и четвертичными образованиями делювиально-пролювиального генезиса.</a:t>
            </a:r>
          </a:p>
          <a:p>
            <a:pPr indent="457200" algn="just">
              <a:tabLst>
                <a:tab pos="266700" algn="l"/>
                <a:tab pos="714375" algn="l"/>
              </a:tabLst>
            </a:pPr>
            <a:r>
              <a:rPr lang="ru-RU" sz="1200" dirty="0">
                <a:latin typeface="+mj-lt"/>
                <a:cs typeface="Times New Roman" panose="02020603050405020304" pitchFamily="18" charset="0"/>
              </a:rPr>
              <a:t>Месторождение представлено двумя залежами окисленных руд: зона Штокверк и зона Основная. Зона Штокверк представляет собой плащевидную в плане залежь протяженностью 320 м, при ширине от 20 до 60 м, полого (под углами до 30о) падающую к северо-западу. Зона Основная имеет в плане лентовидную форму; длина ее составляет около 350 м, при средней ширине 5-20 м, с раздувом в средней части до 90 м. Залегание ее так же пологое (5-20о), падение юго-западное.</a:t>
            </a:r>
            <a:endParaRPr lang="en-US" sz="1200" dirty="0">
              <a:latin typeface="+mj-lt"/>
              <a:cs typeface="Times New Roman" panose="02020603050405020304" pitchFamily="18" charset="0"/>
            </a:endParaRPr>
          </a:p>
          <a:p>
            <a:pPr indent="457200" algn="just">
              <a:tabLst>
                <a:tab pos="266700" algn="l"/>
                <a:tab pos="714375" algn="l"/>
              </a:tabLst>
            </a:pPr>
            <a:r>
              <a:rPr lang="ru-RU" sz="1200" dirty="0">
                <a:latin typeface="+mj-lt"/>
                <a:cs typeface="Times New Roman" panose="02020603050405020304" pitchFamily="18" charset="0"/>
              </a:rPr>
              <a:t>Основным полезным компонентом в рудах является золото. Незначительные примеси серебра (0,1-1,65 г/т) и меди (0,01-1,0 %) из-за малых содержаний промышленного значения не имеют. Мышьяк в пробах не обнаружен. Сера в окисленных рудах представлена сульфатной формой.</a:t>
            </a:r>
          </a:p>
          <a:p>
            <a:pPr indent="457200" algn="just">
              <a:tabLst>
                <a:tab pos="266700" algn="l"/>
                <a:tab pos="714375" algn="l"/>
              </a:tabLst>
            </a:pPr>
            <a:r>
              <a:rPr lang="ru-RU" sz="1200" dirty="0">
                <a:latin typeface="+mj-lt"/>
                <a:cs typeface="Times New Roman" panose="02020603050405020304" pitchFamily="18" charset="0"/>
              </a:rPr>
              <a:t>Рудные тела зон Штокверк и Основная характеризуются средними углами падения от 15 до 30</a:t>
            </a:r>
            <a:r>
              <a:rPr lang="ru-RU" sz="1200" baseline="30000" dirty="0">
                <a:latin typeface="+mj-lt"/>
                <a:cs typeface="Times New Roman" panose="02020603050405020304" pitchFamily="18" charset="0"/>
              </a:rPr>
              <a:t>о</a:t>
            </a:r>
            <a:r>
              <a:rPr lang="ru-RU" sz="1200" dirty="0">
                <a:latin typeface="+mj-lt"/>
                <a:cs typeface="Times New Roman" panose="02020603050405020304" pitchFamily="18" charset="0"/>
              </a:rPr>
              <a:t>. Морфологически они представляют собой плащевидные залежи простой формы мощностью 2-10 м с единичными раздувами и пережимами. Показатели потерь и разубоживания приняты по аналогии с подобными объектами в регионе и составляют 6,0 % и 8,5% соответственно. Коэффициенты вскрыши при открытой добыче составят: по зоне Штокверк 1,24 м3/т, по зоне Основная 1,79 м3/т.</a:t>
            </a:r>
          </a:p>
          <a:p>
            <a:pPr indent="457200" algn="just">
              <a:tabLst>
                <a:tab pos="266700" algn="l"/>
                <a:tab pos="714375" algn="l"/>
              </a:tabLst>
            </a:pPr>
            <a:endParaRPr lang="ru-RU" sz="12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392588928"/>
              </p:ext>
            </p:extLst>
          </p:nvPr>
        </p:nvGraphicFramePr>
        <p:xfrm>
          <a:off x="104966" y="518637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366003">
                  <a:extLst>
                    <a:ext uri="{9D8B030D-6E8A-4147-A177-3AD203B41FA5}">
                      <a16:colId xmlns:a16="http://schemas.microsoft.com/office/drawing/2014/main" val="2658591762"/>
                    </a:ext>
                  </a:extLst>
                </a:gridCol>
                <a:gridCol w="223948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С2 – 174,2 кг</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F4A149A5-2CB3-43AE-B922-FDA2F2EC3BDF}"/>
              </a:ext>
            </a:extLst>
          </p:cNvPr>
          <p:cNvPicPr>
            <a:picLocks noChangeAspect="1"/>
          </p:cNvPicPr>
          <p:nvPr/>
        </p:nvPicPr>
        <p:blipFill>
          <a:blip r:embed="rId4"/>
          <a:stretch>
            <a:fillRect/>
          </a:stretch>
        </p:blipFill>
        <p:spPr>
          <a:xfrm>
            <a:off x="6465141" y="2772836"/>
            <a:ext cx="2484910" cy="1923801"/>
          </a:xfrm>
          <a:prstGeom prst="rect">
            <a:avLst/>
          </a:prstGeom>
          <a:ln>
            <a:solidFill>
              <a:schemeClr val="tx1"/>
            </a:solidFill>
          </a:ln>
        </p:spPr>
      </p:pic>
      <p:sp>
        <p:nvSpPr>
          <p:cNvPr id="18" name="TextBox 17">
            <a:extLst>
              <a:ext uri="{FF2B5EF4-FFF2-40B4-BE49-F238E27FC236}">
                <a16:creationId xmlns:a16="http://schemas.microsoft.com/office/drawing/2014/main" id="{E344C7FB-B5A3-4E64-8B70-437138F97DD6}"/>
              </a:ext>
            </a:extLst>
          </p:cNvPr>
          <p:cNvSpPr txBox="1"/>
          <p:nvPr/>
        </p:nvSpPr>
        <p:spPr>
          <a:xfrm>
            <a:off x="6811583" y="4932463"/>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Каскабулак</a:t>
            </a:r>
            <a:r>
              <a:rPr lang="ru-RU" sz="900" dirty="0">
                <a:latin typeface="Times New Roman" panose="02020603050405020304" pitchFamily="18" charset="0"/>
                <a:cs typeface="Times New Roman" panose="02020603050405020304" pitchFamily="18" charset="0"/>
              </a:rPr>
              <a:t> ), для дальнейшего выставления на аукцион</a:t>
            </a:r>
          </a:p>
        </p:txBody>
      </p:sp>
      <p:pic>
        <p:nvPicPr>
          <p:cNvPr id="21" name="Рисунок 20">
            <a:extLst>
              <a:ext uri="{FF2B5EF4-FFF2-40B4-BE49-F238E27FC236}">
                <a16:creationId xmlns:a16="http://schemas.microsoft.com/office/drawing/2014/main" id="{AFB588AA-C1A7-4248-A72D-CDFE15BE51F5}"/>
              </a:ext>
            </a:extLst>
          </p:cNvPr>
          <p:cNvPicPr>
            <a:picLocks noChangeAspect="1"/>
          </p:cNvPicPr>
          <p:nvPr/>
        </p:nvPicPr>
        <p:blipFill>
          <a:blip r:embed="rId5"/>
          <a:stretch>
            <a:fillRect/>
          </a:stretch>
        </p:blipFill>
        <p:spPr>
          <a:xfrm>
            <a:off x="6321321" y="6385232"/>
            <a:ext cx="467679" cy="208336"/>
          </a:xfrm>
          <a:prstGeom prst="rect">
            <a:avLst/>
          </a:prstGeom>
        </p:spPr>
      </p:pic>
      <p:sp>
        <p:nvSpPr>
          <p:cNvPr id="22" name="TextBox 21">
            <a:extLst>
              <a:ext uri="{FF2B5EF4-FFF2-40B4-BE49-F238E27FC236}">
                <a16:creationId xmlns:a16="http://schemas.microsoft.com/office/drawing/2014/main" id="{B06850F2-BC1C-4D9D-9A23-3DDBDEE76A91}"/>
              </a:ext>
            </a:extLst>
          </p:cNvPr>
          <p:cNvSpPr txBox="1"/>
          <p:nvPr/>
        </p:nvSpPr>
        <p:spPr>
          <a:xfrm>
            <a:off x="6799011" y="636273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Прямоугольник 22">
            <a:extLst>
              <a:ext uri="{FF2B5EF4-FFF2-40B4-BE49-F238E27FC236}">
                <a16:creationId xmlns:a16="http://schemas.microsoft.com/office/drawing/2014/main" id="{586BF16D-8763-413D-B626-E509FC23BCFD}"/>
              </a:ext>
            </a:extLst>
          </p:cNvPr>
          <p:cNvSpPr/>
          <p:nvPr/>
        </p:nvSpPr>
        <p:spPr>
          <a:xfrm>
            <a:off x="6320535" y="5004794"/>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9ABD5539-6FBC-4586-A136-7CB35D6CB75A}"/>
              </a:ext>
            </a:extLst>
          </p:cNvPr>
          <p:cNvSpPr/>
          <p:nvPr/>
        </p:nvSpPr>
        <p:spPr>
          <a:xfrm>
            <a:off x="6307963" y="5653624"/>
            <a:ext cx="457200" cy="181585"/>
          </a:xfrm>
          <a:prstGeom prst="rect">
            <a:avLst/>
          </a:prstGeom>
          <a:pattFill prst="pct20">
            <a:fgClr>
              <a:schemeClr val="accent6">
                <a:lumMod val="50000"/>
              </a:schemeClr>
            </a:fgClr>
            <a:bgClr>
              <a:schemeClr val="bg1"/>
            </a:bgClr>
          </a:patt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00DB6469-C31E-4614-B71E-06322D9D8344}"/>
              </a:ext>
            </a:extLst>
          </p:cNvPr>
          <p:cNvSpPr txBox="1"/>
          <p:nvPr/>
        </p:nvSpPr>
        <p:spPr>
          <a:xfrm>
            <a:off x="6799011" y="5471075"/>
            <a:ext cx="2267797" cy="784830"/>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отозванная лицензионная территория ТОО «</a:t>
            </a:r>
            <a:r>
              <a:rPr lang="ru-RU" sz="900" dirty="0" err="1">
                <a:latin typeface="Times New Roman" panose="02020603050405020304" pitchFamily="18" charset="0"/>
                <a:cs typeface="Times New Roman" panose="02020603050405020304" pitchFamily="18" charset="0"/>
              </a:rPr>
              <a:t>Эмикон</a:t>
            </a:r>
            <a:r>
              <a:rPr lang="ru-RU" sz="900" dirty="0">
                <a:latin typeface="Times New Roman" panose="02020603050405020304" pitchFamily="18" charset="0"/>
                <a:cs typeface="Times New Roman" panose="02020603050405020304" pitchFamily="18" charset="0"/>
              </a:rPr>
              <a:t>».  Лицензия </a:t>
            </a:r>
            <a:r>
              <a:rPr lang="en-US" sz="900" dirty="0">
                <a:latin typeface="Times New Roman" panose="02020603050405020304" pitchFamily="18" charset="0"/>
                <a:cs typeface="Times New Roman" panose="02020603050405020304" pitchFamily="18" charset="0"/>
              </a:rPr>
              <a:t>№107-EL</a:t>
            </a:r>
            <a:r>
              <a:rPr lang="ru-RU" sz="900" dirty="0">
                <a:latin typeface="Times New Roman" panose="02020603050405020304" pitchFamily="18" charset="0"/>
                <a:cs typeface="Times New Roman" panose="02020603050405020304" pitchFamily="18" charset="0"/>
              </a:rPr>
              <a:t> от 28.05.2019г на разведку ТПИ. Лицензия отозвана в 2021году, акт обследования отсутствует.</a:t>
            </a:r>
          </a:p>
        </p:txBody>
      </p:sp>
      <p:pic>
        <p:nvPicPr>
          <p:cNvPr id="2" name="Рисунок 1">
            <a:extLst>
              <a:ext uri="{FF2B5EF4-FFF2-40B4-BE49-F238E27FC236}">
                <a16:creationId xmlns:a16="http://schemas.microsoft.com/office/drawing/2014/main" id="{DA857E4D-1081-ACB3-F389-0430F23FEF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679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Каскырказган</a:t>
            </a:r>
            <a:r>
              <a:rPr lang="ru-RU" sz="1600" b="1" dirty="0">
                <a:latin typeface="+mj-lt"/>
                <a:cs typeface="Times New Roman" panose="02020603050405020304" pitchFamily="18" charset="0"/>
              </a:rPr>
              <a:t> в Карагандинской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774227" y="135983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69117" y="398482"/>
            <a:ext cx="5999457" cy="446276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на территории Актогайского района Карагандинской области, в 60 км к северо-востоку от г. Балхаша. В 1971-1975 годах проведены поисковые работы. В 1975-1979 годах проведена предварительная разведка, однако подсчитанные запасы не утверждались и государственным балансом не учитывались.</a:t>
            </a:r>
            <a:endParaRPr lang="ru-RU" sz="1200" b="1"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входит в </a:t>
            </a:r>
            <a:r>
              <a:rPr lang="ru-RU" sz="1200" dirty="0" err="1">
                <a:latin typeface="+mj-lt"/>
                <a:cs typeface="Times New Roman" panose="02020603050405020304" pitchFamily="18" charset="0"/>
              </a:rPr>
              <a:t>Каскырказганскую</a:t>
            </a:r>
            <a:r>
              <a:rPr lang="ru-RU" sz="1200" dirty="0">
                <a:latin typeface="+mj-lt"/>
                <a:cs typeface="Times New Roman" panose="02020603050405020304" pitchFamily="18" charset="0"/>
              </a:rPr>
              <a:t> группу объектов медно-порфирового типа. Группа расположена в центральной части </a:t>
            </a:r>
            <a:r>
              <a:rPr lang="ru-RU" sz="1200" dirty="0" err="1">
                <a:latin typeface="+mj-lt"/>
                <a:cs typeface="Times New Roman" panose="02020603050405020304" pitchFamily="18" charset="0"/>
              </a:rPr>
              <a:t>Токрауской</a:t>
            </a:r>
            <a:r>
              <a:rPr lang="ru-RU" sz="1200" dirty="0">
                <a:latin typeface="+mj-lt"/>
                <a:cs typeface="Times New Roman" panose="02020603050405020304" pitchFamily="18" charset="0"/>
              </a:rPr>
              <a:t> интрузивно-тектонической зоны, имеющей сложное строение. На данном объекте медно-молибденовое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приурочено к апикальной части штока гранит-порфиров, насыщенной ксенолитами вмещающих пород. Зона </a:t>
            </a:r>
            <a:r>
              <a:rPr lang="ru-RU" sz="1200" dirty="0" err="1">
                <a:latin typeface="+mj-lt"/>
                <a:cs typeface="Times New Roman" panose="02020603050405020304" pitchFamily="18" charset="0"/>
              </a:rPr>
              <a:t>оруденения</a:t>
            </a:r>
            <a:r>
              <a:rPr lang="ru-RU" sz="1200" dirty="0">
                <a:latin typeface="+mj-lt"/>
                <a:cs typeface="Times New Roman" panose="02020603050405020304" pitchFamily="18" charset="0"/>
              </a:rPr>
              <a:t> имеет весьма сложное внутреннее строение и характеризуется резкой изменчивостью мощностей рудных интервалов и содержаний основных компонентов. </a:t>
            </a:r>
          </a:p>
          <a:p>
            <a:pPr indent="457200" algn="just">
              <a:tabLst>
                <a:tab pos="266700" algn="l"/>
                <a:tab pos="714375" algn="l"/>
              </a:tabLst>
            </a:pPr>
            <a:r>
              <a:rPr lang="ru-RU" sz="1200" dirty="0">
                <a:latin typeface="+mj-lt"/>
                <a:cs typeface="Times New Roman" panose="02020603050405020304" pitchFamily="18" charset="0"/>
              </a:rPr>
              <a:t>По результатам ранее проведенных работ на месторождении установлены трещинные и трещинно-жильные подземные воды. Водовмещающими породами являются гранит-порфиры, </a:t>
            </a:r>
            <a:r>
              <a:rPr lang="ru-RU" sz="1200" dirty="0" err="1">
                <a:latin typeface="+mj-lt"/>
                <a:cs typeface="Times New Roman" panose="02020603050405020304" pitchFamily="18" charset="0"/>
              </a:rPr>
              <a:t>гранодиориты</a:t>
            </a:r>
            <a:r>
              <a:rPr lang="ru-RU" sz="1200" dirty="0">
                <a:latin typeface="+mj-lt"/>
                <a:cs typeface="Times New Roman" panose="02020603050405020304" pitchFamily="18" charset="0"/>
              </a:rPr>
              <a:t> и граниты. Зона открытой </a:t>
            </a:r>
            <a:r>
              <a:rPr lang="ru-RU" sz="1200" dirty="0" err="1">
                <a:latin typeface="+mj-lt"/>
                <a:cs typeface="Times New Roman" panose="02020603050405020304" pitchFamily="18" charset="0"/>
              </a:rPr>
              <a:t>трещиноватости</a:t>
            </a:r>
            <a:r>
              <a:rPr lang="ru-RU" sz="1200" dirty="0">
                <a:latin typeface="+mj-lt"/>
                <a:cs typeface="Times New Roman" panose="02020603050405020304" pitchFamily="18" charset="0"/>
              </a:rPr>
              <a:t>, обусловленная процессами выветривания, развита на глубину от 10 до 40 м, увеличиваясь по глубинному разлому до 100 м. </a:t>
            </a:r>
          </a:p>
          <a:p>
            <a:pPr indent="457200" algn="just">
              <a:tabLst>
                <a:tab pos="266700" algn="l"/>
                <a:tab pos="714375" algn="l"/>
              </a:tabLst>
            </a:pPr>
            <a:r>
              <a:rPr lang="ru-RU" sz="1200" dirty="0">
                <a:latin typeface="+mj-lt"/>
                <a:cs typeface="Times New Roman" panose="02020603050405020304" pitchFamily="18" charset="0"/>
              </a:rPr>
              <a:t>По сложности геологического строения для целей разведки месторождение отнесено к 3-й группе.</a:t>
            </a:r>
          </a:p>
          <a:p>
            <a:pPr indent="457200" algn="just">
              <a:tabLst>
                <a:tab pos="266700" algn="l"/>
                <a:tab pos="714375" algn="l"/>
              </a:tabLst>
            </a:pPr>
            <a:r>
              <a:rPr lang="ru-RU" sz="1200" dirty="0">
                <a:latin typeface="+mj-lt"/>
                <a:cs typeface="Times New Roman" panose="02020603050405020304" pitchFamily="18" charset="0"/>
              </a:rPr>
              <a:t>По сложности инженерно-геологических условий объект отнесен к простым. Месторождение характеризуется слабохолмистым рельефом местности. Скальные грунты представлены </a:t>
            </a:r>
            <a:r>
              <a:rPr lang="ru-RU" sz="1200" dirty="0" err="1">
                <a:latin typeface="+mj-lt"/>
                <a:cs typeface="Times New Roman" panose="02020603050405020304" pitchFamily="18" charset="0"/>
              </a:rPr>
              <a:t>слабовыветрелыми</a:t>
            </a:r>
            <a:r>
              <a:rPr lang="ru-RU" sz="1200" dirty="0">
                <a:latin typeface="+mj-lt"/>
                <a:cs typeface="Times New Roman" panose="02020603050405020304" pitchFamily="18" charset="0"/>
              </a:rPr>
              <a:t> интрузивными образованиями.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750419367"/>
              </p:ext>
            </p:extLst>
          </p:nvPr>
        </p:nvGraphicFramePr>
        <p:xfrm>
          <a:off x="135835" y="4972985"/>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407142">
                  <a:extLst>
                    <a:ext uri="{9D8B030D-6E8A-4147-A177-3AD203B41FA5}">
                      <a16:colId xmlns:a16="http://schemas.microsoft.com/office/drawing/2014/main" val="2658591762"/>
                    </a:ext>
                  </a:extLst>
                </a:gridCol>
                <a:gridCol w="2198343">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медь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С2 – 133,1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молибден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С2 – 3696,1 тонн</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870582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8" name="Рисунок 17">
            <a:extLst>
              <a:ext uri="{FF2B5EF4-FFF2-40B4-BE49-F238E27FC236}">
                <a16:creationId xmlns:a16="http://schemas.microsoft.com/office/drawing/2014/main" id="{2E6BB689-614C-45AF-A39C-F167614F339A}"/>
              </a:ext>
            </a:extLst>
          </p:cNvPr>
          <p:cNvPicPr>
            <a:picLocks noChangeAspect="1"/>
          </p:cNvPicPr>
          <p:nvPr/>
        </p:nvPicPr>
        <p:blipFill>
          <a:blip r:embed="rId4"/>
          <a:stretch>
            <a:fillRect/>
          </a:stretch>
        </p:blipFill>
        <p:spPr>
          <a:xfrm>
            <a:off x="6208510" y="6121949"/>
            <a:ext cx="467679" cy="208336"/>
          </a:xfrm>
          <a:prstGeom prst="rect">
            <a:avLst/>
          </a:prstGeom>
        </p:spPr>
      </p:pic>
      <p:sp>
        <p:nvSpPr>
          <p:cNvPr id="23" name="Прямоугольник 22">
            <a:extLst>
              <a:ext uri="{FF2B5EF4-FFF2-40B4-BE49-F238E27FC236}">
                <a16:creationId xmlns:a16="http://schemas.microsoft.com/office/drawing/2014/main" id="{5C930D9B-462D-48DC-953D-74554531AE21}"/>
              </a:ext>
            </a:extLst>
          </p:cNvPr>
          <p:cNvSpPr/>
          <p:nvPr/>
        </p:nvSpPr>
        <p:spPr>
          <a:xfrm>
            <a:off x="6214416" y="4710246"/>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82AA5C2B-E2E8-456B-8243-0C5EC150332D}"/>
              </a:ext>
            </a:extLst>
          </p:cNvPr>
          <p:cNvSpPr txBox="1"/>
          <p:nvPr/>
        </p:nvSpPr>
        <p:spPr>
          <a:xfrm>
            <a:off x="6676189" y="4671318"/>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Каскырказган</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sp>
        <p:nvSpPr>
          <p:cNvPr id="25" name="TextBox 24">
            <a:extLst>
              <a:ext uri="{FF2B5EF4-FFF2-40B4-BE49-F238E27FC236}">
                <a16:creationId xmlns:a16="http://schemas.microsoft.com/office/drawing/2014/main" id="{72DE4DE1-5AB9-443B-8BD5-E0C668C7F3C3}"/>
              </a:ext>
            </a:extLst>
          </p:cNvPr>
          <p:cNvSpPr txBox="1"/>
          <p:nvPr/>
        </p:nvSpPr>
        <p:spPr>
          <a:xfrm>
            <a:off x="6671616" y="5221278"/>
            <a:ext cx="2378870" cy="923330"/>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расторгнутая контрактная территория ТОО "ГРК </a:t>
            </a:r>
            <a:r>
              <a:rPr lang="ru-RU" sz="900" dirty="0" err="1">
                <a:latin typeface="Times New Roman" panose="02020603050405020304" pitchFamily="18" charset="0"/>
                <a:cs typeface="Times New Roman" panose="02020603050405020304" pitchFamily="18" charset="0"/>
              </a:rPr>
              <a:t>Нур</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Улытау</a:t>
            </a:r>
            <a:r>
              <a:rPr lang="ru-RU" sz="900" dirty="0">
                <a:latin typeface="Times New Roman" panose="02020603050405020304" pitchFamily="18" charset="0"/>
                <a:cs typeface="Times New Roman" panose="02020603050405020304" pitchFamily="18" charset="0"/>
              </a:rPr>
              <a:t>", м-е </a:t>
            </a:r>
            <a:r>
              <a:rPr lang="ru-RU" sz="900" dirty="0" err="1">
                <a:latin typeface="Times New Roman" panose="02020603050405020304" pitchFamily="18" charset="0"/>
                <a:cs typeface="Times New Roman" panose="02020603050405020304" pitchFamily="18" charset="0"/>
              </a:rPr>
              <a:t>Каскырказган</a:t>
            </a:r>
            <a:r>
              <a:rPr lang="ru-RU" sz="900" dirty="0">
                <a:latin typeface="Times New Roman" panose="02020603050405020304" pitchFamily="18" charset="0"/>
                <a:cs typeface="Times New Roman" panose="02020603050405020304" pitchFamily="18" charset="0"/>
              </a:rPr>
              <a:t>. Контракт № 5541 от 06.06.2019 г. на разведку марганца, расторгнут в 2022 г. (акт обследования/ликвидации в Обществе отсутствует)</a:t>
            </a:r>
          </a:p>
        </p:txBody>
      </p:sp>
      <p:sp>
        <p:nvSpPr>
          <p:cNvPr id="26" name="TextBox 25">
            <a:extLst>
              <a:ext uri="{FF2B5EF4-FFF2-40B4-BE49-F238E27FC236}">
                <a16:creationId xmlns:a16="http://schemas.microsoft.com/office/drawing/2014/main" id="{614CFB49-48F8-4AD3-8635-05AACE9AB0DE}"/>
              </a:ext>
            </a:extLst>
          </p:cNvPr>
          <p:cNvSpPr txBox="1"/>
          <p:nvPr/>
        </p:nvSpPr>
        <p:spPr>
          <a:xfrm>
            <a:off x="6681551" y="609329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19" name="Прямая соединительная линия 18"/>
          <p:cNvCxnSpPr>
            <a:cxnSpLocks/>
          </p:cNvCxnSpPr>
          <p:nvPr/>
        </p:nvCxnSpPr>
        <p:spPr>
          <a:xfrm>
            <a:off x="8101697" y="1798282"/>
            <a:ext cx="467467" cy="58881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6966296" y="1759720"/>
            <a:ext cx="807931" cy="627377"/>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9792F056-4F1C-6F1E-B1A7-6402ECD9418D}"/>
              </a:ext>
            </a:extLst>
          </p:cNvPr>
          <p:cNvPicPr>
            <a:picLocks noChangeAspect="1"/>
          </p:cNvPicPr>
          <p:nvPr/>
        </p:nvPicPr>
        <p:blipFill>
          <a:blip r:embed="rId5"/>
          <a:stretch>
            <a:fillRect/>
          </a:stretch>
        </p:blipFill>
        <p:spPr>
          <a:xfrm>
            <a:off x="6171359" y="2349107"/>
            <a:ext cx="2787244" cy="2078100"/>
          </a:xfrm>
          <a:prstGeom prst="rect">
            <a:avLst/>
          </a:prstGeom>
          <a:ln>
            <a:solidFill>
              <a:schemeClr val="tx1"/>
            </a:solidFill>
          </a:ln>
        </p:spPr>
      </p:pic>
      <p:sp>
        <p:nvSpPr>
          <p:cNvPr id="11" name="Прямоугольник 10">
            <a:extLst>
              <a:ext uri="{FF2B5EF4-FFF2-40B4-BE49-F238E27FC236}">
                <a16:creationId xmlns:a16="http://schemas.microsoft.com/office/drawing/2014/main" id="{1A0332B3-F32C-4DCF-15B3-6FCF8797CF78}"/>
              </a:ext>
            </a:extLst>
          </p:cNvPr>
          <p:cNvSpPr/>
          <p:nvPr/>
        </p:nvSpPr>
        <p:spPr>
          <a:xfrm>
            <a:off x="6214416" y="5296553"/>
            <a:ext cx="468513" cy="180975"/>
          </a:xfrm>
          <a:prstGeom prst="rect">
            <a:avLst/>
          </a:prstGeom>
          <a:pattFill prst="dkUpDiag">
            <a:fgClr>
              <a:srgbClr val="FFC000"/>
            </a:fgClr>
            <a:bgClr>
              <a:schemeClr val="bg1"/>
            </a:bgClr>
          </a:patt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2" name="Рисунок 1">
            <a:extLst>
              <a:ext uri="{FF2B5EF4-FFF2-40B4-BE49-F238E27FC236}">
                <a16:creationId xmlns:a16="http://schemas.microsoft.com/office/drawing/2014/main" id="{783D39B5-2ACC-498E-F909-A5ACB456CF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95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Нураталдинское</a:t>
            </a:r>
            <a:r>
              <a:rPr lang="ru-RU" sz="1600" b="1" dirty="0">
                <a:latin typeface="+mj-lt"/>
                <a:cs typeface="Times New Roman" panose="02020603050405020304" pitchFamily="18" charset="0"/>
              </a:rPr>
              <a:t> в Карагандинской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718248" y="1345021"/>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97481" y="523992"/>
            <a:ext cx="5999457" cy="4324261"/>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расположено в Шетском районе Карагандинской области, в 30 км юго-восточнее города Караганды, в 60 км от железнодорожной станции Дарья.</a:t>
            </a:r>
            <a:endParaRPr lang="ru-RU" sz="1100" b="1" dirty="0">
              <a:latin typeface="+mj-lt"/>
              <a:cs typeface="Times New Roman" panose="02020603050405020304" pitchFamily="18" charset="0"/>
            </a:endParaRPr>
          </a:p>
          <a:p>
            <a:pPr indent="457200" algn="just">
              <a:tabLst>
                <a:tab pos="266700" algn="l"/>
                <a:tab pos="714375" algn="l"/>
              </a:tabLst>
            </a:pPr>
            <a:r>
              <a:rPr lang="ru-RU" sz="1100" b="1" dirty="0">
                <a:latin typeface="+mj-lt"/>
                <a:cs typeface="Times New Roman" panose="02020603050405020304" pitchFamily="18" charset="0"/>
              </a:rPr>
              <a:t>Краткая геологическая характеристика: </a:t>
            </a:r>
            <a:r>
              <a:rPr lang="ru-RU" sz="1100" dirty="0">
                <a:latin typeface="+mj-lt"/>
                <a:cs typeface="Times New Roman" panose="02020603050405020304" pitchFamily="18" charset="0"/>
              </a:rPr>
              <a:t>Месторождение расположено в юго-западном крыле </a:t>
            </a:r>
            <a:r>
              <a:rPr lang="ru-RU" sz="1100" dirty="0" err="1">
                <a:latin typeface="+mj-lt"/>
                <a:cs typeface="Times New Roman" panose="02020603050405020304" pitchFamily="18" charset="0"/>
              </a:rPr>
              <a:t>брахиантиклинали</a:t>
            </a:r>
            <a:r>
              <a:rPr lang="ru-RU" sz="1100" dirty="0">
                <a:latin typeface="+mj-lt"/>
                <a:cs typeface="Times New Roman" panose="02020603050405020304" pitchFamily="18" charset="0"/>
              </a:rPr>
              <a:t> в пределах </a:t>
            </a:r>
            <a:r>
              <a:rPr lang="ru-RU" sz="1100" dirty="0" err="1">
                <a:latin typeface="+mj-lt"/>
                <a:cs typeface="Times New Roman" panose="02020603050405020304" pitchFamily="18" charset="0"/>
              </a:rPr>
              <a:t>Тектурмасского</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антиклинория</a:t>
            </a:r>
            <a:r>
              <a:rPr lang="ru-RU" sz="1100" dirty="0">
                <a:latin typeface="+mj-lt"/>
                <a:cs typeface="Times New Roman" panose="02020603050405020304" pitchFamily="18" charset="0"/>
              </a:rPr>
              <a:t>. Вмещающими породами являются </a:t>
            </a:r>
            <a:r>
              <a:rPr lang="ru-RU" sz="1100" dirty="0" err="1">
                <a:latin typeface="+mj-lt"/>
                <a:cs typeface="Times New Roman" panose="02020603050405020304" pitchFamily="18" charset="0"/>
              </a:rPr>
              <a:t>лейкократовые</a:t>
            </a:r>
            <a:r>
              <a:rPr lang="ru-RU" sz="1100" dirty="0">
                <a:latin typeface="+mj-lt"/>
                <a:cs typeface="Times New Roman" panose="02020603050405020304" pitchFamily="18" charset="0"/>
              </a:rPr>
              <a:t> граниты пермского возраста и толща переслаивающихся кварцево-слюдистых сланцев и песчаников с редкими горизонтами алевролитов позднего силура. </a:t>
            </a:r>
            <a:r>
              <a:rPr lang="ru-RU" sz="1100" dirty="0" err="1">
                <a:latin typeface="+mj-lt"/>
                <a:cs typeface="Times New Roman" panose="02020603050405020304" pitchFamily="18" charset="0"/>
              </a:rPr>
              <a:t>Оруденелые</a:t>
            </a:r>
            <a:r>
              <a:rPr lang="ru-RU" sz="1100" dirty="0">
                <a:latin typeface="+mj-lt"/>
                <a:cs typeface="Times New Roman" panose="02020603050405020304" pitchFamily="18" charset="0"/>
              </a:rPr>
              <a:t> граниты слагают апикальную часть интрузии </a:t>
            </a:r>
            <a:r>
              <a:rPr lang="ru-RU" sz="1100" dirty="0" err="1">
                <a:latin typeface="+mj-lt"/>
                <a:cs typeface="Times New Roman" panose="02020603050405020304" pitchFamily="18" charset="0"/>
              </a:rPr>
              <a:t>акшатауского</a:t>
            </a:r>
            <a:r>
              <a:rPr lang="ru-RU" sz="1100" dirty="0">
                <a:latin typeface="+mj-lt"/>
                <a:cs typeface="Times New Roman" panose="02020603050405020304" pitchFamily="18" charset="0"/>
              </a:rPr>
              <a:t> комплекса, не имеющей выходов на дневную поверхность. Залегание пород осложнено серией северо-западных дизъюнктивных нарушений с незначительными амплитудами смещения.</a:t>
            </a:r>
          </a:p>
          <a:p>
            <a:pPr indent="457200" algn="just">
              <a:tabLst>
                <a:tab pos="266700" algn="l"/>
                <a:tab pos="714375" algn="l"/>
              </a:tabLst>
            </a:pPr>
            <a:r>
              <a:rPr lang="ru-RU" sz="1100" dirty="0">
                <a:latin typeface="+mj-lt"/>
                <a:cs typeface="Times New Roman" panose="02020603050405020304" pitchFamily="18" charset="0"/>
              </a:rPr>
              <a:t>Месторождение состоит из двух участков: Центрального (0,6 </a:t>
            </a:r>
            <a:r>
              <a:rPr lang="ru-RU" sz="1100" dirty="0" err="1">
                <a:latin typeface="+mj-lt"/>
                <a:cs typeface="Times New Roman" panose="02020603050405020304" pitchFamily="18" charset="0"/>
              </a:rPr>
              <a:t>кв.км</a:t>
            </a:r>
            <a:r>
              <a:rPr lang="ru-RU" sz="1100" dirty="0">
                <a:latin typeface="+mj-lt"/>
                <a:cs typeface="Times New Roman" panose="02020603050405020304" pitchFamily="18" charset="0"/>
              </a:rPr>
              <a:t>) и Северного (0,08 </a:t>
            </a:r>
            <a:r>
              <a:rPr lang="ru-RU" sz="1100" dirty="0" err="1">
                <a:latin typeface="+mj-lt"/>
                <a:cs typeface="Times New Roman" panose="02020603050405020304" pitchFamily="18" charset="0"/>
              </a:rPr>
              <a:t>кв.км</a:t>
            </a:r>
            <a:r>
              <a:rPr lang="ru-RU" sz="1100" dirty="0">
                <a:latin typeface="+mj-lt"/>
                <a:cs typeface="Times New Roman" panose="02020603050405020304" pitchFamily="18" charset="0"/>
              </a:rPr>
              <a:t>). Рудные тела представлены кварцево-рудными жилами. Известно около 140 жил. Простирание их </a:t>
            </a:r>
            <a:r>
              <a:rPr lang="ru-RU" sz="1100" dirty="0" err="1">
                <a:latin typeface="+mj-lt"/>
                <a:cs typeface="Times New Roman" panose="02020603050405020304" pitchFamily="18" charset="0"/>
              </a:rPr>
              <a:t>субмеридиональное</a:t>
            </a:r>
            <a:r>
              <a:rPr lang="ru-RU" sz="1100" dirty="0">
                <a:latin typeface="+mj-lt"/>
                <a:cs typeface="Times New Roman" panose="02020603050405020304" pitchFamily="18" charset="0"/>
              </a:rPr>
              <a:t>, северо-восточнее, реже северо-западное. Падение крутое на северо-запад или юго-запад. Длина жил в среднем 400 м (300-500 м). Мощность в среднем 0,3-0,7 м. Содержание окиси бериллия в жилах от сотых долей процента до 10-12%. Балансовые запасы разведаны и подсчитаны по 38 жилам и </a:t>
            </a:r>
            <a:r>
              <a:rPr lang="ru-RU" sz="1100" dirty="0" err="1">
                <a:latin typeface="+mj-lt"/>
                <a:cs typeface="Times New Roman" panose="02020603050405020304" pitchFamily="18" charset="0"/>
              </a:rPr>
              <a:t>околожильным</a:t>
            </a:r>
            <a:r>
              <a:rPr lang="ru-RU" sz="1100" dirty="0">
                <a:latin typeface="+mj-lt"/>
                <a:cs typeface="Times New Roman" panose="02020603050405020304" pitchFamily="18" charset="0"/>
              </a:rPr>
              <a:t> зонам. Молибден-бериллиевое </a:t>
            </a:r>
            <a:r>
              <a:rPr lang="ru-RU" sz="1100" dirty="0" err="1">
                <a:latin typeface="+mj-lt"/>
                <a:cs typeface="Times New Roman" panose="02020603050405020304" pitchFamily="18" charset="0"/>
              </a:rPr>
              <a:t>оруденение</a:t>
            </a:r>
            <a:r>
              <a:rPr lang="ru-RU" sz="1100" dirty="0">
                <a:latin typeface="+mj-lt"/>
                <a:cs typeface="Times New Roman" panose="02020603050405020304" pitchFamily="18" charset="0"/>
              </a:rPr>
              <a:t> в гранитах представлено </a:t>
            </a:r>
            <a:r>
              <a:rPr lang="ru-RU" sz="1100" dirty="0" err="1">
                <a:latin typeface="+mj-lt"/>
                <a:cs typeface="Times New Roman" panose="02020603050405020304" pitchFamily="18" charset="0"/>
              </a:rPr>
              <a:t>изометричным</a:t>
            </a:r>
            <a:r>
              <a:rPr lang="ru-RU" sz="1100" dirty="0">
                <a:latin typeface="+mj-lt"/>
                <a:cs typeface="Times New Roman" panose="02020603050405020304" pitchFamily="18" charset="0"/>
              </a:rPr>
              <a:t> кварц-мусковит-берилловым </a:t>
            </a:r>
            <a:r>
              <a:rPr lang="ru-RU" sz="1100" dirty="0" err="1">
                <a:latin typeface="+mj-lt"/>
                <a:cs typeface="Times New Roman" panose="02020603050405020304" pitchFamily="18" charset="0"/>
              </a:rPr>
              <a:t>грейзеновым</a:t>
            </a:r>
            <a:r>
              <a:rPr lang="ru-RU" sz="1100" dirty="0">
                <a:latin typeface="+mj-lt"/>
                <a:cs typeface="Times New Roman" panose="02020603050405020304" pitchFamily="18" charset="0"/>
              </a:rPr>
              <a:t> телом мощностью 250-300 м, расположенным ниже зоны кварцево-жильного </a:t>
            </a:r>
            <a:r>
              <a:rPr lang="ru-RU" sz="1100" dirty="0" err="1">
                <a:latin typeface="+mj-lt"/>
                <a:cs typeface="Times New Roman" panose="02020603050405020304" pitchFamily="18" charset="0"/>
              </a:rPr>
              <a:t>оруденения</a:t>
            </a:r>
            <a:r>
              <a:rPr lang="ru-RU" sz="1100" dirty="0">
                <a:latin typeface="+mj-lt"/>
                <a:cs typeface="Times New Roman" panose="02020603050405020304" pitchFamily="18" charset="0"/>
              </a:rPr>
              <a:t> на глубине 150-350 м. </a:t>
            </a:r>
          </a:p>
          <a:p>
            <a:pPr indent="457200" algn="just">
              <a:tabLst>
                <a:tab pos="266700" algn="l"/>
                <a:tab pos="714375" algn="l"/>
              </a:tabLst>
            </a:pPr>
            <a:r>
              <a:rPr lang="ru-RU" sz="1100" dirty="0">
                <a:latin typeface="+mj-lt"/>
                <a:cs typeface="Times New Roman" panose="02020603050405020304" pitchFamily="18" charset="0"/>
              </a:rPr>
              <a:t>Главные рудные минералы: молибденит, висмутин, вольфрамит, берилл, пирит. Второстепенные: халькопирит, сфалерит, галенит, </a:t>
            </a:r>
            <a:r>
              <a:rPr lang="ru-RU" sz="1100" dirty="0" err="1">
                <a:latin typeface="+mj-lt"/>
                <a:cs typeface="Times New Roman" panose="02020603050405020304" pitchFamily="18" charset="0"/>
              </a:rPr>
              <a:t>ковеллин</a:t>
            </a:r>
            <a:r>
              <a:rPr lang="ru-RU" sz="1100" dirty="0">
                <a:latin typeface="+mj-lt"/>
                <a:cs typeface="Times New Roman" panose="02020603050405020304" pitchFamily="18" charset="0"/>
              </a:rPr>
              <a:t>, халькозин, </a:t>
            </a:r>
            <a:r>
              <a:rPr lang="ru-RU" sz="1100" dirty="0" err="1">
                <a:latin typeface="+mj-lt"/>
                <a:cs typeface="Times New Roman" panose="02020603050405020304" pitchFamily="18" charset="0"/>
              </a:rPr>
              <a:t>гюбнерит</a:t>
            </a:r>
            <a:r>
              <a:rPr lang="ru-RU" sz="1100" dirty="0">
                <a:latin typeface="+mj-lt"/>
                <a:cs typeface="Times New Roman" panose="02020603050405020304" pitchFamily="18" charset="0"/>
              </a:rPr>
              <a:t>. Главные нерудные минералы: кварц, топаз флюорит.</a:t>
            </a:r>
          </a:p>
          <a:p>
            <a:pPr indent="457200" algn="just">
              <a:tabLst>
                <a:tab pos="266700" algn="l"/>
                <a:tab pos="714375" algn="l"/>
              </a:tabLst>
            </a:pPr>
            <a:r>
              <a:rPr lang="ru-RU" sz="1100" dirty="0">
                <a:latin typeface="+mj-lt"/>
                <a:cs typeface="Times New Roman" panose="02020603050405020304" pitchFamily="18" charset="0"/>
              </a:rPr>
              <a:t>Берилл образует правильные кристаллы в зальбандах жил размером до 15-20 см, в среднем 3-5 см по длинной оси. Качественная характеристика кристаллов не приводится. О топазе, кварце и флюорите сведений нет. Среднее содержание окиси бериллия в кварцево-жильной руде - в балансовых запасах категории С1 - 0,43% и категории С2 - 0,28%.</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778251902"/>
              </p:ext>
            </p:extLst>
          </p:nvPr>
        </p:nvGraphicFramePr>
        <p:xfrm>
          <a:off x="261399" y="5338491"/>
          <a:ext cx="5986436" cy="12039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281578">
                  <a:extLst>
                    <a:ext uri="{9D8B030D-6E8A-4147-A177-3AD203B41FA5}">
                      <a16:colId xmlns:a16="http://schemas.microsoft.com/office/drawing/2014/main" val="2658591762"/>
                    </a:ext>
                  </a:extLst>
                </a:gridCol>
                <a:gridCol w="2323907">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1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1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1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latin typeface="Times New Roman" panose="02020603050405020304" pitchFamily="18" charset="0"/>
                          <a:ea typeface="+mn-ea"/>
                          <a:cs typeface="Times New Roman" panose="02020603050405020304" pitchFamily="18" charset="0"/>
                        </a:rPr>
                        <a:t>бериллий</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aseline="0" dirty="0">
                          <a:latin typeface="Times New Roman" panose="02020603050405020304" pitchFamily="18" charset="0"/>
                          <a:cs typeface="Times New Roman" panose="02020603050405020304" pitchFamily="18" charset="0"/>
                        </a:rPr>
                        <a:t>С2 – 6150,0 тонн</a:t>
                      </a:r>
                      <a:endParaRPr lang="ru-RU" sz="11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dk1"/>
                          </a:solidFill>
                          <a:latin typeface="Times New Roman" panose="02020603050405020304" pitchFamily="18" charset="0"/>
                          <a:ea typeface="+mn-ea"/>
                          <a:cs typeface="Times New Roman" panose="02020603050405020304" pitchFamily="18" charset="0"/>
                        </a:rPr>
                        <a:t>молибден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aseline="0" dirty="0">
                          <a:latin typeface="Times New Roman" panose="02020603050405020304" pitchFamily="18" charset="0"/>
                          <a:cs typeface="Times New Roman" panose="02020603050405020304" pitchFamily="18" charset="0"/>
                        </a:rPr>
                        <a:t>С2 – 1921,0 тонн</a:t>
                      </a:r>
                      <a:endParaRPr lang="ru-RU" sz="11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870582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D810D312-335A-401D-93AF-C984C07BAC70}"/>
              </a:ext>
            </a:extLst>
          </p:cNvPr>
          <p:cNvPicPr>
            <a:picLocks noChangeAspect="1"/>
          </p:cNvPicPr>
          <p:nvPr/>
        </p:nvPicPr>
        <p:blipFill>
          <a:blip r:embed="rId4"/>
          <a:stretch>
            <a:fillRect/>
          </a:stretch>
        </p:blipFill>
        <p:spPr>
          <a:xfrm>
            <a:off x="6303023" y="5634515"/>
            <a:ext cx="467679" cy="208336"/>
          </a:xfrm>
          <a:prstGeom prst="rect">
            <a:avLst/>
          </a:prstGeom>
        </p:spPr>
      </p:pic>
      <p:sp>
        <p:nvSpPr>
          <p:cNvPr id="18" name="Прямоугольник 17">
            <a:extLst>
              <a:ext uri="{FF2B5EF4-FFF2-40B4-BE49-F238E27FC236}">
                <a16:creationId xmlns:a16="http://schemas.microsoft.com/office/drawing/2014/main" id="{E53EF553-321B-4F32-A975-2E461FF90E47}"/>
              </a:ext>
            </a:extLst>
          </p:cNvPr>
          <p:cNvSpPr/>
          <p:nvPr/>
        </p:nvSpPr>
        <p:spPr>
          <a:xfrm>
            <a:off x="6303023" y="5051122"/>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79A8AFEA-5D5F-4464-9EB9-52485771B8F6}"/>
              </a:ext>
            </a:extLst>
          </p:cNvPr>
          <p:cNvSpPr txBox="1"/>
          <p:nvPr/>
        </p:nvSpPr>
        <p:spPr>
          <a:xfrm>
            <a:off x="6767809" y="4960142"/>
            <a:ext cx="2267797" cy="707886"/>
          </a:xfrm>
          <a:prstGeom prst="rect">
            <a:avLst/>
          </a:prstGeom>
          <a:noFill/>
        </p:spPr>
        <p:txBody>
          <a:bodyPr wrap="square" rtlCol="0">
            <a:spAutoFit/>
          </a:bodyPr>
          <a:lstStyle/>
          <a:p>
            <a:r>
              <a:rPr lang="ru-RU" sz="1000" dirty="0">
                <a:latin typeface="Times New Roman" panose="02020603050405020304" pitchFamily="18" charset="0"/>
                <a:cs typeface="Times New Roman" panose="02020603050405020304" pitchFamily="18" charset="0"/>
              </a:rPr>
              <a:t>- территория включенная в ПУГФН на добычу ТПИ (м-е Нура-</a:t>
            </a:r>
            <a:r>
              <a:rPr lang="ru-RU" sz="1000" dirty="0" err="1">
                <a:latin typeface="Times New Roman" panose="02020603050405020304" pitchFamily="18" charset="0"/>
                <a:cs typeface="Times New Roman" panose="02020603050405020304" pitchFamily="18" charset="0"/>
              </a:rPr>
              <a:t>Талды</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Нураталдинское</a:t>
            </a:r>
            <a:r>
              <a:rPr lang="ru-RU" sz="1000" dirty="0">
                <a:latin typeface="Times New Roman" panose="02020603050405020304" pitchFamily="18" charset="0"/>
                <a:cs typeface="Times New Roman" panose="02020603050405020304" pitchFamily="18" charset="0"/>
              </a:rPr>
              <a:t>), для дальнейшего выставления на аукцион</a:t>
            </a:r>
          </a:p>
        </p:txBody>
      </p:sp>
      <p:sp>
        <p:nvSpPr>
          <p:cNvPr id="23" name="TextBox 22">
            <a:extLst>
              <a:ext uri="{FF2B5EF4-FFF2-40B4-BE49-F238E27FC236}">
                <a16:creationId xmlns:a16="http://schemas.microsoft.com/office/drawing/2014/main" id="{2A6CF16E-06CF-479D-899C-36A07678DEC1}"/>
              </a:ext>
            </a:extLst>
          </p:cNvPr>
          <p:cNvSpPr txBox="1"/>
          <p:nvPr/>
        </p:nvSpPr>
        <p:spPr>
          <a:xfrm>
            <a:off x="6763236" y="5634515"/>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4" name="Рисунок 23">
            <a:extLst>
              <a:ext uri="{FF2B5EF4-FFF2-40B4-BE49-F238E27FC236}">
                <a16:creationId xmlns:a16="http://schemas.microsoft.com/office/drawing/2014/main" id="{36A756BD-5804-4AC9-B02F-D5A5E1FCB777}"/>
              </a:ext>
            </a:extLst>
          </p:cNvPr>
          <p:cNvPicPr>
            <a:picLocks noChangeAspect="1"/>
          </p:cNvPicPr>
          <p:nvPr/>
        </p:nvPicPr>
        <p:blipFill>
          <a:blip r:embed="rId5"/>
          <a:stretch>
            <a:fillRect/>
          </a:stretch>
        </p:blipFill>
        <p:spPr>
          <a:xfrm>
            <a:off x="6399856" y="2672078"/>
            <a:ext cx="2661756" cy="2158822"/>
          </a:xfrm>
          <a:prstGeom prst="rect">
            <a:avLst/>
          </a:prstGeom>
          <a:ln>
            <a:solidFill>
              <a:schemeClr val="tx1"/>
            </a:solidFill>
          </a:ln>
        </p:spPr>
      </p:pic>
      <p:cxnSp>
        <p:nvCxnSpPr>
          <p:cNvPr id="19" name="Прямая соединительная линия 18"/>
          <p:cNvCxnSpPr>
            <a:cxnSpLocks/>
          </p:cNvCxnSpPr>
          <p:nvPr/>
        </p:nvCxnSpPr>
        <p:spPr>
          <a:xfrm>
            <a:off x="8069572" y="1779191"/>
            <a:ext cx="637064" cy="104600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7079937" y="1779191"/>
            <a:ext cx="650798" cy="101861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a:extLst>
              <a:ext uri="{FF2B5EF4-FFF2-40B4-BE49-F238E27FC236}">
                <a16:creationId xmlns:a16="http://schemas.microsoft.com/office/drawing/2014/main" id="{7A30331F-9806-B27D-FAE0-EF72BAEFB9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1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Жила 31 в </a:t>
            </a:r>
            <a:r>
              <a:rPr lang="ru-RU" sz="1600" b="1" dirty="0" err="1">
                <a:latin typeface="+mj-lt"/>
                <a:cs typeface="Times New Roman" panose="02020603050405020304" pitchFamily="18" charset="0"/>
              </a:rPr>
              <a:t>Абайской</a:t>
            </a:r>
            <a:r>
              <a:rPr lang="ru-RU" sz="1600" b="1" dirty="0">
                <a:latin typeface="+mj-lt"/>
                <a:cs typeface="Times New Roman" panose="02020603050405020304" pitchFamily="18" charset="0"/>
              </a:rPr>
              <a:t>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47008" y="1309016"/>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88816" y="363752"/>
            <a:ext cx="5999457" cy="5509200"/>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Участок Жила № 31 </a:t>
            </a:r>
            <a:r>
              <a:rPr lang="ru-RU" sz="1100" dirty="0" err="1">
                <a:latin typeface="+mj-lt"/>
                <a:cs typeface="Times New Roman" panose="02020603050405020304" pitchFamily="18" charset="0"/>
              </a:rPr>
              <a:t>Бакырчикского</a:t>
            </a:r>
            <a:r>
              <a:rPr lang="ru-RU" sz="1100" dirty="0">
                <a:latin typeface="+mj-lt"/>
                <a:cs typeface="Times New Roman" panose="02020603050405020304" pitchFamily="18" charset="0"/>
              </a:rPr>
              <a:t> рудного поля расположен в Жарминском районе в 51 км к востоку от </a:t>
            </a:r>
            <a:r>
              <a:rPr lang="ru-RU" sz="1100" dirty="0" err="1">
                <a:latin typeface="+mj-lt"/>
                <a:cs typeface="Times New Roman" panose="02020603050405020304" pitchFamily="18" charset="0"/>
              </a:rPr>
              <a:t>ж.д</a:t>
            </a:r>
            <a:r>
              <a:rPr lang="ru-RU" sz="1100" dirty="0">
                <a:latin typeface="+mj-lt"/>
                <a:cs typeface="Times New Roman" panose="02020603050405020304" pitchFamily="18" charset="0"/>
              </a:rPr>
              <a:t>. станции Шар. </a:t>
            </a:r>
          </a:p>
          <a:p>
            <a:pPr indent="457200" algn="just">
              <a:tabLst>
                <a:tab pos="266700" algn="l"/>
                <a:tab pos="714375" algn="l"/>
              </a:tabLst>
            </a:pPr>
            <a:r>
              <a:rPr lang="ru-RU" sz="1100" dirty="0">
                <a:latin typeface="+mj-lt"/>
                <a:cs typeface="Times New Roman" panose="02020603050405020304" pitchFamily="18" charset="0"/>
              </a:rPr>
              <a:t>Участок открыт при проведении геолого-поисковых исследований в 1953-1972 </a:t>
            </a:r>
            <a:r>
              <a:rPr lang="ru-RU" sz="1100" dirty="0" err="1">
                <a:latin typeface="+mj-lt"/>
                <a:cs typeface="Times New Roman" panose="02020603050405020304" pitchFamily="18" charset="0"/>
              </a:rPr>
              <a:t>г.г</a:t>
            </a:r>
            <a:r>
              <a:rPr lang="ru-RU" sz="1100" dirty="0">
                <a:latin typeface="+mj-lt"/>
                <a:cs typeface="Times New Roman" panose="02020603050405020304" pitchFamily="18" charset="0"/>
              </a:rPr>
              <a:t>. в пределах </a:t>
            </a:r>
            <a:r>
              <a:rPr lang="ru-RU" sz="1100" dirty="0" err="1">
                <a:latin typeface="+mj-lt"/>
                <a:cs typeface="Times New Roman" panose="02020603050405020304" pitchFamily="18" charset="0"/>
              </a:rPr>
              <a:t>Кызыловской</a:t>
            </a:r>
            <a:r>
              <a:rPr lang="ru-RU" sz="1100" dirty="0">
                <a:latin typeface="+mj-lt"/>
                <a:cs typeface="Times New Roman" panose="02020603050405020304" pitchFamily="18" charset="0"/>
              </a:rPr>
              <a:t> зоны смятия </a:t>
            </a:r>
            <a:r>
              <a:rPr lang="ru-RU" sz="1100" dirty="0" err="1">
                <a:latin typeface="+mj-lt"/>
                <a:cs typeface="Times New Roman" panose="02020603050405020304" pitchFamily="18" charset="0"/>
              </a:rPr>
              <a:t>Алайгырского</a:t>
            </a:r>
            <a:r>
              <a:rPr lang="ru-RU" sz="1100" dirty="0">
                <a:latin typeface="+mj-lt"/>
                <a:cs typeface="Times New Roman" panose="02020603050405020304" pitchFamily="18" charset="0"/>
              </a:rPr>
              <a:t> рудного поля. </a:t>
            </a:r>
          </a:p>
          <a:p>
            <a:pPr indent="457200" algn="just">
              <a:tabLst>
                <a:tab pos="266700" algn="l"/>
                <a:tab pos="714375" algn="l"/>
              </a:tabLst>
            </a:pPr>
            <a:r>
              <a:rPr lang="ru-RU" sz="1100" b="1" dirty="0">
                <a:latin typeface="+mj-lt"/>
                <a:cs typeface="Times New Roman" panose="02020603050405020304" pitchFamily="18" charset="0"/>
              </a:rPr>
              <a:t>Краткая геологическая характеристика: </a:t>
            </a:r>
            <a:r>
              <a:rPr lang="ru-RU" sz="1100" dirty="0">
                <a:latin typeface="+mj-lt"/>
                <a:cs typeface="Times New Roman" panose="02020603050405020304" pitchFamily="18" charset="0"/>
              </a:rPr>
              <a:t>Участок приурочен к </a:t>
            </a:r>
            <a:r>
              <a:rPr lang="ru-RU" sz="1100" dirty="0" err="1">
                <a:latin typeface="+mj-lt"/>
                <a:cs typeface="Times New Roman" panose="02020603050405020304" pitchFamily="18" charset="0"/>
              </a:rPr>
              <a:t>Алайгырскому</a:t>
            </a:r>
            <a:r>
              <a:rPr lang="ru-RU" sz="1100" dirty="0">
                <a:latin typeface="+mj-lt"/>
                <a:cs typeface="Times New Roman" panose="02020603050405020304" pitchFamily="18" charset="0"/>
              </a:rPr>
              <a:t> рудному полю, являющемуся составной частью более крупного </a:t>
            </a:r>
            <a:r>
              <a:rPr lang="ru-RU" sz="1100" dirty="0" err="1">
                <a:latin typeface="+mj-lt"/>
                <a:cs typeface="Times New Roman" panose="02020603050405020304" pitchFamily="18" charset="0"/>
              </a:rPr>
              <a:t>Бакырчикского</a:t>
            </a:r>
            <a:r>
              <a:rPr lang="ru-RU" sz="1100" dirty="0">
                <a:latin typeface="+mj-lt"/>
                <a:cs typeface="Times New Roman" panose="02020603050405020304" pitchFamily="18" charset="0"/>
              </a:rPr>
              <a:t> рудного поля. Главную рудоконтролирующую роль играют юго-восточные тектонические разломы, сопрягающиеся с </a:t>
            </a:r>
            <a:r>
              <a:rPr lang="ru-RU" sz="1100" dirty="0" err="1">
                <a:latin typeface="+mj-lt"/>
                <a:cs typeface="Times New Roman" panose="02020603050405020304" pitchFamily="18" charset="0"/>
              </a:rPr>
              <a:t>Кызыловской</a:t>
            </a:r>
            <a:r>
              <a:rPr lang="ru-RU" sz="1100" dirty="0">
                <a:latin typeface="+mj-lt"/>
                <a:cs typeface="Times New Roman" panose="02020603050405020304" pitchFamily="18" charset="0"/>
              </a:rPr>
              <a:t> зоной смятия. В геологическом строении  района принимают участие палеозойские отложения, представленные в основном терригенно-осадочными породами каменноугольной системы. С поверхности палеозойские образования преобразованы в коры выветривания. Окисленные золотосодержащие руды, представляющие собой </a:t>
            </a:r>
            <a:r>
              <a:rPr lang="ru-RU" sz="1100" dirty="0" err="1">
                <a:latin typeface="+mj-lt"/>
                <a:cs typeface="Times New Roman" panose="02020603050405020304" pitchFamily="18" charset="0"/>
              </a:rPr>
              <a:t>гипергенно</a:t>
            </a:r>
            <a:r>
              <a:rPr lang="ru-RU" sz="1100" dirty="0">
                <a:latin typeface="+mj-lt"/>
                <a:cs typeface="Times New Roman" panose="02020603050405020304" pitchFamily="18" charset="0"/>
              </a:rPr>
              <a:t>-измененные породы кварц-карбонатного состава с прожилково-вкрапленной золотосульфидной минерализацией. Окисленная рудная зона, нижняя граница которой находится на глубине 20-40 м, приурочена к </a:t>
            </a:r>
            <a:r>
              <a:rPr lang="ru-RU" sz="1100" dirty="0" err="1">
                <a:latin typeface="+mj-lt"/>
                <a:cs typeface="Times New Roman" panose="02020603050405020304" pitchFamily="18" charset="0"/>
              </a:rPr>
              <a:t>алевролито</a:t>
            </a:r>
            <a:r>
              <a:rPr lang="ru-RU" sz="1100" dirty="0">
                <a:latin typeface="+mj-lt"/>
                <a:cs typeface="Times New Roman" panose="02020603050405020304" pitchFamily="18" charset="0"/>
              </a:rPr>
              <a:t>-песчаниковой толще, перекрытой маломощным чехлом элювиально-делювиальных отложений кайнозоя. Граница зоны окисления определялась на основе визуального осмотра керна и шлама проб. Форма рудных тел линзовидная.</a:t>
            </a:r>
          </a:p>
          <a:p>
            <a:pPr indent="457200" algn="just">
              <a:tabLst>
                <a:tab pos="266700" algn="l"/>
                <a:tab pos="714375" algn="l"/>
              </a:tabLst>
            </a:pPr>
            <a:r>
              <a:rPr lang="ru-RU" sz="1100" dirty="0">
                <a:latin typeface="+mj-lt"/>
                <a:cs typeface="Times New Roman" panose="02020603050405020304" pitchFamily="18" charset="0"/>
              </a:rPr>
              <a:t>По сложности геологического строения участок Жила № 31 отнесен к 3 группе. Вещественный состав окисленных руд изучен по трем укрупненным технологическим пробам в лаборатории ДГП ВНИИЦВЕТМЕТ. Руды характеризуются кварц-серицитовым и кварц-хлорит-серицитовым составом с примесью каолинита и окисленных рудных минералов. Золото самородное, неравномерно распределено и находится в микроскопическом или субмикроскопическом состоянии, образуя включения в кварце и лимонит-гетит-</a:t>
            </a:r>
            <a:r>
              <a:rPr lang="ru-RU" sz="1100" dirty="0" err="1">
                <a:latin typeface="+mj-lt"/>
                <a:cs typeface="Times New Roman" panose="02020603050405020304" pitchFamily="18" charset="0"/>
              </a:rPr>
              <a:t>скородитовой</a:t>
            </a:r>
            <a:r>
              <a:rPr lang="ru-RU" sz="1100" dirty="0">
                <a:latin typeface="+mj-lt"/>
                <a:cs typeface="Times New Roman" panose="02020603050405020304" pitchFamily="18" charset="0"/>
              </a:rPr>
              <a:t> массе. По результатам тестирования малых технологических проб (31 проба) на степень </a:t>
            </a:r>
            <a:r>
              <a:rPr lang="ru-RU" sz="1100" dirty="0" err="1">
                <a:latin typeface="+mj-lt"/>
                <a:cs typeface="Times New Roman" panose="02020603050405020304" pitchFamily="18" charset="0"/>
              </a:rPr>
              <a:t>выщелачиваемости</a:t>
            </a:r>
            <a:r>
              <a:rPr lang="ru-RU" sz="1100" dirty="0">
                <a:latin typeface="+mj-lt"/>
                <a:cs typeface="Times New Roman" panose="02020603050405020304" pitchFamily="18" charset="0"/>
              </a:rPr>
              <a:t> золота цианидом натрия получены показатели извлечения по разным пробам от 40 % до 93 %. Технологические исследования по переработке окисленных руд проводились по методу химического обогащения, основанного на выщелачивании золота раствором цианистого натрия и осаждения его с помощью активированного угля. Максимально возможная степень извлечения золота в раствор для исследуемых технологических проб составила: с содержанием золота 0,3 г/т - 60 %; с содержанием 0,5 г/т - 67,2 %; с содержанием 0,8 г/т - 83,6 %. </a:t>
            </a:r>
          </a:p>
          <a:p>
            <a:pPr indent="457200" algn="just">
              <a:tabLst>
                <a:tab pos="266700" algn="l"/>
                <a:tab pos="714375" algn="l"/>
              </a:tabLst>
            </a:pPr>
            <a:endParaRPr lang="ru-RU" sz="11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6613795"/>
              </p:ext>
            </p:extLst>
          </p:nvPr>
        </p:nvGraphicFramePr>
        <p:xfrm>
          <a:off x="119798" y="5642469"/>
          <a:ext cx="5892362" cy="1005840"/>
        </p:xfrm>
        <a:graphic>
          <a:graphicData uri="http://schemas.openxmlformats.org/drawingml/2006/table">
            <a:tbl>
              <a:tblPr firstRow="1" firstCol="1" bandRow="1">
                <a:tableStyleId>{21E4AEA4-8DFA-4A89-87EB-49C32662AFE0}</a:tableStyleId>
              </a:tblPr>
              <a:tblGrid>
                <a:gridCol w="1359250">
                  <a:extLst>
                    <a:ext uri="{9D8B030D-6E8A-4147-A177-3AD203B41FA5}">
                      <a16:colId xmlns:a16="http://schemas.microsoft.com/office/drawing/2014/main" val="131043786"/>
                    </a:ext>
                  </a:extLst>
                </a:gridCol>
                <a:gridCol w="2588896">
                  <a:extLst>
                    <a:ext uri="{9D8B030D-6E8A-4147-A177-3AD203B41FA5}">
                      <a16:colId xmlns:a16="http://schemas.microsoft.com/office/drawing/2014/main" val="2658591762"/>
                    </a:ext>
                  </a:extLst>
                </a:gridCol>
                <a:gridCol w="194421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 161,2; С2 – 19,8 кг</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15,0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ADAC3CDC-F28D-4E03-AB7F-14E74EAA152E}"/>
              </a:ext>
            </a:extLst>
          </p:cNvPr>
          <p:cNvPicPr>
            <a:picLocks noChangeAspect="1"/>
          </p:cNvPicPr>
          <p:nvPr/>
        </p:nvPicPr>
        <p:blipFill>
          <a:blip r:embed="rId4"/>
          <a:stretch>
            <a:fillRect/>
          </a:stretch>
        </p:blipFill>
        <p:spPr>
          <a:xfrm>
            <a:off x="6185230" y="2681215"/>
            <a:ext cx="2900485" cy="2034277"/>
          </a:xfrm>
          <a:prstGeom prst="rect">
            <a:avLst/>
          </a:prstGeom>
          <a:ln>
            <a:solidFill>
              <a:schemeClr val="tx1"/>
            </a:solidFill>
          </a:ln>
        </p:spPr>
      </p:pic>
      <p:pic>
        <p:nvPicPr>
          <p:cNvPr id="18" name="Рисунок 17">
            <a:extLst>
              <a:ext uri="{FF2B5EF4-FFF2-40B4-BE49-F238E27FC236}">
                <a16:creationId xmlns:a16="http://schemas.microsoft.com/office/drawing/2014/main" id="{B9443EC2-0AB9-414B-BF34-A669D14C2A4D}"/>
              </a:ext>
            </a:extLst>
          </p:cNvPr>
          <p:cNvPicPr>
            <a:picLocks noChangeAspect="1"/>
          </p:cNvPicPr>
          <p:nvPr/>
        </p:nvPicPr>
        <p:blipFill>
          <a:blip r:embed="rId5"/>
          <a:stretch>
            <a:fillRect/>
          </a:stretch>
        </p:blipFill>
        <p:spPr>
          <a:xfrm>
            <a:off x="6423300" y="6162207"/>
            <a:ext cx="467679" cy="208336"/>
          </a:xfrm>
          <a:prstGeom prst="rect">
            <a:avLst/>
          </a:prstGeom>
        </p:spPr>
      </p:pic>
      <p:sp>
        <p:nvSpPr>
          <p:cNvPr id="22" name="Прямоугольник 21">
            <a:extLst>
              <a:ext uri="{FF2B5EF4-FFF2-40B4-BE49-F238E27FC236}">
                <a16:creationId xmlns:a16="http://schemas.microsoft.com/office/drawing/2014/main" id="{7FBDC909-071D-4A7C-ADDC-105DA7CA11A2}"/>
              </a:ext>
            </a:extLst>
          </p:cNvPr>
          <p:cNvSpPr/>
          <p:nvPr/>
        </p:nvSpPr>
        <p:spPr>
          <a:xfrm>
            <a:off x="6387488" y="5744270"/>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C4A3CD75-6872-41D0-8097-ADEDD08E0E27}"/>
              </a:ext>
            </a:extLst>
          </p:cNvPr>
          <p:cNvSpPr txBox="1"/>
          <p:nvPr/>
        </p:nvSpPr>
        <p:spPr>
          <a:xfrm>
            <a:off x="6849261" y="5635301"/>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Жила 31), для дальнейшего выставления на аукцион</a:t>
            </a:r>
          </a:p>
        </p:txBody>
      </p:sp>
      <p:sp>
        <p:nvSpPr>
          <p:cNvPr id="24" name="TextBox 23">
            <a:extLst>
              <a:ext uri="{FF2B5EF4-FFF2-40B4-BE49-F238E27FC236}">
                <a16:creationId xmlns:a16="http://schemas.microsoft.com/office/drawing/2014/main" id="{7F207046-91B0-4EB8-994E-2F4EDEC68422}"/>
              </a:ext>
            </a:extLst>
          </p:cNvPr>
          <p:cNvSpPr txBox="1"/>
          <p:nvPr/>
        </p:nvSpPr>
        <p:spPr>
          <a:xfrm>
            <a:off x="6890979" y="6150549"/>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19" name="Прямая соединительная линия 18"/>
          <p:cNvCxnSpPr>
            <a:cxnSpLocks/>
          </p:cNvCxnSpPr>
          <p:nvPr/>
        </p:nvCxnSpPr>
        <p:spPr>
          <a:xfrm>
            <a:off x="8205283" y="1761406"/>
            <a:ext cx="517740" cy="213324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7092280" y="1787321"/>
            <a:ext cx="917346" cy="1114242"/>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a:extLst>
              <a:ext uri="{FF2B5EF4-FFF2-40B4-BE49-F238E27FC236}">
                <a16:creationId xmlns:a16="http://schemas.microsoft.com/office/drawing/2014/main" id="{1E549FB0-1BB9-4BFD-275B-5F5BA42A6A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006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a:latin typeface="Times New Roman" panose="02020603050405020304" pitchFamily="18" charset="0"/>
                <a:cs typeface="Times New Roman" panose="02020603050405020304" pitchFamily="18" charset="0"/>
              </a:rPr>
              <a:t>Ново-Березовское в Восточно-Казахстанской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178028" y="1241246"/>
            <a:ext cx="3690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102102" y="454740"/>
            <a:ext cx="5999457" cy="3939540"/>
          </a:xfrm>
          <a:prstGeom prst="rect">
            <a:avLst/>
          </a:prstGeom>
        </p:spPr>
        <p:txBody>
          <a:bodyPr wrap="square">
            <a:spAutoFit/>
          </a:bodyPr>
          <a:lstStyle/>
          <a:p>
            <a:pPr indent="457200" algn="just">
              <a:tabLst>
                <a:tab pos="266700" algn="l"/>
                <a:tab pos="714375" algn="l"/>
              </a:tabLst>
            </a:pPr>
            <a:r>
              <a:rPr lang="ru-RU" sz="1000" b="1" dirty="0">
                <a:solidFill>
                  <a:prstClr val="black"/>
                </a:solidFill>
                <a:latin typeface="+mj-lt"/>
                <a:cs typeface="Times New Roman" panose="02020603050405020304" pitchFamily="18" charset="0"/>
              </a:rPr>
              <a:t>Местоположение</a:t>
            </a:r>
            <a:r>
              <a:rPr lang="ru-RU" sz="1000" b="1" dirty="0">
                <a:latin typeface="+mj-lt"/>
                <a:cs typeface="Times New Roman" panose="02020603050405020304" pitchFamily="18" charset="0"/>
              </a:rPr>
              <a:t>: </a:t>
            </a:r>
            <a:r>
              <a:rPr lang="ru-RU" sz="1000" dirty="0">
                <a:latin typeface="+mj-lt"/>
                <a:cs typeface="Times New Roman" panose="02020603050405020304" pitchFamily="18" charset="0"/>
              </a:rPr>
              <a:t>находится в Глубоковском районе в 48 км северо-западнее г. Усть-Каменогорска, в 8 км к северо-западу от ж.-д. ст. Предгорная.</a:t>
            </a:r>
          </a:p>
          <a:p>
            <a:pPr indent="457200" algn="just">
              <a:tabLst>
                <a:tab pos="266700" algn="l"/>
                <a:tab pos="714375" algn="l"/>
              </a:tabLst>
            </a:pPr>
            <a:r>
              <a:rPr lang="ru-RU" sz="1000" b="1" dirty="0">
                <a:latin typeface="+mj-lt"/>
                <a:cs typeface="Times New Roman" panose="02020603050405020304" pitchFamily="18" charset="0"/>
              </a:rPr>
              <a:t>Краткая геологическая характеристика: </a:t>
            </a:r>
            <a:r>
              <a:rPr lang="ru-RU" sz="1000" dirty="0">
                <a:latin typeface="+mj-lt"/>
                <a:cs typeface="Times New Roman" panose="02020603050405020304" pitchFamily="18" charset="0"/>
              </a:rPr>
              <a:t>Месторождение приурочено к протяженному узкому тектоническому блоку Иртышской зоны смятия, пересекающей юго-западное крыло Алейского </a:t>
            </a:r>
            <a:r>
              <a:rPr lang="ru-RU" sz="1000" dirty="0" err="1">
                <a:latin typeface="+mj-lt"/>
                <a:cs typeface="Times New Roman" panose="02020603050405020304" pitchFamily="18" charset="0"/>
              </a:rPr>
              <a:t>антиклинория</a:t>
            </a:r>
            <a:r>
              <a:rPr lang="ru-RU" sz="1000" dirty="0">
                <a:latin typeface="+mj-lt"/>
                <a:cs typeface="Times New Roman" panose="02020603050405020304" pitchFamily="18" charset="0"/>
              </a:rPr>
              <a:t>. Площадь месторождения сложена порфироидами с </a:t>
            </a:r>
            <a:r>
              <a:rPr lang="ru-RU" sz="1000" dirty="0" err="1">
                <a:latin typeface="+mj-lt"/>
                <a:cs typeface="Times New Roman" panose="02020603050405020304" pitchFamily="18" charset="0"/>
              </a:rPr>
              <a:t>пропластками</a:t>
            </a:r>
            <a:r>
              <a:rPr lang="ru-RU" sz="1000" dirty="0">
                <a:latin typeface="+mj-lt"/>
                <a:cs typeface="Times New Roman" panose="02020603050405020304" pitchFamily="18" charset="0"/>
              </a:rPr>
              <a:t> туфов, линзами терригенных пород и известняков иртышской свиты живет-</a:t>
            </a:r>
            <a:r>
              <a:rPr lang="ru-RU" sz="1000" dirty="0" err="1">
                <a:latin typeface="+mj-lt"/>
                <a:cs typeface="Times New Roman" panose="02020603050405020304" pitchFamily="18" charset="0"/>
              </a:rPr>
              <a:t>франа</a:t>
            </a:r>
            <a:r>
              <a:rPr lang="ru-RU" sz="1000" dirty="0">
                <a:latin typeface="+mj-lt"/>
                <a:cs typeface="Times New Roman" panose="02020603050405020304" pitchFamily="18" charset="0"/>
              </a:rPr>
              <a:t> и порфироидами по кварцевым порфирам и туфами </a:t>
            </a:r>
            <a:r>
              <a:rPr lang="ru-RU" sz="1000" dirty="0" err="1">
                <a:latin typeface="+mj-lt"/>
                <a:cs typeface="Times New Roman" panose="02020603050405020304" pitchFamily="18" charset="0"/>
              </a:rPr>
              <a:t>дацитового</a:t>
            </a:r>
            <a:r>
              <a:rPr lang="ru-RU" sz="1000" dirty="0">
                <a:latin typeface="+mj-lt"/>
                <a:cs typeface="Times New Roman" panose="02020603050405020304" pitchFamily="18" charset="0"/>
              </a:rPr>
              <a:t> состава </a:t>
            </a:r>
            <a:r>
              <a:rPr lang="ru-RU" sz="1000" dirty="0" err="1">
                <a:latin typeface="+mj-lt"/>
                <a:cs typeface="Times New Roman" panose="02020603050405020304" pitchFamily="18" charset="0"/>
              </a:rPr>
              <a:t>фамена</a:t>
            </a:r>
            <a:r>
              <a:rPr lang="ru-RU" sz="1000" dirty="0">
                <a:latin typeface="+mj-lt"/>
                <a:cs typeface="Times New Roman" panose="02020603050405020304" pitchFamily="18" charset="0"/>
              </a:rPr>
              <a:t>. Породы смяты в узкие изоклинальные складки северо-западного простирания с крутым (75-85о) юго-западным падением крыльев. Девонские отложения прорваны линзовидными штоками кварцевых диоритов среднего-позднего карбона и многочисленными дайками. Среди последних выделяются две группы – ранняя и поздняя. Ранняя группа – </a:t>
            </a:r>
            <a:r>
              <a:rPr lang="ru-RU" sz="1000" dirty="0" err="1">
                <a:latin typeface="+mj-lt"/>
                <a:cs typeface="Times New Roman" panose="02020603050405020304" pitchFamily="18" charset="0"/>
              </a:rPr>
              <a:t>микродиориты</a:t>
            </a:r>
            <a:r>
              <a:rPr lang="ru-RU" sz="1000" dirty="0">
                <a:latin typeface="+mj-lt"/>
                <a:cs typeface="Times New Roman" panose="02020603050405020304" pitchFamily="18" charset="0"/>
              </a:rPr>
              <a:t>, диоритовые и кварцевые диоритовые порфириты. Они интенсивно </a:t>
            </a:r>
            <a:r>
              <a:rPr lang="ru-RU" sz="1000" dirty="0" err="1">
                <a:latin typeface="+mj-lt"/>
                <a:cs typeface="Times New Roman" panose="02020603050405020304" pitchFamily="18" charset="0"/>
              </a:rPr>
              <a:t>рассланцованы</a:t>
            </a:r>
            <a:r>
              <a:rPr lang="ru-RU" sz="1000" dirty="0">
                <a:latin typeface="+mj-lt"/>
                <a:cs typeface="Times New Roman" panose="02020603050405020304" pitchFamily="18" charset="0"/>
              </a:rPr>
              <a:t>. Поздняя группа даек включает диоритовые порфириты и </a:t>
            </a:r>
            <a:r>
              <a:rPr lang="ru-RU" sz="1000" dirty="0" err="1">
                <a:latin typeface="+mj-lt"/>
                <a:cs typeface="Times New Roman" panose="02020603050405020304" pitchFamily="18" charset="0"/>
              </a:rPr>
              <a:t>дацитовые</a:t>
            </a:r>
            <a:r>
              <a:rPr lang="ru-RU" sz="1000" dirty="0">
                <a:latin typeface="+mj-lt"/>
                <a:cs typeface="Times New Roman" panose="02020603050405020304" pitchFamily="18" charset="0"/>
              </a:rPr>
              <a:t> порфиры массивного облика. Залегание пород осложнено многочисленными разрывными нарушениями, среди которых выделяются протяженные зоны повышенного </a:t>
            </a:r>
            <a:r>
              <a:rPr lang="ru-RU" sz="1000" dirty="0" err="1">
                <a:latin typeface="+mj-lt"/>
                <a:cs typeface="Times New Roman" panose="02020603050405020304" pitchFamily="18" charset="0"/>
              </a:rPr>
              <a:t>рассланцевания</a:t>
            </a:r>
            <a:r>
              <a:rPr lang="ru-RU" sz="1000" dirty="0">
                <a:latin typeface="+mj-lt"/>
                <a:cs typeface="Times New Roman" panose="02020603050405020304" pitchFamily="18" charset="0"/>
              </a:rPr>
              <a:t> и пластического течения пород. На интервалах повторного дробления тектонических сланцев эти зоны включают основную массу </a:t>
            </a:r>
            <a:r>
              <a:rPr lang="ru-RU" sz="1000" dirty="0" err="1">
                <a:latin typeface="+mj-lt"/>
                <a:cs typeface="Times New Roman" panose="02020603050405020304" pitchFamily="18" charset="0"/>
              </a:rPr>
              <a:t>оруденения</a:t>
            </a:r>
            <a:r>
              <a:rPr lang="ru-RU" sz="1000" dirty="0">
                <a:latin typeface="+mj-lt"/>
                <a:cs typeface="Times New Roman" panose="02020603050405020304" pitchFamily="18" charset="0"/>
              </a:rPr>
              <a:t>.</a:t>
            </a:r>
          </a:p>
          <a:p>
            <a:pPr indent="457200" algn="just">
              <a:tabLst>
                <a:tab pos="266700" algn="l"/>
                <a:tab pos="714375" algn="l"/>
              </a:tabLst>
            </a:pPr>
            <a:r>
              <a:rPr lang="ru-RU" sz="1000" dirty="0">
                <a:latin typeface="+mj-lt"/>
                <a:cs typeface="Times New Roman" panose="02020603050405020304" pitchFamily="18" charset="0"/>
              </a:rPr>
              <a:t>Главная залежь месторождения приурочена к зоне повышенного </a:t>
            </a:r>
            <a:r>
              <a:rPr lang="ru-RU" sz="1000" dirty="0" err="1">
                <a:latin typeface="+mj-lt"/>
                <a:cs typeface="Times New Roman" panose="02020603050405020304" pitchFamily="18" charset="0"/>
              </a:rPr>
              <a:t>рассланцевания</a:t>
            </a:r>
            <a:r>
              <a:rPr lang="ru-RU" sz="1000" dirty="0">
                <a:latin typeface="+mj-lt"/>
                <a:cs typeface="Times New Roman" panose="02020603050405020304" pitchFamily="18" charset="0"/>
              </a:rPr>
              <a:t> в лежачем боку интрузии кварцевых диоритов. Зона прослежена более чем на два километра. Падение её крутое юго-западное под углом 75-85о, склонение на </a:t>
            </a:r>
            <a:r>
              <a:rPr lang="ru-RU" sz="1000" dirty="0" err="1">
                <a:latin typeface="+mj-lt"/>
                <a:cs typeface="Times New Roman" panose="02020603050405020304" pitchFamily="18" charset="0"/>
              </a:rPr>
              <a:t>северозапад</a:t>
            </a:r>
            <a:r>
              <a:rPr lang="ru-RU" sz="1000" dirty="0">
                <a:latin typeface="+mj-lt"/>
                <a:cs typeface="Times New Roman" panose="02020603050405020304" pitchFamily="18" charset="0"/>
              </a:rPr>
              <a:t> под углом 35-45о. Выявлено восемь рудных тел лентообразной формы. Состав руд: пирит, пирротин, сфалерит, халькопирит, галенит, марказит, магнетит, арсенопирит, блеклая руда, </a:t>
            </a:r>
            <a:r>
              <a:rPr lang="ru-RU" sz="1000" dirty="0" err="1">
                <a:latin typeface="+mj-lt"/>
                <a:cs typeface="Times New Roman" panose="02020603050405020304" pitchFamily="18" charset="0"/>
              </a:rPr>
              <a:t>виттехинит</a:t>
            </a:r>
            <a:r>
              <a:rPr lang="ru-RU" sz="1000" dirty="0">
                <a:latin typeface="+mj-lt"/>
                <a:cs typeface="Times New Roman" panose="02020603050405020304" pitchFamily="18" charset="0"/>
              </a:rPr>
              <a:t>, висмутин, </a:t>
            </a:r>
            <a:r>
              <a:rPr lang="ru-RU" sz="1000" dirty="0" err="1">
                <a:latin typeface="+mj-lt"/>
                <a:cs typeface="Times New Roman" panose="02020603050405020304" pitchFamily="18" charset="0"/>
              </a:rPr>
              <a:t>галеновисмутит</a:t>
            </a:r>
            <a:r>
              <a:rPr lang="ru-RU" sz="1000" dirty="0">
                <a:latin typeface="+mj-lt"/>
                <a:cs typeface="Times New Roman" panose="02020603050405020304" pitchFamily="18" charset="0"/>
              </a:rPr>
              <a:t>, кварц, серицит, хлориты, барит. Основные типы руд: пирит-халькопирит-</a:t>
            </a:r>
            <a:r>
              <a:rPr lang="ru-RU" sz="1000" dirty="0" err="1">
                <a:latin typeface="+mj-lt"/>
                <a:cs typeface="Times New Roman" panose="02020603050405020304" pitchFamily="18" charset="0"/>
              </a:rPr>
              <a:t>сфалеритовый</a:t>
            </a:r>
            <a:r>
              <a:rPr lang="ru-RU" sz="1000" dirty="0">
                <a:latin typeface="+mj-lt"/>
                <a:cs typeface="Times New Roman" panose="02020603050405020304" pitchFamily="18" charset="0"/>
              </a:rPr>
              <a:t> и пирротин-</a:t>
            </a:r>
            <a:r>
              <a:rPr lang="ru-RU" sz="1000" dirty="0" err="1">
                <a:latin typeface="+mj-lt"/>
                <a:cs typeface="Times New Roman" panose="02020603050405020304" pitchFamily="18" charset="0"/>
              </a:rPr>
              <a:t>халькопиритсфалеритовый</a:t>
            </a:r>
            <a:r>
              <a:rPr lang="ru-RU" sz="1000" dirty="0">
                <a:latin typeface="+mj-lt"/>
                <a:cs typeface="Times New Roman" panose="02020603050405020304" pitchFamily="18" charset="0"/>
              </a:rPr>
              <a:t>. Полиметаллические и барит-полиметаллические руды имеют </a:t>
            </a:r>
            <a:r>
              <a:rPr lang="ru-RU" sz="1000" dirty="0" err="1">
                <a:latin typeface="+mj-lt"/>
                <a:cs typeface="Times New Roman" panose="02020603050405020304" pitchFamily="18" charset="0"/>
              </a:rPr>
              <a:t>подчиненноезначение</a:t>
            </a:r>
            <a:r>
              <a:rPr lang="ru-RU" sz="1000" dirty="0">
                <a:latin typeface="+mj-lt"/>
                <a:cs typeface="Times New Roman" panose="02020603050405020304" pitchFamily="18" charset="0"/>
              </a:rPr>
              <a:t>. Текстуры руд: массивная, прожилково-вкрапленная, пятнистая, полосчатая, линзовидно-полосчатая. Среднее содержание меди – 1,67%, цинка – 4,85%, свинца – 1,67%, золота – 0,3 г/т, серебра – 17,8 г/т.</a:t>
            </a:r>
          </a:p>
          <a:p>
            <a:pPr indent="457200" algn="just">
              <a:tabLst>
                <a:tab pos="266700" algn="l"/>
                <a:tab pos="714375" algn="l"/>
              </a:tabLst>
            </a:pPr>
            <a:endParaRPr lang="ru-RU" sz="10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042206965"/>
              </p:ext>
            </p:extLst>
          </p:nvPr>
        </p:nvGraphicFramePr>
        <p:xfrm>
          <a:off x="198794" y="4537681"/>
          <a:ext cx="5986436" cy="2103120"/>
        </p:xfrm>
        <a:graphic>
          <a:graphicData uri="http://schemas.openxmlformats.org/drawingml/2006/table">
            <a:tbl>
              <a:tblPr firstRow="1" firstCol="1" bandRow="1">
                <a:tableStyleId>{21E4AEA4-8DFA-4A89-87EB-49C32662AFE0}</a:tableStyleId>
              </a:tblPr>
              <a:tblGrid>
                <a:gridCol w="1060838">
                  <a:extLst>
                    <a:ext uri="{9D8B030D-6E8A-4147-A177-3AD203B41FA5}">
                      <a16:colId xmlns:a16="http://schemas.microsoft.com/office/drawing/2014/main" val="131043786"/>
                    </a:ext>
                  </a:extLst>
                </a:gridCol>
                <a:gridCol w="3024336">
                  <a:extLst>
                    <a:ext uri="{9D8B030D-6E8A-4147-A177-3AD203B41FA5}">
                      <a16:colId xmlns:a16="http://schemas.microsoft.com/office/drawing/2014/main" val="2658591762"/>
                    </a:ext>
                  </a:extLst>
                </a:gridCol>
                <a:gridCol w="190126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 161,0 кг; С2 – 1482,0 кг</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150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серебро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 9,8 тонн; С2 – 56,6 тонн</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12,3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80764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медь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 10,1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 78,4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4,2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860460"/>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свинец</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 1,1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 4,9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0,2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159959"/>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цинк</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 29,3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–166,0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6,1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748434"/>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10B6FCB8-E3F0-49A1-9D73-92E453E71190}"/>
              </a:ext>
            </a:extLst>
          </p:cNvPr>
          <p:cNvPicPr>
            <a:picLocks noChangeAspect="1"/>
          </p:cNvPicPr>
          <p:nvPr/>
        </p:nvPicPr>
        <p:blipFill>
          <a:blip r:embed="rId4"/>
          <a:stretch>
            <a:fillRect/>
          </a:stretch>
        </p:blipFill>
        <p:spPr>
          <a:xfrm>
            <a:off x="6250375" y="5363151"/>
            <a:ext cx="467679" cy="208336"/>
          </a:xfrm>
          <a:prstGeom prst="rect">
            <a:avLst/>
          </a:prstGeom>
        </p:spPr>
      </p:pic>
      <p:sp>
        <p:nvSpPr>
          <p:cNvPr id="18" name="Прямоугольник 17">
            <a:extLst>
              <a:ext uri="{FF2B5EF4-FFF2-40B4-BE49-F238E27FC236}">
                <a16:creationId xmlns:a16="http://schemas.microsoft.com/office/drawing/2014/main" id="{DA9D4A2C-DC29-4C64-BFE4-CEAFD4025235}"/>
              </a:ext>
            </a:extLst>
          </p:cNvPr>
          <p:cNvSpPr/>
          <p:nvPr/>
        </p:nvSpPr>
        <p:spPr>
          <a:xfrm>
            <a:off x="6260854" y="4741718"/>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8827A7B8-C6E2-4C1E-84AC-64EC9CB9DCC7}"/>
              </a:ext>
            </a:extLst>
          </p:cNvPr>
          <p:cNvSpPr txBox="1"/>
          <p:nvPr/>
        </p:nvSpPr>
        <p:spPr>
          <a:xfrm>
            <a:off x="6722627" y="4702790"/>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Ново-Березовское), для дальнейшего выставления на аукцион</a:t>
            </a:r>
          </a:p>
        </p:txBody>
      </p:sp>
      <p:sp>
        <p:nvSpPr>
          <p:cNvPr id="23" name="TextBox 22">
            <a:extLst>
              <a:ext uri="{FF2B5EF4-FFF2-40B4-BE49-F238E27FC236}">
                <a16:creationId xmlns:a16="http://schemas.microsoft.com/office/drawing/2014/main" id="{E1AF1B20-AE8F-4EA5-AA6C-6AA5563C515C}"/>
              </a:ext>
            </a:extLst>
          </p:cNvPr>
          <p:cNvSpPr txBox="1"/>
          <p:nvPr/>
        </p:nvSpPr>
        <p:spPr>
          <a:xfrm>
            <a:off x="6718054" y="535149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6" name="TextBox 25">
            <a:extLst>
              <a:ext uri="{FF2B5EF4-FFF2-40B4-BE49-F238E27FC236}">
                <a16:creationId xmlns:a16="http://schemas.microsoft.com/office/drawing/2014/main" id="{40F060E8-FC67-4C1A-A0F1-332FA8E09DBA}"/>
              </a:ext>
            </a:extLst>
          </p:cNvPr>
          <p:cNvSpPr txBox="1"/>
          <p:nvPr/>
        </p:nvSpPr>
        <p:spPr>
          <a:xfrm>
            <a:off x="6718054" y="5779058"/>
            <a:ext cx="2210929" cy="3693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буферная зона населенного пункта </a:t>
            </a:r>
            <a:r>
              <a:rPr lang="ru-RU" sz="900" dirty="0" err="1">
                <a:latin typeface="Times New Roman" panose="02020603050405020304" pitchFamily="18" charset="0"/>
                <a:cs typeface="Times New Roman" panose="02020603050405020304" pitchFamily="18" charset="0"/>
              </a:rPr>
              <a:t>с.Верхнеберёзовский</a:t>
            </a:r>
            <a:endParaRPr lang="ru-RU" sz="900" dirty="0">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a:cxnSpLocks/>
          </p:cNvCxnSpPr>
          <p:nvPr/>
        </p:nvCxnSpPr>
        <p:spPr>
          <a:xfrm>
            <a:off x="8492504" y="1693341"/>
            <a:ext cx="263927" cy="84577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6557914" y="1637168"/>
            <a:ext cx="1622075" cy="934467"/>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a:extLst>
              <a:ext uri="{FF2B5EF4-FFF2-40B4-BE49-F238E27FC236}">
                <a16:creationId xmlns:a16="http://schemas.microsoft.com/office/drawing/2014/main" id="{5281F027-E9A1-818E-3C69-B912D4B17416}"/>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35986" y="5832009"/>
            <a:ext cx="439832" cy="20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202E97E-DCD6-2AEE-0D60-EBAF9E55FFB1}"/>
              </a:ext>
            </a:extLst>
          </p:cNvPr>
          <p:cNvPicPr>
            <a:picLocks noChangeAspect="1"/>
          </p:cNvPicPr>
          <p:nvPr/>
        </p:nvPicPr>
        <p:blipFill>
          <a:blip r:embed="rId7"/>
          <a:srcRect r="496"/>
          <a:stretch/>
        </p:blipFill>
        <p:spPr>
          <a:xfrm>
            <a:off x="6440835" y="2514670"/>
            <a:ext cx="2509787" cy="2105346"/>
          </a:xfrm>
          <a:prstGeom prst="rect">
            <a:avLst/>
          </a:prstGeom>
          <a:ln>
            <a:solidFill>
              <a:schemeClr val="tx1"/>
            </a:solidFill>
          </a:ln>
        </p:spPr>
      </p:pic>
      <p:pic>
        <p:nvPicPr>
          <p:cNvPr id="12" name="Рисунок 1">
            <a:extLst>
              <a:ext uri="{FF2B5EF4-FFF2-40B4-BE49-F238E27FC236}">
                <a16:creationId xmlns:a16="http://schemas.microsoft.com/office/drawing/2014/main" id="{7492BE26-C812-C869-3440-8BEC75AF9D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38164" y="18786"/>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086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4DCCFFC3-9E57-44B3-9982-5AA7A1C5A858}"/>
              </a:ext>
            </a:extLst>
          </p:cNvPr>
          <p:cNvPicPr>
            <a:picLocks noChangeAspect="1"/>
          </p:cNvPicPr>
          <p:nvPr/>
        </p:nvPicPr>
        <p:blipFill>
          <a:blip r:embed="rId2"/>
          <a:stretch>
            <a:fillRect/>
          </a:stretch>
        </p:blipFill>
        <p:spPr>
          <a:xfrm>
            <a:off x="6333179" y="2420922"/>
            <a:ext cx="2638126" cy="2050302"/>
          </a:xfrm>
          <a:prstGeom prst="rect">
            <a:avLst/>
          </a:prstGeom>
          <a:ln>
            <a:solidFill>
              <a:schemeClr val="tx1"/>
            </a:solidFill>
          </a:ln>
        </p:spPr>
      </p:pic>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Болдыколь</a:t>
            </a:r>
            <a:r>
              <a:rPr lang="ru-RU" sz="1600" b="1" dirty="0">
                <a:latin typeface="+mj-lt"/>
                <a:cs typeface="Times New Roman" panose="02020603050405020304" pitchFamily="18" charset="0"/>
              </a:rPr>
              <a:t> </a:t>
            </a:r>
            <a:r>
              <a:rPr lang="ru-RU" sz="1600" dirty="0">
                <a:latin typeface="+mj-lt"/>
                <a:cs typeface="Times New Roman" panose="02020603050405020304" pitchFamily="18" charset="0"/>
              </a:rPr>
              <a:t>в</a:t>
            </a:r>
            <a:r>
              <a:rPr lang="ru-RU" sz="1600" b="1" dirty="0">
                <a:latin typeface="+mj-lt"/>
                <a:cs typeface="Times New Roman" panose="02020603050405020304" pitchFamily="18" charset="0"/>
              </a:rPr>
              <a:t> Павлодарской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54038" y="126896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889688" y="1759485"/>
            <a:ext cx="1048514" cy="101860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213672" y="1717155"/>
            <a:ext cx="216568" cy="137072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102102" y="454740"/>
            <a:ext cx="5999457" cy="3600986"/>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пределах Семипалатинского испытательного полигона, на границе Восточно-Казахстанской и Павлодарской областей, в 100 км к западу от г. Семипалатинска и в 26 км к северу от пос. </a:t>
            </a:r>
            <a:r>
              <a:rPr lang="ru-RU" sz="1200" dirty="0" err="1">
                <a:latin typeface="+mj-lt"/>
                <a:cs typeface="Times New Roman" panose="02020603050405020304" pitchFamily="18" charset="0"/>
              </a:rPr>
              <a:t>Балапан</a:t>
            </a:r>
            <a:r>
              <a:rPr lang="ru-RU" sz="1200" dirty="0">
                <a:latin typeface="+mj-lt"/>
                <a:cs typeface="Times New Roman" panose="02020603050405020304" pitchFamily="18" charset="0"/>
              </a:rPr>
              <a:t>.</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было открыто в 1965 г. (участок </a:t>
            </a:r>
            <a:r>
              <a:rPr lang="ru-RU" sz="1200" dirty="0" err="1">
                <a:latin typeface="+mj-lt"/>
                <a:cs typeface="Times New Roman" panose="02020603050405020304" pitchFamily="18" charset="0"/>
              </a:rPr>
              <a:t>Кемпир</a:t>
            </a:r>
            <a:r>
              <a:rPr lang="ru-RU" sz="1200" dirty="0">
                <a:latin typeface="+mj-lt"/>
                <a:cs typeface="Times New Roman" panose="02020603050405020304" pitchFamily="18" charset="0"/>
              </a:rPr>
              <a:t>), в результате проведения </a:t>
            </a:r>
            <a:r>
              <a:rPr lang="ru-RU" sz="1200" dirty="0" err="1">
                <a:latin typeface="+mj-lt"/>
                <a:cs typeface="Times New Roman" panose="02020603050405020304" pitchFamily="18" charset="0"/>
              </a:rPr>
              <a:t>Горностаевской</a:t>
            </a:r>
            <a:r>
              <a:rPr lang="ru-RU" sz="1200" dirty="0">
                <a:latin typeface="+mj-lt"/>
                <a:cs typeface="Times New Roman" panose="02020603050405020304" pitchFamily="18" charset="0"/>
              </a:rPr>
              <a:t> партией АГЭ опережающих геофизических работ. В период 1974-1977 </a:t>
            </a:r>
            <a:r>
              <a:rPr lang="ru-RU" sz="1200" dirty="0" err="1">
                <a:latin typeface="+mj-lt"/>
                <a:cs typeface="Times New Roman" panose="02020603050405020304" pitchFamily="18" charset="0"/>
              </a:rPr>
              <a:t>г.г</a:t>
            </a:r>
            <a:r>
              <a:rPr lang="ru-RU" sz="1200" dirty="0">
                <a:latin typeface="+mj-lt"/>
                <a:cs typeface="Times New Roman" panose="02020603050405020304" pitchFamily="18" charset="0"/>
              </a:rPr>
              <a:t>. в пределах </a:t>
            </a:r>
            <a:r>
              <a:rPr lang="ru-RU" sz="1200" dirty="0" err="1">
                <a:latin typeface="+mj-lt"/>
                <a:cs typeface="Times New Roman" panose="02020603050405020304" pitchFamily="18" charset="0"/>
              </a:rPr>
              <a:t>Болдыкольского</a:t>
            </a:r>
            <a:r>
              <a:rPr lang="ru-RU" sz="1200" dirty="0">
                <a:latin typeface="+mj-lt"/>
                <a:cs typeface="Times New Roman" panose="02020603050405020304" pitchFamily="18" charset="0"/>
              </a:rPr>
              <a:t> рудного поля силами </a:t>
            </a:r>
            <a:r>
              <a:rPr lang="ru-RU" sz="1200" dirty="0" err="1">
                <a:latin typeface="+mj-lt"/>
                <a:cs typeface="Times New Roman" panose="02020603050405020304" pitchFamily="18" charset="0"/>
              </a:rPr>
              <a:t>Горностаевской</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Кулунджунской</a:t>
            </a:r>
            <a:r>
              <a:rPr lang="ru-RU" sz="1200" dirty="0">
                <a:latin typeface="+mj-lt"/>
                <a:cs typeface="Times New Roman" panose="02020603050405020304" pitchFamily="18" charset="0"/>
              </a:rPr>
              <a:t> партий были проведены поисковые работы, в результате которых выявлены участки </a:t>
            </a:r>
            <a:r>
              <a:rPr lang="ru-RU" sz="1200" dirty="0" err="1">
                <a:latin typeface="+mj-lt"/>
                <a:cs typeface="Times New Roman" panose="02020603050405020304" pitchFamily="18" charset="0"/>
              </a:rPr>
              <a:t>Болдыколь</a:t>
            </a:r>
            <a:r>
              <a:rPr lang="ru-RU" sz="1200" dirty="0">
                <a:latin typeface="+mj-lt"/>
                <a:cs typeface="Times New Roman" panose="02020603050405020304" pitchFamily="18" charset="0"/>
              </a:rPr>
              <a:t> и Мышьяковый. На участке </a:t>
            </a:r>
            <a:r>
              <a:rPr lang="ru-RU" sz="1200" dirty="0" err="1">
                <a:latin typeface="+mj-lt"/>
                <a:cs typeface="Times New Roman" panose="02020603050405020304" pitchFamily="18" charset="0"/>
              </a:rPr>
              <a:t>Болдыколь</a:t>
            </a:r>
            <a:r>
              <a:rPr lang="ru-RU" sz="1200" dirty="0">
                <a:latin typeface="+mj-lt"/>
                <a:cs typeface="Times New Roman" panose="02020603050405020304" pitchFamily="18" charset="0"/>
              </a:rPr>
              <a:t> поисковые работы были продолжены в 1990-1994 </a:t>
            </a:r>
            <a:r>
              <a:rPr lang="ru-RU" sz="1200" dirty="0" err="1">
                <a:latin typeface="+mj-lt"/>
                <a:cs typeface="Times New Roman" panose="02020603050405020304" pitchFamily="18" charset="0"/>
              </a:rPr>
              <a:t>г.г</a:t>
            </a:r>
            <a:r>
              <a:rPr lang="ru-RU" sz="1200" dirty="0">
                <a:latin typeface="+mj-lt"/>
                <a:cs typeface="Times New Roman" panose="02020603050405020304" pitchFamily="18" charset="0"/>
              </a:rPr>
              <a:t>. В 2003 году в соответствии с контрактными обязательствами ГРК «Алтын-</a:t>
            </a:r>
            <a:r>
              <a:rPr lang="ru-RU" sz="1200" dirty="0" err="1">
                <a:latin typeface="+mj-lt"/>
                <a:cs typeface="Times New Roman" panose="02020603050405020304" pitchFamily="18" charset="0"/>
              </a:rPr>
              <a:t>Тобе</a:t>
            </a:r>
            <a:r>
              <a:rPr lang="ru-RU" sz="1200" dirty="0">
                <a:latin typeface="+mj-lt"/>
                <a:cs typeface="Times New Roman" panose="02020603050405020304" pitchFamily="18" charset="0"/>
              </a:rPr>
              <a:t>» проведены поисково-оценочные работы. Результаты этих работ представлены на рассмотрение ГКЗ. На утверждение ГКЗ представлены запасы только основных рудных тел. Кроме того, на месторождении оценены прогнозные ресурсы первичных золото-сульфидных руд категории Р1 в количестве 407,0 </a:t>
            </a:r>
            <a:r>
              <a:rPr lang="ru-RU" sz="1200" dirty="0" err="1">
                <a:latin typeface="+mj-lt"/>
                <a:cs typeface="Times New Roman" panose="02020603050405020304" pitchFamily="18" charset="0"/>
              </a:rPr>
              <a:t>тыс.т</a:t>
            </a:r>
            <a:r>
              <a:rPr lang="ru-RU" sz="1200" dirty="0">
                <a:latin typeface="+mj-lt"/>
                <a:cs typeface="Times New Roman" panose="02020603050405020304" pitchFamily="18" charset="0"/>
              </a:rPr>
              <a:t>, 837,0 кг золота с содержанием 2,06 г/т.</a:t>
            </a:r>
          </a:p>
          <a:p>
            <a:pPr indent="457200" algn="just">
              <a:tabLst>
                <a:tab pos="266700" algn="l"/>
                <a:tab pos="714375" algn="l"/>
              </a:tabLst>
            </a:pPr>
            <a:r>
              <a:rPr lang="ru-RU" sz="1200" dirty="0">
                <a:latin typeface="+mj-lt"/>
                <a:cs typeface="Times New Roman" panose="02020603050405020304" pitchFamily="18" charset="0"/>
              </a:rPr>
              <a:t>Выполненные укрупненные технико-экономические расчеты свидетельствуют о возможности переработки окисленных руд месторождения </a:t>
            </a:r>
            <a:r>
              <a:rPr lang="ru-RU" sz="1200" dirty="0" err="1">
                <a:latin typeface="+mj-lt"/>
                <a:cs typeface="Times New Roman" panose="02020603050405020304" pitchFamily="18" charset="0"/>
              </a:rPr>
              <a:t>Болдыколь</a:t>
            </a:r>
            <a:r>
              <a:rPr lang="ru-RU" sz="1200" dirty="0">
                <a:latin typeface="+mj-lt"/>
                <a:cs typeface="Times New Roman" panose="02020603050405020304" pitchFamily="18" charset="0"/>
              </a:rPr>
              <a:t> методом кучного выщелачивания при достаточно высокой внутренней норме прибыли – 38,2 % и сроке окупаемости 1,5 года.</a:t>
            </a:r>
          </a:p>
          <a:p>
            <a:pPr indent="457200" algn="just">
              <a:tabLst>
                <a:tab pos="266700" algn="l"/>
                <a:tab pos="714375" algn="l"/>
              </a:tabLst>
            </a:pPr>
            <a:endParaRPr lang="ru-RU" sz="12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993170178"/>
              </p:ext>
            </p:extLst>
          </p:nvPr>
        </p:nvGraphicFramePr>
        <p:xfrm>
          <a:off x="179512" y="4702522"/>
          <a:ext cx="5832648" cy="1005840"/>
        </p:xfrm>
        <a:graphic>
          <a:graphicData uri="http://schemas.openxmlformats.org/drawingml/2006/table">
            <a:tbl>
              <a:tblPr firstRow="1" firstCol="1" bandRow="1">
                <a:tableStyleId>{21E4AEA4-8DFA-4A89-87EB-49C32662AFE0}</a:tableStyleId>
              </a:tblPr>
              <a:tblGrid>
                <a:gridCol w="1345475">
                  <a:extLst>
                    <a:ext uri="{9D8B030D-6E8A-4147-A177-3AD203B41FA5}">
                      <a16:colId xmlns:a16="http://schemas.microsoft.com/office/drawing/2014/main" val="131043786"/>
                    </a:ext>
                  </a:extLst>
                </a:gridCol>
                <a:gridCol w="2864619">
                  <a:extLst>
                    <a:ext uri="{9D8B030D-6E8A-4147-A177-3AD203B41FA5}">
                      <a16:colId xmlns:a16="http://schemas.microsoft.com/office/drawing/2014/main" val="2658591762"/>
                    </a:ext>
                  </a:extLst>
                </a:gridCol>
                <a:gridCol w="1622554">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С2 – 198,5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mn-cs"/>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321DE707-2E56-44BD-9436-14B9175D1168}"/>
              </a:ext>
            </a:extLst>
          </p:cNvPr>
          <p:cNvPicPr>
            <a:picLocks noChangeAspect="1"/>
          </p:cNvPicPr>
          <p:nvPr/>
        </p:nvPicPr>
        <p:blipFill>
          <a:blip r:embed="rId5"/>
          <a:stretch>
            <a:fillRect/>
          </a:stretch>
        </p:blipFill>
        <p:spPr>
          <a:xfrm>
            <a:off x="6292697" y="5269519"/>
            <a:ext cx="467679" cy="208336"/>
          </a:xfrm>
          <a:prstGeom prst="rect">
            <a:avLst/>
          </a:prstGeom>
        </p:spPr>
      </p:pic>
      <p:sp>
        <p:nvSpPr>
          <p:cNvPr id="18" name="Прямоугольник 17">
            <a:extLst>
              <a:ext uri="{FF2B5EF4-FFF2-40B4-BE49-F238E27FC236}">
                <a16:creationId xmlns:a16="http://schemas.microsoft.com/office/drawing/2014/main" id="{7A538239-58E4-40BA-B57C-722B9A6830A7}"/>
              </a:ext>
            </a:extLst>
          </p:cNvPr>
          <p:cNvSpPr/>
          <p:nvPr/>
        </p:nvSpPr>
        <p:spPr>
          <a:xfrm>
            <a:off x="6292697" y="4662523"/>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11B4BAF9-1864-46A4-B14E-0B3202A265FF}"/>
              </a:ext>
            </a:extLst>
          </p:cNvPr>
          <p:cNvSpPr txBox="1"/>
          <p:nvPr/>
        </p:nvSpPr>
        <p:spPr>
          <a:xfrm>
            <a:off x="6754470" y="4623595"/>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Болдыколь</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sp>
        <p:nvSpPr>
          <p:cNvPr id="23" name="TextBox 22">
            <a:extLst>
              <a:ext uri="{FF2B5EF4-FFF2-40B4-BE49-F238E27FC236}">
                <a16:creationId xmlns:a16="http://schemas.microsoft.com/office/drawing/2014/main" id="{FEC26C65-B3CD-4769-AD9A-432BC8880C11}"/>
              </a:ext>
            </a:extLst>
          </p:cNvPr>
          <p:cNvSpPr txBox="1"/>
          <p:nvPr/>
        </p:nvSpPr>
        <p:spPr>
          <a:xfrm>
            <a:off x="6760376" y="5257861"/>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7" name="Рисунок 26">
            <a:extLst>
              <a:ext uri="{FF2B5EF4-FFF2-40B4-BE49-F238E27FC236}">
                <a16:creationId xmlns:a16="http://schemas.microsoft.com/office/drawing/2014/main" id="{5A1E3FFA-6D0C-489D-AAA5-23237606E65E}"/>
              </a:ext>
            </a:extLst>
          </p:cNvPr>
          <p:cNvPicPr>
            <a:picLocks noChangeAspect="1"/>
          </p:cNvPicPr>
          <p:nvPr/>
        </p:nvPicPr>
        <p:blipFill>
          <a:blip r:embed="rId6"/>
          <a:stretch>
            <a:fillRect/>
          </a:stretch>
        </p:blipFill>
        <p:spPr>
          <a:xfrm>
            <a:off x="6302569" y="5658397"/>
            <a:ext cx="484072" cy="200674"/>
          </a:xfrm>
          <a:prstGeom prst="rect">
            <a:avLst/>
          </a:prstGeom>
        </p:spPr>
      </p:pic>
      <p:sp>
        <p:nvSpPr>
          <p:cNvPr id="28" name="TextBox 27">
            <a:extLst>
              <a:ext uri="{FF2B5EF4-FFF2-40B4-BE49-F238E27FC236}">
                <a16:creationId xmlns:a16="http://schemas.microsoft.com/office/drawing/2014/main" id="{D32354BB-018D-484C-9CB9-9740CFBC4AC3}"/>
              </a:ext>
            </a:extLst>
          </p:cNvPr>
          <p:cNvSpPr txBox="1"/>
          <p:nvPr/>
        </p:nvSpPr>
        <p:spPr>
          <a:xfrm>
            <a:off x="6770249" y="565099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СИЯП</a:t>
            </a:r>
          </a:p>
        </p:txBody>
      </p:sp>
      <p:pic>
        <p:nvPicPr>
          <p:cNvPr id="2" name="Рисунок 1">
            <a:extLst>
              <a:ext uri="{FF2B5EF4-FFF2-40B4-BE49-F238E27FC236}">
                <a16:creationId xmlns:a16="http://schemas.microsoft.com/office/drawing/2014/main" id="{3F7474E8-F09F-75DF-BEDE-227BFF4BF4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23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Загадка уч.(</a:t>
            </a:r>
            <a:r>
              <a:rPr lang="ru-RU" sz="1400" b="1" dirty="0" err="1">
                <a:latin typeface="Times New Roman" panose="02020603050405020304" pitchFamily="18" charset="0"/>
                <a:cs typeface="Times New Roman" panose="02020603050405020304" pitchFamily="18" charset="0"/>
              </a:rPr>
              <a:t>Бакырчикское</a:t>
            </a:r>
            <a:r>
              <a:rPr lang="ru-RU" sz="1400" b="1" dirty="0">
                <a:latin typeface="Times New Roman" panose="02020603050405020304" pitchFamily="18" charset="0"/>
                <a:cs typeface="Times New Roman" panose="02020603050405020304" pitchFamily="18" charset="0"/>
              </a:rPr>
              <a:t> рудное поле) в </a:t>
            </a:r>
            <a:r>
              <a:rPr lang="ru-RU" sz="1400" b="1" dirty="0" err="1">
                <a:latin typeface="Times New Roman" panose="02020603050405020304" pitchFamily="18" charset="0"/>
                <a:cs typeface="Times New Roman" panose="02020603050405020304" pitchFamily="18" charset="0"/>
              </a:rPr>
              <a:t>Абайской</a:t>
            </a:r>
            <a:r>
              <a:rPr lang="ru-RU" sz="1400" b="1" dirty="0">
                <a:latin typeface="Times New Roman" panose="02020603050405020304" pitchFamily="18" charset="0"/>
                <a:cs typeface="Times New Roman" panose="02020603050405020304" pitchFamily="18" charset="0"/>
              </a:rPr>
              <a:t> области</a:t>
            </a:r>
            <a:endParaRPr lang="ru-RU" sz="14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89225" y="131911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66000" y="363663"/>
            <a:ext cx="5999457" cy="4516621"/>
          </a:xfrm>
          <a:prstGeom prst="rect">
            <a:avLst/>
          </a:prstGeom>
        </p:spPr>
        <p:txBody>
          <a:bodyPr wrap="square">
            <a:spAutoFit/>
          </a:bodyPr>
          <a:lstStyle/>
          <a:p>
            <a:pPr indent="457200" algn="just">
              <a:tabLst>
                <a:tab pos="266700" algn="l"/>
                <a:tab pos="714375" algn="l"/>
              </a:tabLst>
            </a:pPr>
            <a:r>
              <a:rPr lang="ru-RU" sz="1150" b="1" dirty="0">
                <a:solidFill>
                  <a:prstClr val="black"/>
                </a:solidFill>
                <a:latin typeface="+mj-lt"/>
                <a:cs typeface="Times New Roman" panose="02020603050405020304" pitchFamily="18" charset="0"/>
              </a:rPr>
              <a:t>Местоположение</a:t>
            </a:r>
            <a:r>
              <a:rPr lang="ru-RU" sz="1150" b="1" dirty="0">
                <a:latin typeface="+mj-lt"/>
                <a:cs typeface="Times New Roman" panose="02020603050405020304" pitchFamily="18" charset="0"/>
              </a:rPr>
              <a:t>: </a:t>
            </a:r>
            <a:r>
              <a:rPr lang="ru-RU" sz="1150" dirty="0">
                <a:latin typeface="+mj-lt"/>
                <a:cs typeface="Times New Roman" panose="02020603050405020304" pitchFamily="18" charset="0"/>
              </a:rPr>
              <a:t>расположен в Жарминском районе, в 3 км к западу от месторождения и одноименного горнодобывающего предприятия </a:t>
            </a:r>
            <a:r>
              <a:rPr lang="ru-RU" sz="1150" dirty="0" err="1">
                <a:latin typeface="+mj-lt"/>
                <a:cs typeface="Times New Roman" panose="02020603050405020304" pitchFamily="18" charset="0"/>
              </a:rPr>
              <a:t>Бакырчик</a:t>
            </a:r>
            <a:r>
              <a:rPr lang="ru-RU" sz="1150" dirty="0">
                <a:latin typeface="+mj-lt"/>
                <a:cs typeface="Times New Roman" panose="02020603050405020304" pitchFamily="18" charset="0"/>
              </a:rPr>
              <a:t>, в 51 км к востоку от </a:t>
            </a:r>
            <a:r>
              <a:rPr lang="ru-RU" sz="1150" dirty="0" err="1">
                <a:latin typeface="+mj-lt"/>
                <a:cs typeface="Times New Roman" panose="02020603050405020304" pitchFamily="18" charset="0"/>
              </a:rPr>
              <a:t>ж.д</a:t>
            </a:r>
            <a:r>
              <a:rPr lang="ru-RU" sz="1150" dirty="0">
                <a:latin typeface="+mj-lt"/>
                <a:cs typeface="Times New Roman" panose="02020603050405020304" pitchFamily="18" charset="0"/>
              </a:rPr>
              <a:t>. станции Шар, в 160 км к юго-востоку от г. Семипалатинска и в 90 км к юго-западу от областного центра г. Усть-Каменогорска.</a:t>
            </a:r>
            <a:r>
              <a:rPr lang="ru-RU" sz="1150" b="1" dirty="0">
                <a:latin typeface="+mj-lt"/>
                <a:cs typeface="Times New Roman" panose="02020603050405020304" pitchFamily="18" charset="0"/>
              </a:rPr>
              <a:t>	</a:t>
            </a:r>
          </a:p>
          <a:p>
            <a:pPr indent="457200" algn="just">
              <a:tabLst>
                <a:tab pos="266700" algn="l"/>
                <a:tab pos="714375" algn="l"/>
              </a:tabLst>
            </a:pPr>
            <a:r>
              <a:rPr lang="ru-RU" sz="1150" b="1" dirty="0">
                <a:latin typeface="+mj-lt"/>
                <a:cs typeface="Times New Roman" panose="02020603050405020304" pitchFamily="18" charset="0"/>
              </a:rPr>
              <a:t>Краткая геологическая характеристика: </a:t>
            </a:r>
            <a:r>
              <a:rPr lang="ru-RU" sz="1150" dirty="0">
                <a:latin typeface="+mj-lt"/>
                <a:cs typeface="Times New Roman" panose="02020603050405020304" pitchFamily="18" charset="0"/>
              </a:rPr>
              <a:t>История геологического изучения рудной зоны участка Загадка тесно связана с изучением </a:t>
            </a:r>
            <a:r>
              <a:rPr lang="ru-RU" sz="1150" dirty="0" err="1">
                <a:latin typeface="+mj-lt"/>
                <a:cs typeface="Times New Roman" panose="02020603050405020304" pitchFamily="18" charset="0"/>
              </a:rPr>
              <a:t>Кызыловской</a:t>
            </a:r>
            <a:r>
              <a:rPr lang="ru-RU" sz="1150" dirty="0">
                <a:latin typeface="+mj-lt"/>
                <a:cs typeface="Times New Roman" panose="02020603050405020304" pitchFamily="18" charset="0"/>
              </a:rPr>
              <a:t> зоны смятия и открытием месторождения </a:t>
            </a:r>
            <a:r>
              <a:rPr lang="ru-RU" sz="1150" dirty="0" err="1">
                <a:latin typeface="+mj-lt"/>
                <a:cs typeface="Times New Roman" panose="02020603050405020304" pitchFamily="18" charset="0"/>
              </a:rPr>
              <a:t>Бакырчик</a:t>
            </a:r>
            <a:r>
              <a:rPr lang="ru-RU" sz="1150" dirty="0">
                <a:latin typeface="+mj-lt"/>
                <a:cs typeface="Times New Roman" panose="02020603050405020304" pitchFamily="18" charset="0"/>
              </a:rPr>
              <a:t>. Разведка (поисковые и разведочные работы) участка проводились с 1962 по 1974 </a:t>
            </a:r>
            <a:r>
              <a:rPr lang="ru-RU" sz="1150" dirty="0" err="1">
                <a:latin typeface="+mj-lt"/>
                <a:cs typeface="Times New Roman" panose="02020603050405020304" pitchFamily="18" charset="0"/>
              </a:rPr>
              <a:t>г.г</a:t>
            </a:r>
            <a:r>
              <a:rPr lang="ru-RU" sz="1150" dirty="0">
                <a:latin typeface="+mj-lt"/>
                <a:cs typeface="Times New Roman" panose="02020603050405020304" pitchFamily="18" charset="0"/>
              </a:rPr>
              <a:t>., в 1996 на участке выполнены </a:t>
            </a:r>
            <a:r>
              <a:rPr lang="ru-RU" sz="1150" dirty="0" err="1">
                <a:latin typeface="+mj-lt"/>
                <a:cs typeface="Times New Roman" panose="02020603050405020304" pitchFamily="18" charset="0"/>
              </a:rPr>
              <a:t>заверочные</a:t>
            </a:r>
            <a:r>
              <a:rPr lang="ru-RU" sz="1150" dirty="0">
                <a:latin typeface="+mj-lt"/>
                <a:cs typeface="Times New Roman" panose="02020603050405020304" pitchFamily="18" charset="0"/>
              </a:rPr>
              <a:t> работы с целью проверки данных, полученных в процессе ранее проведенных геологоразведочных работ. По геолого-структурному положению, контролю </a:t>
            </a:r>
            <a:r>
              <a:rPr lang="ru-RU" sz="1150" dirty="0" err="1">
                <a:latin typeface="+mj-lt"/>
                <a:cs typeface="Times New Roman" panose="02020603050405020304" pitchFamily="18" charset="0"/>
              </a:rPr>
              <a:t>оруденения</a:t>
            </a:r>
            <a:r>
              <a:rPr lang="ru-RU" sz="1150" dirty="0">
                <a:latin typeface="+mj-lt"/>
                <a:cs typeface="Times New Roman" panose="02020603050405020304" pitchFamily="18" charset="0"/>
              </a:rPr>
              <a:t>, минеральному составу руд рудная зона участка Загадка является полным аналогом месторождения </a:t>
            </a:r>
            <a:r>
              <a:rPr lang="ru-RU" sz="1150" dirty="0" err="1">
                <a:latin typeface="+mj-lt"/>
                <a:cs typeface="Times New Roman" panose="02020603050405020304" pitchFamily="18" charset="0"/>
              </a:rPr>
              <a:t>Бакырчика</a:t>
            </a:r>
            <a:r>
              <a:rPr lang="ru-RU" sz="1150" dirty="0">
                <a:latin typeface="+mj-lt"/>
                <a:cs typeface="Times New Roman" panose="02020603050405020304" pitchFamily="18" charset="0"/>
              </a:rPr>
              <a:t>. На участке выделено 6 рудных тел лентовидной формы и 12 линз.</a:t>
            </a:r>
          </a:p>
          <a:p>
            <a:pPr indent="457200" algn="just">
              <a:tabLst>
                <a:tab pos="266700" algn="l"/>
                <a:tab pos="714375" algn="l"/>
              </a:tabLst>
            </a:pPr>
            <a:r>
              <a:rPr lang="ru-RU" sz="1150" dirty="0">
                <a:latin typeface="+mj-lt"/>
                <a:cs typeface="Times New Roman" panose="02020603050405020304" pitchFamily="18" charset="0"/>
              </a:rPr>
              <a:t>По степени сложности геологического строения участок Загадка отнесен к 3-й группе.</a:t>
            </a:r>
          </a:p>
          <a:p>
            <a:pPr indent="457200" algn="just">
              <a:tabLst>
                <a:tab pos="266700" algn="l"/>
                <a:tab pos="714375" algn="l"/>
              </a:tabLst>
            </a:pPr>
            <a:r>
              <a:rPr lang="ru-RU" sz="1150" dirty="0">
                <a:latin typeface="+mj-lt"/>
                <a:cs typeface="Times New Roman" panose="02020603050405020304" pitchFamily="18" charset="0"/>
              </a:rPr>
              <a:t>Определение объемной массы окисленных руд месторождения Загадка проводилось путем отбора целиков, с последующим </a:t>
            </a:r>
            <a:r>
              <a:rPr lang="ru-RU" sz="1150" dirty="0" err="1">
                <a:latin typeface="+mj-lt"/>
                <a:cs typeface="Times New Roman" panose="02020603050405020304" pitchFamily="18" charset="0"/>
              </a:rPr>
              <a:t>парафинированием</a:t>
            </a:r>
            <a:r>
              <a:rPr lang="ru-RU" sz="1150" dirty="0">
                <a:latin typeface="+mj-lt"/>
                <a:cs typeface="Times New Roman" panose="02020603050405020304" pitchFamily="18" charset="0"/>
              </a:rPr>
              <a:t> образцов. Было отобрано 4 образца. Объемный вес парафинированных образцов составил 2,42 т/м3. </a:t>
            </a:r>
          </a:p>
          <a:p>
            <a:pPr indent="457200" algn="just">
              <a:tabLst>
                <a:tab pos="266700" algn="l"/>
                <a:tab pos="714375" algn="l"/>
              </a:tabLst>
            </a:pPr>
            <a:r>
              <a:rPr lang="ru-RU" sz="1150" dirty="0">
                <a:latin typeface="+mj-lt"/>
                <a:cs typeface="Times New Roman" panose="02020603050405020304" pitchFamily="18" charset="0"/>
              </a:rPr>
              <a:t>Объемный вес окисленной руды для подсчета запасов, с учетом естественной влажности, определенной по 30 образцам и равной 1,5 %, принят равным 2,48 т/м3</a:t>
            </a:r>
          </a:p>
          <a:p>
            <a:pPr indent="457200" algn="just">
              <a:tabLst>
                <a:tab pos="266700" algn="l"/>
                <a:tab pos="714375" algn="l"/>
              </a:tabLst>
            </a:pPr>
            <a:r>
              <a:rPr lang="ru-RU" sz="1150" dirty="0">
                <a:latin typeface="+mj-lt"/>
                <a:cs typeface="Times New Roman" panose="02020603050405020304" pitchFamily="18" charset="0"/>
              </a:rPr>
              <a:t>Результаты технологических опытов показывают возможность переработки окисленных руд месторождения Загадка методом цианирования с высоким извлечением золота (90-92%), при этом в хвостах обогащения содержание золота составляется 0,35 г/т.</a:t>
            </a:r>
          </a:p>
          <a:p>
            <a:pPr indent="457200" algn="just">
              <a:tabLst>
                <a:tab pos="266700" algn="l"/>
                <a:tab pos="714375" algn="l"/>
              </a:tabLst>
            </a:pPr>
            <a:r>
              <a:rPr lang="ru-RU" sz="1150" dirty="0">
                <a:latin typeface="+mj-lt"/>
                <a:cs typeface="Times New Roman" panose="02020603050405020304" pitchFamily="18" charset="0"/>
              </a:rPr>
              <a:t>Инженерно-геологические условия приняты аналогичные обследованным добычным карьерам района (участки </a:t>
            </a:r>
            <a:r>
              <a:rPr lang="ru-RU" sz="1150" dirty="0" err="1">
                <a:latin typeface="+mj-lt"/>
                <a:cs typeface="Times New Roman" panose="02020603050405020304" pitchFamily="18" charset="0"/>
              </a:rPr>
              <a:t>Чалобай</a:t>
            </a:r>
            <a:r>
              <a:rPr lang="ru-RU" sz="1150" dirty="0">
                <a:latin typeface="+mj-lt"/>
                <a:cs typeface="Times New Roman" panose="02020603050405020304" pitchFamily="18" charset="0"/>
              </a:rPr>
              <a:t>, </a:t>
            </a:r>
            <a:r>
              <a:rPr lang="ru-RU" sz="1150" dirty="0" err="1">
                <a:latin typeface="+mj-lt"/>
                <a:cs typeface="Times New Roman" panose="02020603050405020304" pitchFamily="18" charset="0"/>
              </a:rPr>
              <a:t>Бакырчик</a:t>
            </a:r>
            <a:r>
              <a:rPr lang="ru-RU" sz="1150" dirty="0">
                <a:latin typeface="+mj-lt"/>
                <a:cs typeface="Times New Roman" panose="02020603050405020304" pitchFamily="18" charset="0"/>
              </a:rPr>
              <a:t>, </a:t>
            </a:r>
            <a:r>
              <a:rPr lang="ru-RU" sz="1150" dirty="0" err="1">
                <a:latin typeface="+mj-lt"/>
                <a:cs typeface="Times New Roman" panose="02020603050405020304" pitchFamily="18" charset="0"/>
              </a:rPr>
              <a:t>Алайгыр</a:t>
            </a:r>
            <a:r>
              <a:rPr lang="ru-RU" sz="1150" dirty="0">
                <a:latin typeface="+mj-lt"/>
                <a:cs typeface="Times New Roman" panose="02020603050405020304" pitchFamily="18" charset="0"/>
              </a:rPr>
              <a:t>) имеющим глубину до 25 м и время стояния 15 – 25 лет, и характеризуются как простые.</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704472863"/>
              </p:ext>
            </p:extLst>
          </p:nvPr>
        </p:nvGraphicFramePr>
        <p:xfrm>
          <a:off x="173027" y="5304900"/>
          <a:ext cx="5767125" cy="1005840"/>
        </p:xfrm>
        <a:graphic>
          <a:graphicData uri="http://schemas.openxmlformats.org/drawingml/2006/table">
            <a:tbl>
              <a:tblPr firstRow="1" firstCol="1" bandRow="1">
                <a:tableStyleId>{21E4AEA4-8DFA-4A89-87EB-49C32662AFE0}</a:tableStyleId>
              </a:tblPr>
              <a:tblGrid>
                <a:gridCol w="1330360">
                  <a:extLst>
                    <a:ext uri="{9D8B030D-6E8A-4147-A177-3AD203B41FA5}">
                      <a16:colId xmlns:a16="http://schemas.microsoft.com/office/drawing/2014/main" val="131043786"/>
                    </a:ext>
                  </a:extLst>
                </a:gridCol>
                <a:gridCol w="2348533">
                  <a:extLst>
                    <a:ext uri="{9D8B030D-6E8A-4147-A177-3AD203B41FA5}">
                      <a16:colId xmlns:a16="http://schemas.microsoft.com/office/drawing/2014/main" val="2658591762"/>
                    </a:ext>
                  </a:extLst>
                </a:gridCol>
                <a:gridCol w="208823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С2 – 105,0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364603" y="1729591"/>
            <a:ext cx="677295" cy="100502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6531404" y="1732149"/>
            <a:ext cx="1457821" cy="1005024"/>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8" name="Рисунок 17">
            <a:extLst>
              <a:ext uri="{FF2B5EF4-FFF2-40B4-BE49-F238E27FC236}">
                <a16:creationId xmlns:a16="http://schemas.microsoft.com/office/drawing/2014/main" id="{B5A29C89-407E-48A5-B952-49D9E45A8A2E}"/>
              </a:ext>
            </a:extLst>
          </p:cNvPr>
          <p:cNvPicPr>
            <a:picLocks noChangeAspect="1"/>
          </p:cNvPicPr>
          <p:nvPr/>
        </p:nvPicPr>
        <p:blipFill>
          <a:blip r:embed="rId4"/>
          <a:stretch>
            <a:fillRect/>
          </a:stretch>
        </p:blipFill>
        <p:spPr>
          <a:xfrm>
            <a:off x="6299881" y="5442350"/>
            <a:ext cx="467679" cy="208336"/>
          </a:xfrm>
          <a:prstGeom prst="rect">
            <a:avLst/>
          </a:prstGeom>
        </p:spPr>
      </p:pic>
      <p:sp>
        <p:nvSpPr>
          <p:cNvPr id="22" name="Прямоугольник 21">
            <a:extLst>
              <a:ext uri="{FF2B5EF4-FFF2-40B4-BE49-F238E27FC236}">
                <a16:creationId xmlns:a16="http://schemas.microsoft.com/office/drawing/2014/main" id="{D7928BBE-CE4E-4639-8AC8-0973104A6F6B}"/>
              </a:ext>
            </a:extLst>
          </p:cNvPr>
          <p:cNvSpPr/>
          <p:nvPr/>
        </p:nvSpPr>
        <p:spPr>
          <a:xfrm>
            <a:off x="6310360" y="4873914"/>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B39325AF-EBC6-405E-B31D-850A10C584BD}"/>
              </a:ext>
            </a:extLst>
          </p:cNvPr>
          <p:cNvSpPr txBox="1"/>
          <p:nvPr/>
        </p:nvSpPr>
        <p:spPr>
          <a:xfrm>
            <a:off x="6777710" y="4781146"/>
            <a:ext cx="2267797" cy="6463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Загадка уч. (</a:t>
            </a:r>
            <a:r>
              <a:rPr lang="ru-RU" sz="900" dirty="0" err="1">
                <a:latin typeface="Times New Roman" panose="02020603050405020304" pitchFamily="18" charset="0"/>
                <a:cs typeface="Times New Roman" panose="02020603050405020304" pitchFamily="18" charset="0"/>
              </a:rPr>
              <a:t>Бакырчикское</a:t>
            </a:r>
            <a:r>
              <a:rPr lang="ru-RU" sz="900" dirty="0">
                <a:latin typeface="Times New Roman" panose="02020603050405020304" pitchFamily="18" charset="0"/>
                <a:cs typeface="Times New Roman" panose="02020603050405020304" pitchFamily="18" charset="0"/>
              </a:rPr>
              <a:t> рудное поле), для дальнейшего выставления на аукцион</a:t>
            </a:r>
          </a:p>
        </p:txBody>
      </p:sp>
      <p:sp>
        <p:nvSpPr>
          <p:cNvPr id="24" name="TextBox 23">
            <a:extLst>
              <a:ext uri="{FF2B5EF4-FFF2-40B4-BE49-F238E27FC236}">
                <a16:creationId xmlns:a16="http://schemas.microsoft.com/office/drawing/2014/main" id="{6FD40C2A-DFB6-46CA-A440-048AB6CFFA95}"/>
              </a:ext>
            </a:extLst>
          </p:cNvPr>
          <p:cNvSpPr txBox="1"/>
          <p:nvPr/>
        </p:nvSpPr>
        <p:spPr>
          <a:xfrm>
            <a:off x="6767560" y="543069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6" name="TextBox 25">
            <a:extLst>
              <a:ext uri="{FF2B5EF4-FFF2-40B4-BE49-F238E27FC236}">
                <a16:creationId xmlns:a16="http://schemas.microsoft.com/office/drawing/2014/main" id="{F4CE5A13-6FE8-475F-89CF-4C2DF0103E6E}"/>
              </a:ext>
            </a:extLst>
          </p:cNvPr>
          <p:cNvSpPr txBox="1"/>
          <p:nvPr/>
        </p:nvSpPr>
        <p:spPr>
          <a:xfrm>
            <a:off x="6777710" y="5783197"/>
            <a:ext cx="2210929"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буферная зона населенного пункта</a:t>
            </a:r>
          </a:p>
        </p:txBody>
      </p:sp>
      <p:sp>
        <p:nvSpPr>
          <p:cNvPr id="27" name="TextBox 26">
            <a:extLst>
              <a:ext uri="{FF2B5EF4-FFF2-40B4-BE49-F238E27FC236}">
                <a16:creationId xmlns:a16="http://schemas.microsoft.com/office/drawing/2014/main" id="{9A7AA211-42A5-4628-B56A-B197A795D007}"/>
              </a:ext>
            </a:extLst>
          </p:cNvPr>
          <p:cNvSpPr txBox="1"/>
          <p:nvPr/>
        </p:nvSpPr>
        <p:spPr>
          <a:xfrm>
            <a:off x="6785603" y="6107052"/>
            <a:ext cx="1851789" cy="230832"/>
          </a:xfrm>
          <a:prstGeom prst="rect">
            <a:avLst/>
          </a:prstGeom>
          <a:noFill/>
        </p:spPr>
        <p:txBody>
          <a:bodyPr wrap="none" rtlCol="0">
            <a:spAutoFit/>
          </a:bodyPr>
          <a:lstStyle/>
          <a:p>
            <a:r>
              <a:rPr lang="ru-RU" sz="900" dirty="0">
                <a:latin typeface="Times New Roman" panose="02020603050405020304" pitchFamily="18" charset="0"/>
                <a:ea typeface="Tahoma" pitchFamily="34" charset="0"/>
                <a:cs typeface="Times New Roman" panose="02020603050405020304" pitchFamily="18" charset="0"/>
              </a:rPr>
              <a:t>- буферная зона скотомогильника</a:t>
            </a:r>
          </a:p>
        </p:txBody>
      </p:sp>
      <p:pic>
        <p:nvPicPr>
          <p:cNvPr id="4" name="Рисунок 3">
            <a:extLst>
              <a:ext uri="{FF2B5EF4-FFF2-40B4-BE49-F238E27FC236}">
                <a16:creationId xmlns:a16="http://schemas.microsoft.com/office/drawing/2014/main" id="{04B250C9-ED45-B3E5-4D20-B52C0856B00F}"/>
              </a:ext>
            </a:extLst>
          </p:cNvPr>
          <p:cNvPicPr>
            <a:picLocks noChangeAspect="1"/>
          </p:cNvPicPr>
          <p:nvPr/>
        </p:nvPicPr>
        <p:blipFill>
          <a:blip r:embed="rId5"/>
          <a:stretch>
            <a:fillRect/>
          </a:stretch>
        </p:blipFill>
        <p:spPr>
          <a:xfrm>
            <a:off x="6197806" y="2725132"/>
            <a:ext cx="2915471" cy="1648261"/>
          </a:xfrm>
          <a:prstGeom prst="rect">
            <a:avLst/>
          </a:prstGeom>
          <a:ln>
            <a:solidFill>
              <a:schemeClr val="tx1"/>
            </a:solidFill>
          </a:ln>
        </p:spPr>
      </p:pic>
      <p:sp>
        <p:nvSpPr>
          <p:cNvPr id="12" name="Прямоугольник 11">
            <a:extLst>
              <a:ext uri="{FF2B5EF4-FFF2-40B4-BE49-F238E27FC236}">
                <a16:creationId xmlns:a16="http://schemas.microsoft.com/office/drawing/2014/main" id="{A909C3FE-C9B4-824F-2009-44ADFD9177CA}"/>
              </a:ext>
            </a:extLst>
          </p:cNvPr>
          <p:cNvSpPr/>
          <p:nvPr/>
        </p:nvSpPr>
        <p:spPr>
          <a:xfrm>
            <a:off x="6317615" y="6179440"/>
            <a:ext cx="457200" cy="181585"/>
          </a:xfrm>
          <a:prstGeom prst="rect">
            <a:avLst/>
          </a:prstGeom>
          <a:solidFill>
            <a:srgbClr val="6694CB"/>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D462512F-A1B3-4BD4-2846-786E95FFFE58}"/>
              </a:ext>
            </a:extLst>
          </p:cNvPr>
          <p:cNvSpPr/>
          <p:nvPr/>
        </p:nvSpPr>
        <p:spPr>
          <a:xfrm>
            <a:off x="6317197" y="5807820"/>
            <a:ext cx="457200" cy="181585"/>
          </a:xfrm>
          <a:prstGeom prst="rect">
            <a:avLst/>
          </a:prstGeom>
          <a:solidFill>
            <a:srgbClr val="FFD686"/>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1">
            <a:extLst>
              <a:ext uri="{FF2B5EF4-FFF2-40B4-BE49-F238E27FC236}">
                <a16:creationId xmlns:a16="http://schemas.microsoft.com/office/drawing/2014/main" id="{B67079FD-FE51-2187-E960-0F962D41F8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203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Березовское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215402" y="1249662"/>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102890" y="435812"/>
            <a:ext cx="5999457" cy="3816429"/>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расположено в Глубоковском районе Восточно-Казахстанской области, в 49 км северо-западнее г. Усть-Каменогорска, в 160 км к юго-востоку от ж.-д. ст. Защита. Координаты: долгота 82°12', широта 50°16'. Открыто: в 1730 г.</a:t>
            </a:r>
          </a:p>
          <a:p>
            <a:pPr indent="457200" algn="just">
              <a:tabLst>
                <a:tab pos="266700" algn="l"/>
                <a:tab pos="714375" algn="l"/>
              </a:tabLst>
            </a:pPr>
            <a:r>
              <a:rPr lang="ru-RU" sz="1100" b="1" dirty="0">
                <a:latin typeface="+mj-lt"/>
                <a:cs typeface="Times New Roman" panose="02020603050405020304" pitchFamily="18" charset="0"/>
              </a:rPr>
              <a:t>Краткая геологическая характеристика: </a:t>
            </a:r>
            <a:r>
              <a:rPr lang="ru-RU" sz="1100" dirty="0">
                <a:latin typeface="+mj-lt"/>
                <a:cs typeface="Times New Roman" panose="02020603050405020304" pitchFamily="18" charset="0"/>
              </a:rPr>
              <a:t>Месторождение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находится в </a:t>
            </a:r>
            <a:r>
              <a:rPr lang="ru-RU" sz="1100" dirty="0" err="1">
                <a:latin typeface="+mj-lt"/>
                <a:cs typeface="Times New Roman" panose="02020603050405020304" pitchFamily="18" charset="0"/>
              </a:rPr>
              <a:t>Березовско-Белоусовском</a:t>
            </a:r>
            <a:r>
              <a:rPr lang="ru-RU" sz="1100" dirty="0">
                <a:latin typeface="+mj-lt"/>
                <a:cs typeface="Times New Roman" panose="02020603050405020304" pitchFamily="18" charset="0"/>
              </a:rPr>
              <a:t> рудном поле, представляющем собой блок </a:t>
            </a:r>
            <a:r>
              <a:rPr lang="ru-RU" sz="1100" dirty="0" err="1">
                <a:latin typeface="+mj-lt"/>
                <a:cs typeface="Times New Roman" panose="02020603050405020304" pitchFamily="18" charset="0"/>
              </a:rPr>
              <a:t>рудноалтайской</a:t>
            </a:r>
            <a:r>
              <a:rPr lang="ru-RU" sz="1100" dirty="0">
                <a:latin typeface="+mj-lt"/>
                <a:cs typeface="Times New Roman" panose="02020603050405020304" pitchFamily="18" charset="0"/>
              </a:rPr>
              <a:t> глыбы, вовлеченной в зону Иртышского глубинного разлома. Рудное поле сложено серицит-хлоритовыми, хлорит-кварцевыми, углисто-глинистыми и кремнистыми сланцами, </a:t>
            </a:r>
            <a:r>
              <a:rPr lang="ru-RU" sz="1100" dirty="0" err="1">
                <a:latin typeface="+mj-lt"/>
                <a:cs typeface="Times New Roman" panose="02020603050405020304" pitchFamily="18" charset="0"/>
              </a:rPr>
              <a:t>доломитизированными</a:t>
            </a:r>
            <a:r>
              <a:rPr lang="ru-RU" sz="1100" dirty="0">
                <a:latin typeface="+mj-lt"/>
                <a:cs typeface="Times New Roman" panose="02020603050405020304" pitchFamily="18" charset="0"/>
              </a:rPr>
              <a:t> известняками и </a:t>
            </a:r>
            <a:r>
              <a:rPr lang="ru-RU" sz="1100" dirty="0" err="1">
                <a:latin typeface="+mj-lt"/>
                <a:cs typeface="Times New Roman" panose="02020603050405020304" pitchFamily="18" charset="0"/>
              </a:rPr>
              <a:t>риолитами</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шипулинской</a:t>
            </a:r>
            <a:r>
              <a:rPr lang="ru-RU" sz="1100" dirty="0">
                <a:latin typeface="+mj-lt"/>
                <a:cs typeface="Times New Roman" panose="02020603050405020304" pitchFamily="18" charset="0"/>
              </a:rPr>
              <a:t> свиты </a:t>
            </a:r>
            <a:r>
              <a:rPr lang="ru-RU" sz="1100" dirty="0" err="1">
                <a:latin typeface="+mj-lt"/>
                <a:cs typeface="Times New Roman" panose="02020603050405020304" pitchFamily="18" charset="0"/>
              </a:rPr>
              <a:t>живета</a:t>
            </a:r>
            <a:r>
              <a:rPr lang="ru-RU" sz="1100" dirty="0">
                <a:latin typeface="+mj-lt"/>
                <a:cs typeface="Times New Roman" panose="02020603050405020304" pitchFamily="18" charset="0"/>
              </a:rPr>
              <a:t>. Выделено пять рудных залежей (Основная, Юго-Восточная, Юго-Западная, </a:t>
            </a:r>
            <a:r>
              <a:rPr lang="ru-RU" sz="1100" dirty="0" err="1">
                <a:latin typeface="+mj-lt"/>
                <a:cs typeface="Times New Roman" panose="02020603050405020304" pitchFamily="18" charset="0"/>
              </a:rPr>
              <a:t>СевероЗападная</a:t>
            </a:r>
            <a:r>
              <a:rPr lang="ru-RU" sz="1100" dirty="0">
                <a:latin typeface="+mj-lt"/>
                <a:cs typeface="Times New Roman" panose="02020603050405020304" pitchFamily="18" charset="0"/>
              </a:rPr>
              <a:t> и Параллельная), включающих большое количество рудных тел. Форма рудных тел неправильная, ленто- и линзовидная с </a:t>
            </a:r>
            <a:r>
              <a:rPr lang="ru-RU" sz="1100" dirty="0" err="1">
                <a:latin typeface="+mj-lt"/>
                <a:cs typeface="Times New Roman" panose="02020603050405020304" pitchFamily="18" charset="0"/>
              </a:rPr>
              <a:t>кулисообразным</a:t>
            </a:r>
            <a:r>
              <a:rPr lang="ru-RU" sz="1100" dirty="0">
                <a:latin typeface="+mj-lt"/>
                <a:cs typeface="Times New Roman" panose="02020603050405020304" pitchFamily="18" charset="0"/>
              </a:rPr>
              <a:t> расположением. Руды полиметаллические. Отношение меди, цинка и свинца 1,02:4,5:1. Выделено три типа руд: свинцово-цинковый, медно-цинковый, медно-</a:t>
            </a:r>
            <a:r>
              <a:rPr lang="ru-RU" sz="1100" dirty="0" err="1">
                <a:latin typeface="+mj-lt"/>
                <a:cs typeface="Times New Roman" panose="02020603050405020304" pitchFamily="18" charset="0"/>
              </a:rPr>
              <a:t>пирротиновый</a:t>
            </a:r>
            <a:r>
              <a:rPr lang="ru-RU" sz="1100" dirty="0">
                <a:latin typeface="+mj-lt"/>
                <a:cs typeface="Times New Roman" panose="02020603050405020304" pitchFamily="18" charset="0"/>
              </a:rPr>
              <a:t>. Среднее содержание свинца – 1,0%, цинка – 4,9%, меди – 1,8%, золота – 1,09 г/т, серебра – 76 г/т. Состав руд: пирит, сфалерит, халькопирит, галенит, пирротин, блеклая руда, </a:t>
            </a:r>
            <a:r>
              <a:rPr lang="ru-RU" sz="1100" dirty="0" err="1">
                <a:latin typeface="+mj-lt"/>
                <a:cs typeface="Times New Roman" panose="02020603050405020304" pitchFamily="18" charset="0"/>
              </a:rPr>
              <a:t>мельниковит</a:t>
            </a:r>
            <a:r>
              <a:rPr lang="ru-RU" sz="1100" dirty="0">
                <a:latin typeface="+mj-lt"/>
                <a:cs typeface="Times New Roman" panose="02020603050405020304" pitchFamily="18" charset="0"/>
              </a:rPr>
              <a:t>-пирит, арсенопирит, </a:t>
            </a:r>
            <a:r>
              <a:rPr lang="ru-RU" sz="1100" dirty="0" err="1">
                <a:latin typeface="+mj-lt"/>
                <a:cs typeface="Times New Roman" panose="02020603050405020304" pitchFamily="18" charset="0"/>
              </a:rPr>
              <a:t>бурнонит</a:t>
            </a:r>
            <a:r>
              <a:rPr lang="ru-RU" sz="1100" dirty="0">
                <a:latin typeface="+mj-lt"/>
                <a:cs typeface="Times New Roman" panose="02020603050405020304" pitchFamily="18" charset="0"/>
              </a:rPr>
              <a:t>, магнетит, кварц, доломит, анкерит, серицит, альбит, </a:t>
            </a:r>
            <a:r>
              <a:rPr lang="ru-RU" sz="1100" dirty="0" err="1">
                <a:latin typeface="+mj-lt"/>
                <a:cs typeface="Times New Roman" panose="02020603050405020304" pitchFamily="18" charset="0"/>
              </a:rPr>
              <a:t>брейнерит</a:t>
            </a:r>
            <a:r>
              <a:rPr lang="ru-RU" sz="1100" dirty="0">
                <a:latin typeface="+mj-lt"/>
                <a:cs typeface="Times New Roman" panose="02020603050405020304" pitchFamily="18" charset="0"/>
              </a:rPr>
              <a:t>. Элементы-примеси: золото, серебро, кадмий, индий, селен, теллур. Текстуры руд: массивная, полосчатая, вкрапленная. Околорудные изменения: </a:t>
            </a:r>
            <a:r>
              <a:rPr lang="ru-RU" sz="1100" dirty="0" err="1">
                <a:latin typeface="+mj-lt"/>
                <a:cs typeface="Times New Roman" panose="02020603050405020304" pitchFamily="18" charset="0"/>
              </a:rPr>
              <a:t>окварцевание</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хлоритизация</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серицитизация</a:t>
            </a:r>
            <a:r>
              <a:rPr lang="ru-RU" sz="1100" dirty="0">
                <a:latin typeface="+mj-lt"/>
                <a:cs typeface="Times New Roman" panose="02020603050405020304" pitchFamily="18" charset="0"/>
              </a:rPr>
              <a:t>, доломитизация. Зона окисления развита до глубины 40-50 м. В ней распространены </a:t>
            </a:r>
            <a:r>
              <a:rPr lang="ru-RU" sz="1100" dirty="0" err="1">
                <a:latin typeface="+mj-lt"/>
                <a:cs typeface="Times New Roman" panose="02020603050405020304" pitchFamily="18" charset="0"/>
              </a:rPr>
              <a:t>монгеймит</a:t>
            </a:r>
            <a:r>
              <a:rPr lang="ru-RU" sz="1100" dirty="0">
                <a:latin typeface="+mj-lt"/>
                <a:cs typeface="Times New Roman" panose="02020603050405020304" pitchFamily="18" charset="0"/>
              </a:rPr>
              <a:t>, малахит, азурит, лимонит, смитсонит, церуссит, ярозит, куприт, хризоколла, золото и др. Зона вторичного сульфидного обогащения прослежена до глубины 60-80 м. Она содержит халькозин, </a:t>
            </a:r>
            <a:r>
              <a:rPr lang="ru-RU" sz="1100" dirty="0" err="1">
                <a:latin typeface="+mj-lt"/>
                <a:cs typeface="Times New Roman" panose="02020603050405020304" pitchFamily="18" charset="0"/>
              </a:rPr>
              <a:t>ковеллин</a:t>
            </a:r>
            <a:r>
              <a:rPr lang="ru-RU" sz="1100" dirty="0">
                <a:latin typeface="+mj-lt"/>
                <a:cs typeface="Times New Roman" panose="02020603050405020304" pitchFamily="18" charset="0"/>
              </a:rPr>
              <a:t>, аргентит, марказит и др. Степень освоения: месторождение резервное.</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471838759"/>
              </p:ext>
            </p:extLst>
          </p:nvPr>
        </p:nvGraphicFramePr>
        <p:xfrm>
          <a:off x="115911" y="4537765"/>
          <a:ext cx="5986436" cy="182880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643090">
                  <a:extLst>
                    <a:ext uri="{9D8B030D-6E8A-4147-A177-3AD203B41FA5}">
                      <a16:colId xmlns:a16="http://schemas.microsoft.com/office/drawing/2014/main" val="2658591762"/>
                    </a:ext>
                  </a:extLst>
                </a:gridCol>
                <a:gridCol w="196239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медь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0,1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 – 1,8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0,1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серебро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0,6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266093"/>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свинец</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0,4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 – 0,1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0,1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10327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цинк</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0,8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 – 4,9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0,2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5344736"/>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476213" y="1708349"/>
            <a:ext cx="114567" cy="164981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7079937" y="1684499"/>
            <a:ext cx="1100773" cy="970612"/>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8" name="Рисунок 17">
            <a:extLst>
              <a:ext uri="{FF2B5EF4-FFF2-40B4-BE49-F238E27FC236}">
                <a16:creationId xmlns:a16="http://schemas.microsoft.com/office/drawing/2014/main" id="{76241955-6C15-40D8-9299-317AB39AF609}"/>
              </a:ext>
            </a:extLst>
          </p:cNvPr>
          <p:cNvPicPr>
            <a:picLocks noChangeAspect="1"/>
          </p:cNvPicPr>
          <p:nvPr/>
        </p:nvPicPr>
        <p:blipFill>
          <a:blip r:embed="rId4"/>
          <a:stretch>
            <a:fillRect/>
          </a:stretch>
        </p:blipFill>
        <p:spPr>
          <a:xfrm>
            <a:off x="6196226" y="5020025"/>
            <a:ext cx="467679" cy="208336"/>
          </a:xfrm>
          <a:prstGeom prst="rect">
            <a:avLst/>
          </a:prstGeom>
        </p:spPr>
      </p:pic>
      <p:sp>
        <p:nvSpPr>
          <p:cNvPr id="22" name="Прямоугольник 21">
            <a:extLst>
              <a:ext uri="{FF2B5EF4-FFF2-40B4-BE49-F238E27FC236}">
                <a16:creationId xmlns:a16="http://schemas.microsoft.com/office/drawing/2014/main" id="{55BB9C9A-2CC7-4593-8557-16FEC4F2DE72}"/>
              </a:ext>
            </a:extLst>
          </p:cNvPr>
          <p:cNvSpPr/>
          <p:nvPr/>
        </p:nvSpPr>
        <p:spPr>
          <a:xfrm>
            <a:off x="6198337" y="4520573"/>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1FAB4179-E694-4A87-B5AE-7E5BB0E826C0}"/>
              </a:ext>
            </a:extLst>
          </p:cNvPr>
          <p:cNvSpPr txBox="1"/>
          <p:nvPr/>
        </p:nvSpPr>
        <p:spPr>
          <a:xfrm>
            <a:off x="6663905" y="4464873"/>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Березовское), для дальнейшего выставления на аукцион</a:t>
            </a:r>
          </a:p>
        </p:txBody>
      </p:sp>
      <p:sp>
        <p:nvSpPr>
          <p:cNvPr id="24" name="TextBox 23">
            <a:extLst>
              <a:ext uri="{FF2B5EF4-FFF2-40B4-BE49-F238E27FC236}">
                <a16:creationId xmlns:a16="http://schemas.microsoft.com/office/drawing/2014/main" id="{8F9F0FE7-068E-41E5-9867-2188FB534777}"/>
              </a:ext>
            </a:extLst>
          </p:cNvPr>
          <p:cNvSpPr txBox="1"/>
          <p:nvPr/>
        </p:nvSpPr>
        <p:spPr>
          <a:xfrm>
            <a:off x="6663905" y="5008367"/>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7" name="TextBox 26">
            <a:extLst>
              <a:ext uri="{FF2B5EF4-FFF2-40B4-BE49-F238E27FC236}">
                <a16:creationId xmlns:a16="http://schemas.microsoft.com/office/drawing/2014/main" id="{4A974C34-4D90-41BB-9BD3-04A5D4A5EA08}"/>
              </a:ext>
            </a:extLst>
          </p:cNvPr>
          <p:cNvSpPr txBox="1"/>
          <p:nvPr/>
        </p:nvSpPr>
        <p:spPr>
          <a:xfrm>
            <a:off x="6663905" y="5792665"/>
            <a:ext cx="1851789" cy="230832"/>
          </a:xfrm>
          <a:prstGeom prst="rect">
            <a:avLst/>
          </a:prstGeom>
          <a:noFill/>
        </p:spPr>
        <p:txBody>
          <a:bodyPr wrap="none" rtlCol="0">
            <a:spAutoFit/>
          </a:bodyPr>
          <a:lstStyle/>
          <a:p>
            <a:r>
              <a:rPr lang="ru-RU" sz="900" dirty="0">
                <a:latin typeface="Times New Roman" panose="02020603050405020304" pitchFamily="18" charset="0"/>
                <a:ea typeface="Tahoma" pitchFamily="34" charset="0"/>
                <a:cs typeface="Times New Roman" panose="02020603050405020304" pitchFamily="18" charset="0"/>
              </a:rPr>
              <a:t>- буферная зона скотомогильника</a:t>
            </a:r>
          </a:p>
        </p:txBody>
      </p:sp>
      <p:pic>
        <p:nvPicPr>
          <p:cNvPr id="8" name="Рисунок 7">
            <a:extLst>
              <a:ext uri="{FF2B5EF4-FFF2-40B4-BE49-F238E27FC236}">
                <a16:creationId xmlns:a16="http://schemas.microsoft.com/office/drawing/2014/main" id="{7A356AC5-7AC0-6F41-CFEE-9221C760740A}"/>
              </a:ext>
            </a:extLst>
          </p:cNvPr>
          <p:cNvPicPr>
            <a:picLocks noChangeAspect="1"/>
          </p:cNvPicPr>
          <p:nvPr/>
        </p:nvPicPr>
        <p:blipFill>
          <a:blip r:embed="rId5"/>
          <a:stretch>
            <a:fillRect/>
          </a:stretch>
        </p:blipFill>
        <p:spPr>
          <a:xfrm>
            <a:off x="6160328" y="2377974"/>
            <a:ext cx="2939989" cy="1948879"/>
          </a:xfrm>
          <a:prstGeom prst="rect">
            <a:avLst/>
          </a:prstGeom>
        </p:spPr>
      </p:pic>
      <p:sp>
        <p:nvSpPr>
          <p:cNvPr id="11" name="TextBox 10">
            <a:extLst>
              <a:ext uri="{FF2B5EF4-FFF2-40B4-BE49-F238E27FC236}">
                <a16:creationId xmlns:a16="http://schemas.microsoft.com/office/drawing/2014/main" id="{6B00950E-CF8A-6C7C-AA95-A390B0607A0F}"/>
              </a:ext>
            </a:extLst>
          </p:cNvPr>
          <p:cNvSpPr txBox="1"/>
          <p:nvPr/>
        </p:nvSpPr>
        <p:spPr>
          <a:xfrm>
            <a:off x="6655537" y="5331449"/>
            <a:ext cx="2210929" cy="3693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населенные пункты и буферные зоны </a:t>
            </a:r>
          </a:p>
          <a:p>
            <a:pPr marL="90488" indent="-90488"/>
            <a:r>
              <a:rPr lang="ru-RU" sz="900" dirty="0">
                <a:latin typeface="Times New Roman" panose="02020603050405020304" pitchFamily="18" charset="0"/>
                <a:cs typeface="Times New Roman" panose="02020603050405020304" pitchFamily="18" charset="0"/>
              </a:rPr>
              <a:t>с. </a:t>
            </a:r>
            <a:r>
              <a:rPr lang="ru-RU" sz="900" dirty="0" err="1">
                <a:latin typeface="Times New Roman" panose="02020603050405020304" pitchFamily="18" charset="0"/>
                <a:cs typeface="Times New Roman" panose="02020603050405020304" pitchFamily="18" charset="0"/>
              </a:rPr>
              <a:t>Верхнеберёзовский</a:t>
            </a:r>
            <a:endParaRPr lang="ru-RU" sz="900"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11B926E1-6060-7109-CE44-50357AA9B8A6}"/>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210026" y="5359430"/>
            <a:ext cx="511643" cy="2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Овал 13">
            <a:extLst>
              <a:ext uri="{FF2B5EF4-FFF2-40B4-BE49-F238E27FC236}">
                <a16:creationId xmlns:a16="http://schemas.microsoft.com/office/drawing/2014/main" id="{D32D830D-C9D0-D3CB-6684-A332AEB05C43}"/>
              </a:ext>
            </a:extLst>
          </p:cNvPr>
          <p:cNvSpPr/>
          <p:nvPr/>
        </p:nvSpPr>
        <p:spPr>
          <a:xfrm>
            <a:off x="6221429" y="5830376"/>
            <a:ext cx="457200" cy="180975"/>
          </a:xfrm>
          <a:prstGeom prst="ellipse">
            <a:avLst/>
          </a:prstGeom>
          <a:solidFill>
            <a:srgbClr val="6694C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31" name="Прямая соединительная линия 30">
            <a:extLst>
              <a:ext uri="{FF2B5EF4-FFF2-40B4-BE49-F238E27FC236}">
                <a16:creationId xmlns:a16="http://schemas.microsoft.com/office/drawing/2014/main" id="{224AB094-D332-9CA6-4189-2E50B5956C5E}"/>
              </a:ext>
            </a:extLst>
          </p:cNvPr>
          <p:cNvCxnSpPr/>
          <p:nvPr/>
        </p:nvCxnSpPr>
        <p:spPr>
          <a:xfrm>
            <a:off x="6234735" y="6240750"/>
            <a:ext cx="433111" cy="0"/>
          </a:xfrm>
          <a:prstGeom prst="line">
            <a:avLst/>
          </a:prstGeom>
          <a:ln>
            <a:solidFill>
              <a:srgbClr val="9582D7"/>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BA1E23-001A-A42D-A7B2-24F8CE710EC4}"/>
              </a:ext>
            </a:extLst>
          </p:cNvPr>
          <p:cNvSpPr txBox="1"/>
          <p:nvPr/>
        </p:nvSpPr>
        <p:spPr>
          <a:xfrm>
            <a:off x="6679678" y="610264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33" name="Рисунок 1">
            <a:extLst>
              <a:ext uri="{FF2B5EF4-FFF2-40B4-BE49-F238E27FC236}">
                <a16:creationId xmlns:a16="http://schemas.microsoft.com/office/drawing/2014/main" id="{C7A04791-EBA1-D3DC-819E-C5F1968E92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05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Батамшинское</a:t>
            </a:r>
            <a:r>
              <a:rPr lang="ru-RU" sz="1600" b="1" dirty="0">
                <a:latin typeface="+mj-lt"/>
                <a:cs typeface="Times New Roman" panose="02020603050405020304" pitchFamily="18" charset="0"/>
              </a:rPr>
              <a:t>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892248" y="1339585"/>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123223" y="474484"/>
            <a:ext cx="5999457" cy="4662815"/>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расположено в 2 км южнее </a:t>
            </a:r>
            <a:r>
              <a:rPr lang="ru-RU" sz="1100" dirty="0" err="1">
                <a:latin typeface="+mj-lt"/>
                <a:cs typeface="Times New Roman" panose="02020603050405020304" pitchFamily="18" charset="0"/>
              </a:rPr>
              <a:t>пгт</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Батамшинск</a:t>
            </a:r>
            <a:r>
              <a:rPr lang="ru-RU" sz="1100" dirty="0">
                <a:latin typeface="+mj-lt"/>
                <a:cs typeface="Times New Roman" panose="02020603050405020304" pitchFamily="18" charset="0"/>
              </a:rPr>
              <a:t> Актюбинской области. Открыто в 1933 г. при поисках месторождений силикатного никеля. </a:t>
            </a:r>
          </a:p>
          <a:p>
            <a:pPr indent="457200" algn="just">
              <a:tabLst>
                <a:tab pos="266700" algn="l"/>
                <a:tab pos="714375" algn="l"/>
              </a:tabLst>
            </a:pPr>
            <a:r>
              <a:rPr lang="ru-RU" sz="1100" b="1" dirty="0">
                <a:latin typeface="+mj-lt"/>
                <a:cs typeface="Times New Roman" panose="02020603050405020304" pitchFamily="18" charset="0"/>
              </a:rPr>
              <a:t>Краткая геологическая характеристика: </a:t>
            </a:r>
            <a:r>
              <a:rPr lang="ru-RU" sz="1100" dirty="0">
                <a:latin typeface="+mj-lt"/>
                <a:cs typeface="Times New Roman" panose="02020603050405020304" pitchFamily="18" charset="0"/>
              </a:rPr>
              <a:t>Месторождение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расположено в средней части </a:t>
            </a:r>
            <a:r>
              <a:rPr lang="ru-RU" sz="1100" dirty="0" err="1">
                <a:latin typeface="+mj-lt"/>
                <a:cs typeface="Times New Roman" panose="02020603050405020304" pitchFamily="18" charset="0"/>
              </a:rPr>
              <a:t>Кемпирсайского</a:t>
            </a:r>
            <a:r>
              <a:rPr lang="ru-RU" sz="1100" dirty="0">
                <a:latin typeface="+mj-lt"/>
                <a:cs typeface="Times New Roman" panose="02020603050405020304" pitchFamily="18" charset="0"/>
              </a:rPr>
              <a:t> массива </a:t>
            </a:r>
            <a:r>
              <a:rPr lang="ru-RU" sz="1100" dirty="0" err="1">
                <a:latin typeface="+mj-lt"/>
                <a:cs typeface="Times New Roman" panose="02020603050405020304" pitchFamily="18" charset="0"/>
              </a:rPr>
              <a:t>гипербазитов</a:t>
            </a:r>
            <a:r>
              <a:rPr lang="ru-RU" sz="1100" dirty="0">
                <a:latin typeface="+mj-lt"/>
                <a:cs typeface="Times New Roman" panose="02020603050405020304" pitchFamily="18" charset="0"/>
              </a:rPr>
              <a:t> в зоне восточного контакта его с вмещающими габбро-амфиболитами, на площади развития </a:t>
            </a:r>
            <a:r>
              <a:rPr lang="ru-RU" sz="1100" dirty="0" err="1">
                <a:latin typeface="+mj-lt"/>
                <a:cs typeface="Times New Roman" panose="02020603050405020304" pitchFamily="18" charset="0"/>
              </a:rPr>
              <a:t>субширотных</a:t>
            </a:r>
            <a:r>
              <a:rPr lang="ru-RU" sz="1100" dirty="0">
                <a:latin typeface="+mj-lt"/>
                <a:cs typeface="Times New Roman" panose="02020603050405020304" pitchFamily="18" charset="0"/>
              </a:rPr>
              <a:t> даек габбро-диабазов. </a:t>
            </a:r>
            <a:r>
              <a:rPr lang="ru-RU" sz="1100" dirty="0" err="1">
                <a:latin typeface="+mj-lt"/>
                <a:cs typeface="Times New Roman" panose="02020603050405020304" pitchFamily="18" charset="0"/>
              </a:rPr>
              <a:t>Оруденение</a:t>
            </a:r>
            <a:r>
              <a:rPr lang="ru-RU" sz="1100" dirty="0">
                <a:latin typeface="+mj-lt"/>
                <a:cs typeface="Times New Roman" panose="02020603050405020304" pitchFamily="18" charset="0"/>
              </a:rPr>
              <a:t> локализуется в коре выветривания серпентинитов, слагающих водораздельную возвышенность. Кора выветривания состоит из трех зон (снизу - вверх): выщелоченные </a:t>
            </a:r>
            <a:r>
              <a:rPr lang="ru-RU" sz="1100" dirty="0" err="1">
                <a:latin typeface="+mj-lt"/>
                <a:cs typeface="Times New Roman" panose="02020603050405020304" pitchFamily="18" charset="0"/>
              </a:rPr>
              <a:t>нонтронитизированные</a:t>
            </a:r>
            <a:r>
              <a:rPr lang="ru-RU" sz="1100" dirty="0">
                <a:latin typeface="+mj-lt"/>
                <a:cs typeface="Times New Roman" panose="02020603050405020304" pitchFamily="18" charset="0"/>
              </a:rPr>
              <a:t> серпентиниты, </a:t>
            </a:r>
            <a:r>
              <a:rPr lang="ru-RU" sz="1100" dirty="0" err="1">
                <a:latin typeface="+mj-lt"/>
                <a:cs typeface="Times New Roman" panose="02020603050405020304" pitchFamily="18" charset="0"/>
              </a:rPr>
              <a:t>нонтронитовые</a:t>
            </a:r>
            <a:r>
              <a:rPr lang="ru-RU" sz="1100" dirty="0">
                <a:latin typeface="+mj-lt"/>
                <a:cs typeface="Times New Roman" panose="02020603050405020304" pitchFamily="18" charset="0"/>
              </a:rPr>
              <a:t> глины, охры и охристо-</a:t>
            </a:r>
            <a:r>
              <a:rPr lang="ru-RU" sz="1100" dirty="0" err="1">
                <a:latin typeface="+mj-lt"/>
                <a:cs typeface="Times New Roman" panose="02020603050405020304" pitchFamily="18" charset="0"/>
              </a:rPr>
              <a:t>нонтронитовые</a:t>
            </a:r>
            <a:r>
              <a:rPr lang="ru-RU" sz="1100" dirty="0">
                <a:latin typeface="+mj-lt"/>
                <a:cs typeface="Times New Roman" panose="02020603050405020304" pitchFamily="18" charset="0"/>
              </a:rPr>
              <a:t> породы. Общая мощность элювия в среднем составляет 50 м. Промышленное кобальт-никелевое </a:t>
            </a:r>
            <a:r>
              <a:rPr lang="ru-RU" sz="1100" dirty="0" err="1">
                <a:latin typeface="+mj-lt"/>
                <a:cs typeface="Times New Roman" panose="02020603050405020304" pitchFamily="18" charset="0"/>
              </a:rPr>
              <a:t>оруденение</a:t>
            </a:r>
            <a:r>
              <a:rPr lang="ru-RU" sz="1100" dirty="0">
                <a:latin typeface="+mj-lt"/>
                <a:cs typeface="Times New Roman" panose="02020603050405020304" pitchFamily="18" charset="0"/>
              </a:rPr>
              <a:t> отмечено в пределах всех зон. На месторождении выделено две залежи, объединяющие 7 рудных тел, 6 из них к настоящему времени отработаны комбинатом «</a:t>
            </a:r>
            <a:r>
              <a:rPr lang="ru-RU" sz="1100" dirty="0" err="1">
                <a:latin typeface="+mj-lt"/>
                <a:cs typeface="Times New Roman" panose="02020603050405020304" pitchFamily="18" charset="0"/>
              </a:rPr>
              <a:t>Южуралникель</a:t>
            </a:r>
            <a:r>
              <a:rPr lang="ru-RU" sz="1100" dirty="0">
                <a:latin typeface="+mj-lt"/>
                <a:cs typeface="Times New Roman" panose="02020603050405020304" pitchFamily="18" charset="0"/>
              </a:rPr>
              <a:t>». Горизонтально залегающие рудные тела имеют </a:t>
            </a:r>
            <a:r>
              <a:rPr lang="ru-RU" sz="1100" dirty="0" err="1">
                <a:latin typeface="+mj-lt"/>
                <a:cs typeface="Times New Roman" panose="02020603050405020304" pitchFamily="18" charset="0"/>
              </a:rPr>
              <a:t>пластообразную</a:t>
            </a:r>
            <a:r>
              <a:rPr lang="ru-RU" sz="1100" dirty="0">
                <a:latin typeface="+mj-lt"/>
                <a:cs typeface="Times New Roman" panose="02020603050405020304" pitchFamily="18" charset="0"/>
              </a:rPr>
              <a:t> форму с волнистой кровлей и неровной подошвой, осложненной </a:t>
            </a:r>
            <a:r>
              <a:rPr lang="ru-RU" sz="1100" dirty="0" err="1">
                <a:latin typeface="+mj-lt"/>
                <a:cs typeface="Times New Roman" panose="02020603050405020304" pitchFamily="18" charset="0"/>
              </a:rPr>
              <a:t>карманообразными</a:t>
            </a:r>
            <a:r>
              <a:rPr lang="ru-RU" sz="1100" dirty="0">
                <a:latin typeface="+mj-lt"/>
                <a:cs typeface="Times New Roman" panose="02020603050405020304" pitchFamily="18" charset="0"/>
              </a:rPr>
              <a:t> понижениями. Протяженность рудных тел 225-1900 м, ширина 15 - 150 м, мощность 1-29,6 м, в среднем 4,8 м. Глубина залегания кровли рудных тел изменяется от 0,3 до 45 м. С поверхности они перекрыты чехлом неоген-четвертичных отложений. Соотношение литологических типов руд следующее: охры и </a:t>
            </a:r>
            <a:r>
              <a:rPr lang="ru-RU" sz="1100" dirty="0" err="1">
                <a:latin typeface="+mj-lt"/>
                <a:cs typeface="Times New Roman" panose="02020603050405020304" pitchFamily="18" charset="0"/>
              </a:rPr>
              <a:t>обохренные</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нонтрониты</a:t>
            </a:r>
            <a:r>
              <a:rPr lang="ru-RU" sz="1100" dirty="0">
                <a:latin typeface="+mj-lt"/>
                <a:cs typeface="Times New Roman" panose="02020603050405020304" pitchFamily="18" charset="0"/>
              </a:rPr>
              <a:t> - 10,9%, </a:t>
            </a:r>
            <a:r>
              <a:rPr lang="ru-RU" sz="1100" dirty="0" err="1">
                <a:latin typeface="+mj-lt"/>
                <a:cs typeface="Times New Roman" panose="02020603050405020304" pitchFamily="18" charset="0"/>
              </a:rPr>
              <a:t>нонтронитовые</a:t>
            </a:r>
            <a:r>
              <a:rPr lang="ru-RU" sz="1100" dirty="0">
                <a:latin typeface="+mj-lt"/>
                <a:cs typeface="Times New Roman" panose="02020603050405020304" pitchFamily="18" charset="0"/>
              </a:rPr>
              <a:t> глины - 38,8%, </a:t>
            </a:r>
            <a:r>
              <a:rPr lang="ru-RU" sz="1100" dirty="0" err="1">
                <a:latin typeface="+mj-lt"/>
                <a:cs typeface="Times New Roman" panose="02020603050405020304" pitchFamily="18" charset="0"/>
              </a:rPr>
              <a:t>нонтронитизированные</a:t>
            </a:r>
            <a:r>
              <a:rPr lang="ru-RU" sz="1100" dirty="0">
                <a:latin typeface="+mj-lt"/>
                <a:cs typeface="Times New Roman" panose="02020603050405020304" pitchFamily="18" charset="0"/>
              </a:rPr>
              <a:t> серпентиниты - 36,6%, выщелоченные серпентиниты - 13,7%.</a:t>
            </a:r>
          </a:p>
          <a:p>
            <a:pPr indent="457200" algn="just">
              <a:tabLst>
                <a:tab pos="266700" algn="l"/>
                <a:tab pos="714375" algn="l"/>
              </a:tabLst>
            </a:pPr>
            <a:r>
              <a:rPr lang="ru-RU" sz="1100" dirty="0">
                <a:latin typeface="+mj-lt"/>
                <a:cs typeface="Times New Roman" panose="02020603050405020304" pitchFamily="18" charset="0"/>
              </a:rPr>
              <a:t>Главные рудные минералы - </a:t>
            </a:r>
            <a:r>
              <a:rPr lang="ru-RU" sz="1100" dirty="0" err="1">
                <a:latin typeface="+mj-lt"/>
                <a:cs typeface="Times New Roman" panose="02020603050405020304" pitchFamily="18" charset="0"/>
              </a:rPr>
              <a:t>нонтронит</a:t>
            </a:r>
            <a:r>
              <a:rPr lang="ru-RU" sz="1100" dirty="0">
                <a:latin typeface="+mj-lt"/>
                <a:cs typeface="Times New Roman" panose="02020603050405020304" pitchFamily="18" charset="0"/>
              </a:rPr>
              <a:t> и гарниерит, второстепенные - </a:t>
            </a:r>
            <a:r>
              <a:rPr lang="ru-RU" sz="1100" dirty="0" err="1">
                <a:latin typeface="+mj-lt"/>
                <a:cs typeface="Times New Roman" panose="02020603050405020304" pitchFamily="18" charset="0"/>
              </a:rPr>
              <a:t>керолит</a:t>
            </a:r>
            <a:r>
              <a:rPr lang="ru-RU" sz="1100" dirty="0">
                <a:latin typeface="+mj-lt"/>
                <a:cs typeface="Times New Roman" panose="02020603050405020304" pitchFamily="18" charset="0"/>
              </a:rPr>
              <a:t>, никельсодержащий хлорит и </a:t>
            </a:r>
            <a:r>
              <a:rPr lang="ru-RU" sz="1100" dirty="0" err="1">
                <a:latin typeface="+mj-lt"/>
                <a:cs typeface="Times New Roman" panose="02020603050405020304" pitchFamily="18" charset="0"/>
              </a:rPr>
              <a:t>асболан</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Нонтронит</a:t>
            </a:r>
            <a:r>
              <a:rPr lang="ru-RU" sz="1100" dirty="0">
                <a:latin typeface="+mj-lt"/>
                <a:cs typeface="Times New Roman" panose="02020603050405020304" pitchFamily="18" charset="0"/>
              </a:rPr>
              <a:t> присутствует во всех типах руд в количестве до 80% в виде комковатых воскоподобных с жирным блеском скоплений желто-зеленого цвета. Гарниерит встречается в форме плотных матовых корочек зеленого цвета и тонких ветвящихся прожилков.</a:t>
            </a:r>
          </a:p>
          <a:p>
            <a:pPr indent="457200" algn="just">
              <a:tabLst>
                <a:tab pos="266700" algn="l"/>
                <a:tab pos="714375" algn="l"/>
              </a:tabLst>
            </a:pPr>
            <a:r>
              <a:rPr lang="ru-RU" sz="1100" dirty="0">
                <a:latin typeface="+mj-lt"/>
                <a:cs typeface="Times New Roman" panose="02020603050405020304" pitchFamily="18" charset="0"/>
              </a:rPr>
              <a:t>Содержание основных полезных компонентов в рудах: никеля - 0,87%; кобальта - 0,037%. Вредные примеси: медь - 0,038%; оксид хрома - 3,5%. По содержанию основных шлакообразующих компонентов руды относятся к магнезиально-железистому типу.</a:t>
            </a:r>
          </a:p>
          <a:p>
            <a:pPr indent="457200" algn="just">
              <a:tabLst>
                <a:tab pos="266700" algn="l"/>
                <a:tab pos="714375" algn="l"/>
              </a:tabLst>
            </a:pPr>
            <a:endParaRPr lang="ru-RU" sz="11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000671032"/>
              </p:ext>
            </p:extLst>
          </p:nvPr>
        </p:nvGraphicFramePr>
        <p:xfrm>
          <a:off x="199188" y="5329683"/>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415797">
                  <a:extLst>
                    <a:ext uri="{9D8B030D-6E8A-4147-A177-3AD203B41FA5}">
                      <a16:colId xmlns:a16="http://schemas.microsoft.com/office/drawing/2014/main" val="2658591762"/>
                    </a:ext>
                  </a:extLst>
                </a:gridCol>
                <a:gridCol w="2189688">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2,2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0,6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104 тонн</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27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266093"/>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6386781A-6EF3-43C9-A024-40A9C45655D1}"/>
              </a:ext>
            </a:extLst>
          </p:cNvPr>
          <p:cNvPicPr>
            <a:picLocks noChangeAspect="1"/>
          </p:cNvPicPr>
          <p:nvPr/>
        </p:nvPicPr>
        <p:blipFill>
          <a:blip r:embed="rId4"/>
          <a:stretch>
            <a:fillRect/>
          </a:stretch>
        </p:blipFill>
        <p:spPr>
          <a:xfrm>
            <a:off x="6275189" y="5007798"/>
            <a:ext cx="467679" cy="208336"/>
          </a:xfrm>
          <a:prstGeom prst="rect">
            <a:avLst/>
          </a:prstGeom>
        </p:spPr>
      </p:pic>
      <p:sp>
        <p:nvSpPr>
          <p:cNvPr id="18" name="Прямоугольник 17">
            <a:extLst>
              <a:ext uri="{FF2B5EF4-FFF2-40B4-BE49-F238E27FC236}">
                <a16:creationId xmlns:a16="http://schemas.microsoft.com/office/drawing/2014/main" id="{DCE0B2DE-AF35-4DEE-9D5B-DBD73C1D9BBF}"/>
              </a:ext>
            </a:extLst>
          </p:cNvPr>
          <p:cNvSpPr/>
          <p:nvPr/>
        </p:nvSpPr>
        <p:spPr>
          <a:xfrm>
            <a:off x="6275354" y="4558142"/>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1B0DFC06-F445-4D3D-B82F-620FEE724964}"/>
              </a:ext>
            </a:extLst>
          </p:cNvPr>
          <p:cNvSpPr txBox="1"/>
          <p:nvPr/>
        </p:nvSpPr>
        <p:spPr>
          <a:xfrm>
            <a:off x="6735151" y="4493232"/>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Батамшинское), для дальнейшего выставления на аукцион</a:t>
            </a:r>
          </a:p>
        </p:txBody>
      </p:sp>
      <p:sp>
        <p:nvSpPr>
          <p:cNvPr id="23" name="TextBox 22">
            <a:extLst>
              <a:ext uri="{FF2B5EF4-FFF2-40B4-BE49-F238E27FC236}">
                <a16:creationId xmlns:a16="http://schemas.microsoft.com/office/drawing/2014/main" id="{00464873-1646-4EF6-BA82-2E45E60019C6}"/>
              </a:ext>
            </a:extLst>
          </p:cNvPr>
          <p:cNvSpPr txBox="1"/>
          <p:nvPr/>
        </p:nvSpPr>
        <p:spPr>
          <a:xfrm>
            <a:off x="6746047" y="4996550"/>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6" name="TextBox 25">
            <a:extLst>
              <a:ext uri="{FF2B5EF4-FFF2-40B4-BE49-F238E27FC236}">
                <a16:creationId xmlns:a16="http://schemas.microsoft.com/office/drawing/2014/main" id="{F6E3E226-02C4-442D-A0F4-0EFB75619479}"/>
              </a:ext>
            </a:extLst>
          </p:cNvPr>
          <p:cNvSpPr txBox="1"/>
          <p:nvPr/>
        </p:nvSpPr>
        <p:spPr>
          <a:xfrm>
            <a:off x="6769810" y="6006594"/>
            <a:ext cx="1851789" cy="230832"/>
          </a:xfrm>
          <a:prstGeom prst="rect">
            <a:avLst/>
          </a:prstGeom>
          <a:noFill/>
        </p:spPr>
        <p:txBody>
          <a:bodyPr wrap="none" rtlCol="0">
            <a:spAutoFit/>
          </a:bodyPr>
          <a:lstStyle/>
          <a:p>
            <a:r>
              <a:rPr lang="ru-RU" sz="900" dirty="0">
                <a:latin typeface="Times New Roman" panose="02020603050405020304" pitchFamily="18" charset="0"/>
                <a:ea typeface="Tahoma" pitchFamily="34" charset="0"/>
                <a:cs typeface="Times New Roman" panose="02020603050405020304" pitchFamily="18" charset="0"/>
              </a:rPr>
              <a:t>- буферная зона скотомогильника</a:t>
            </a:r>
          </a:p>
        </p:txBody>
      </p:sp>
      <p:sp>
        <p:nvSpPr>
          <p:cNvPr id="36" name="TextBox 35">
            <a:extLst>
              <a:ext uri="{FF2B5EF4-FFF2-40B4-BE49-F238E27FC236}">
                <a16:creationId xmlns:a16="http://schemas.microsoft.com/office/drawing/2014/main" id="{BFCFF1DD-D97F-45F9-8DB8-D01D3035373D}"/>
              </a:ext>
            </a:extLst>
          </p:cNvPr>
          <p:cNvSpPr txBox="1"/>
          <p:nvPr/>
        </p:nvSpPr>
        <p:spPr>
          <a:xfrm>
            <a:off x="6761711" y="5333396"/>
            <a:ext cx="2210929"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полигон ТМО</a:t>
            </a:r>
          </a:p>
        </p:txBody>
      </p:sp>
      <p:cxnSp>
        <p:nvCxnSpPr>
          <p:cNvPr id="19" name="Прямая соединительная линия 18"/>
          <p:cNvCxnSpPr>
            <a:cxnSpLocks/>
          </p:cNvCxnSpPr>
          <p:nvPr/>
        </p:nvCxnSpPr>
        <p:spPr>
          <a:xfrm>
            <a:off x="7258722" y="1788984"/>
            <a:ext cx="1238273" cy="59995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cxnSpLocks/>
          </p:cNvCxnSpPr>
          <p:nvPr/>
        </p:nvCxnSpPr>
        <p:spPr>
          <a:xfrm flipH="1">
            <a:off x="6660232" y="1827071"/>
            <a:ext cx="273027" cy="59948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2" name="Рисунок 11">
            <a:extLst>
              <a:ext uri="{FF2B5EF4-FFF2-40B4-BE49-F238E27FC236}">
                <a16:creationId xmlns:a16="http://schemas.microsoft.com/office/drawing/2014/main" id="{486E5522-15B2-B7F5-39EA-7E66B3EEC066}"/>
              </a:ext>
            </a:extLst>
          </p:cNvPr>
          <p:cNvPicPr>
            <a:picLocks noChangeAspect="1"/>
          </p:cNvPicPr>
          <p:nvPr/>
        </p:nvPicPr>
        <p:blipFill>
          <a:blip r:embed="rId5"/>
          <a:stretch>
            <a:fillRect/>
          </a:stretch>
        </p:blipFill>
        <p:spPr>
          <a:xfrm>
            <a:off x="6249510" y="2340628"/>
            <a:ext cx="2700465" cy="2114515"/>
          </a:xfrm>
          <a:prstGeom prst="rect">
            <a:avLst/>
          </a:prstGeom>
          <a:ln>
            <a:solidFill>
              <a:schemeClr val="tx1"/>
            </a:solidFill>
          </a:ln>
        </p:spPr>
      </p:pic>
      <p:sp>
        <p:nvSpPr>
          <p:cNvPr id="14" name="TextBox 13">
            <a:extLst>
              <a:ext uri="{FF2B5EF4-FFF2-40B4-BE49-F238E27FC236}">
                <a16:creationId xmlns:a16="http://schemas.microsoft.com/office/drawing/2014/main" id="{46225B4E-3AC7-A2ED-FEA9-9BF8853DCEC1}"/>
              </a:ext>
            </a:extLst>
          </p:cNvPr>
          <p:cNvSpPr txBox="1"/>
          <p:nvPr/>
        </p:nvSpPr>
        <p:spPr>
          <a:xfrm>
            <a:off x="6706261" y="5660999"/>
            <a:ext cx="2650489"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населенный пункт и буферная зона с. </a:t>
            </a:r>
            <a:r>
              <a:rPr lang="ru-RU" sz="900" dirty="0" err="1">
                <a:latin typeface="Times New Roman" panose="02020603050405020304" pitchFamily="18" charset="0"/>
                <a:cs typeface="Times New Roman" panose="02020603050405020304" pitchFamily="18" charset="0"/>
              </a:rPr>
              <a:t>Бадамша</a:t>
            </a:r>
            <a:endParaRPr lang="ru-RU" sz="900" dirty="0">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25F6B736-FAF7-4553-9396-F400BDA4D8BD}"/>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256350" y="5667485"/>
            <a:ext cx="511643" cy="2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Овал 36">
            <a:extLst>
              <a:ext uri="{FF2B5EF4-FFF2-40B4-BE49-F238E27FC236}">
                <a16:creationId xmlns:a16="http://schemas.microsoft.com/office/drawing/2014/main" id="{30B97E83-C93A-393B-FEC3-1285AF3F6EF6}"/>
              </a:ext>
            </a:extLst>
          </p:cNvPr>
          <p:cNvSpPr/>
          <p:nvPr/>
        </p:nvSpPr>
        <p:spPr>
          <a:xfrm>
            <a:off x="6288956" y="6039643"/>
            <a:ext cx="457200" cy="180975"/>
          </a:xfrm>
          <a:prstGeom prst="ellipse">
            <a:avLst/>
          </a:prstGeom>
          <a:solidFill>
            <a:srgbClr val="6694C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8" name="Прямоугольник 37">
            <a:extLst>
              <a:ext uri="{FF2B5EF4-FFF2-40B4-BE49-F238E27FC236}">
                <a16:creationId xmlns:a16="http://schemas.microsoft.com/office/drawing/2014/main" id="{3235F312-E76C-CF5C-1B6B-23C0130E1CC1}"/>
              </a:ext>
            </a:extLst>
          </p:cNvPr>
          <p:cNvSpPr/>
          <p:nvPr/>
        </p:nvSpPr>
        <p:spPr>
          <a:xfrm>
            <a:off x="6281922" y="5356482"/>
            <a:ext cx="457200" cy="181585"/>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Рисунок 39">
            <a:extLst>
              <a:ext uri="{FF2B5EF4-FFF2-40B4-BE49-F238E27FC236}">
                <a16:creationId xmlns:a16="http://schemas.microsoft.com/office/drawing/2014/main" id="{9F53E141-B22A-1B56-B57E-93337D9C27B3}"/>
              </a:ext>
            </a:extLst>
          </p:cNvPr>
          <p:cNvPicPr>
            <a:picLocks noChangeAspect="1"/>
          </p:cNvPicPr>
          <p:nvPr/>
        </p:nvPicPr>
        <p:blipFill>
          <a:blip r:embed="rId8">
            <a:extLst>
              <a:ext uri="{28A0092B-C50C-407E-A947-70E740481C1C}">
                <a14:useLocalDpi xmlns:a14="http://schemas.microsoft.com/office/drawing/2010/main" val="0"/>
              </a:ext>
            </a:extLst>
          </a:blip>
          <a:srcRect l="12666" t="8774" r="3333"/>
          <a:stretch>
            <a:fillRect/>
          </a:stretch>
        </p:blipFill>
        <p:spPr bwMode="auto">
          <a:xfrm>
            <a:off x="6284178" y="6307597"/>
            <a:ext cx="527820" cy="26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D1FFA25-A484-7E73-7259-51134FC53602}"/>
              </a:ext>
            </a:extLst>
          </p:cNvPr>
          <p:cNvSpPr txBox="1"/>
          <p:nvPr/>
        </p:nvSpPr>
        <p:spPr>
          <a:xfrm>
            <a:off x="6791133" y="6295276"/>
            <a:ext cx="1571264" cy="230832"/>
          </a:xfrm>
          <a:prstGeom prst="rect">
            <a:avLst/>
          </a:prstGeom>
          <a:noFill/>
        </p:spPr>
        <p:txBody>
          <a:bodyPr wrap="none" rtlCol="0">
            <a:spAutoFit/>
          </a:bodyPr>
          <a:lstStyle/>
          <a:p>
            <a:r>
              <a:rPr lang="ru-RU" sz="900" dirty="0">
                <a:latin typeface="Times New Roman" panose="02020603050405020304" pitchFamily="18" charset="0"/>
                <a:ea typeface="Tahoma" pitchFamily="34" charset="0"/>
                <a:cs typeface="Times New Roman" panose="02020603050405020304" pitchFamily="18" charset="0"/>
              </a:rPr>
              <a:t>- кладбище и буферная зона</a:t>
            </a:r>
          </a:p>
        </p:txBody>
      </p:sp>
      <p:cxnSp>
        <p:nvCxnSpPr>
          <p:cNvPr id="41" name="Прямая соединительная линия 40">
            <a:extLst>
              <a:ext uri="{FF2B5EF4-FFF2-40B4-BE49-F238E27FC236}">
                <a16:creationId xmlns:a16="http://schemas.microsoft.com/office/drawing/2014/main" id="{8A2DF2CA-F440-2149-140E-86B5D11356BC}"/>
              </a:ext>
            </a:extLst>
          </p:cNvPr>
          <p:cNvCxnSpPr/>
          <p:nvPr/>
        </p:nvCxnSpPr>
        <p:spPr>
          <a:xfrm>
            <a:off x="6323567" y="6671917"/>
            <a:ext cx="433111" cy="0"/>
          </a:xfrm>
          <a:prstGeom prst="line">
            <a:avLst/>
          </a:prstGeom>
          <a:ln>
            <a:solidFill>
              <a:srgbClr val="9582D7"/>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5D9BE00-C923-2C57-C7E8-CFA1BF497774}"/>
              </a:ext>
            </a:extLst>
          </p:cNvPr>
          <p:cNvSpPr txBox="1"/>
          <p:nvPr/>
        </p:nvSpPr>
        <p:spPr>
          <a:xfrm>
            <a:off x="6810501" y="6556501"/>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43" name="Рисунок 1">
            <a:extLst>
              <a:ext uri="{FF2B5EF4-FFF2-40B4-BE49-F238E27FC236}">
                <a16:creationId xmlns:a16="http://schemas.microsoft.com/office/drawing/2014/main" id="{5B382658-8FFD-554C-4507-2B18456CD58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158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a:latin typeface="Times New Roman" panose="02020603050405020304" pitchFamily="18" charset="0"/>
                <a:cs typeface="Times New Roman" panose="02020603050405020304" pitchFamily="18" charset="0"/>
              </a:rPr>
              <a:t>№18 в Актюбинской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892248" y="1346751"/>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102890" y="617464"/>
            <a:ext cx="5999457" cy="156966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Актюбинской области. Открыто в 1938г. и расположено на площади листа М-40-69-Б-г.</a:t>
            </a:r>
            <a:r>
              <a:rPr lang="ru-RU" sz="1200" b="1" dirty="0">
                <a:latin typeface="+mj-lt"/>
                <a:cs typeface="Times New Roman" panose="02020603050405020304" pitchFamily="18" charset="0"/>
              </a:rPr>
              <a:t>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В рудной зоне месторождения, имеющей размеры 125х95 м, выделено семь рудных тел. Максимальный размер рудных тел 80х50 м при максимальной мощности 22 м. Простирание рудных тел северо-восточное, падение юго-западное под углами 40-50 град. Рудные тела сложены преимущественно средне вкрапленными рудами. Глубина залегания 0-119 м, что предопределяет возможность отработки открытым способом.</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394867966"/>
              </p:ext>
            </p:extLst>
          </p:nvPr>
        </p:nvGraphicFramePr>
        <p:xfrm>
          <a:off x="179513" y="5410264"/>
          <a:ext cx="5825576" cy="1005840"/>
        </p:xfrm>
        <a:graphic>
          <a:graphicData uri="http://schemas.openxmlformats.org/drawingml/2006/table">
            <a:tbl>
              <a:tblPr firstRow="1" firstCol="1" bandRow="1">
                <a:tableStyleId>{21E4AEA4-8DFA-4A89-87EB-49C32662AFE0}</a:tableStyleId>
              </a:tblPr>
              <a:tblGrid>
                <a:gridCol w="1343844">
                  <a:extLst>
                    <a:ext uri="{9D8B030D-6E8A-4147-A177-3AD203B41FA5}">
                      <a16:colId xmlns:a16="http://schemas.microsoft.com/office/drawing/2014/main" val="131043786"/>
                    </a:ext>
                  </a:extLst>
                </a:gridCol>
                <a:gridCol w="2328565">
                  <a:extLst>
                    <a:ext uri="{9D8B030D-6E8A-4147-A177-3AD203B41FA5}">
                      <a16:colId xmlns:a16="http://schemas.microsoft.com/office/drawing/2014/main" val="2658591762"/>
                    </a:ext>
                  </a:extLst>
                </a:gridCol>
                <a:gridCol w="2153167">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хромовые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53,0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71,0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8" name="Рисунок 17">
            <a:extLst>
              <a:ext uri="{FF2B5EF4-FFF2-40B4-BE49-F238E27FC236}">
                <a16:creationId xmlns:a16="http://schemas.microsoft.com/office/drawing/2014/main" id="{717FD65A-373D-4D63-9661-8CFE05A7EB4A}"/>
              </a:ext>
            </a:extLst>
          </p:cNvPr>
          <p:cNvPicPr>
            <a:picLocks noChangeAspect="1"/>
          </p:cNvPicPr>
          <p:nvPr/>
        </p:nvPicPr>
        <p:blipFill>
          <a:blip r:embed="rId4"/>
          <a:stretch>
            <a:fillRect/>
          </a:stretch>
        </p:blipFill>
        <p:spPr>
          <a:xfrm>
            <a:off x="6176382" y="5155413"/>
            <a:ext cx="467679" cy="208336"/>
          </a:xfrm>
          <a:prstGeom prst="rect">
            <a:avLst/>
          </a:prstGeom>
        </p:spPr>
      </p:pic>
      <p:sp>
        <p:nvSpPr>
          <p:cNvPr id="22" name="Прямоугольник 21">
            <a:extLst>
              <a:ext uri="{FF2B5EF4-FFF2-40B4-BE49-F238E27FC236}">
                <a16:creationId xmlns:a16="http://schemas.microsoft.com/office/drawing/2014/main" id="{CEC221B5-11CD-4EA3-BFE6-8FA6ABA54047}"/>
              </a:ext>
            </a:extLst>
          </p:cNvPr>
          <p:cNvSpPr/>
          <p:nvPr/>
        </p:nvSpPr>
        <p:spPr>
          <a:xfrm>
            <a:off x="6182288" y="4659876"/>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1DA9C220-5F6A-4F34-86D4-B445DDE7FC9E}"/>
              </a:ext>
            </a:extLst>
          </p:cNvPr>
          <p:cNvSpPr txBox="1"/>
          <p:nvPr/>
        </p:nvSpPr>
        <p:spPr>
          <a:xfrm>
            <a:off x="6639488" y="4555386"/>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Месторождение 18), для дальнейшего выставления на аукцион</a:t>
            </a:r>
          </a:p>
        </p:txBody>
      </p:sp>
      <p:sp>
        <p:nvSpPr>
          <p:cNvPr id="24" name="TextBox 23">
            <a:extLst>
              <a:ext uri="{FF2B5EF4-FFF2-40B4-BE49-F238E27FC236}">
                <a16:creationId xmlns:a16="http://schemas.microsoft.com/office/drawing/2014/main" id="{4EAE360D-82F5-4147-AD4D-3EB8652F3E25}"/>
              </a:ext>
            </a:extLst>
          </p:cNvPr>
          <p:cNvSpPr txBox="1"/>
          <p:nvPr/>
        </p:nvSpPr>
        <p:spPr>
          <a:xfrm>
            <a:off x="6647240" y="5144165"/>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7" name="TextBox 26">
            <a:extLst>
              <a:ext uri="{FF2B5EF4-FFF2-40B4-BE49-F238E27FC236}">
                <a16:creationId xmlns:a16="http://schemas.microsoft.com/office/drawing/2014/main" id="{6720F6B1-A613-463F-8A9B-A96D4EE17394}"/>
              </a:ext>
            </a:extLst>
          </p:cNvPr>
          <p:cNvSpPr txBox="1"/>
          <p:nvPr/>
        </p:nvSpPr>
        <p:spPr>
          <a:xfrm>
            <a:off x="6701204" y="5900918"/>
            <a:ext cx="1851789" cy="230832"/>
          </a:xfrm>
          <a:prstGeom prst="rect">
            <a:avLst/>
          </a:prstGeom>
          <a:noFill/>
        </p:spPr>
        <p:txBody>
          <a:bodyPr wrap="none" rtlCol="0">
            <a:spAutoFit/>
          </a:bodyPr>
          <a:lstStyle/>
          <a:p>
            <a:r>
              <a:rPr lang="ru-RU" sz="900" dirty="0">
                <a:latin typeface="Times New Roman" panose="02020603050405020304" pitchFamily="18" charset="0"/>
                <a:ea typeface="Tahoma" pitchFamily="34" charset="0"/>
                <a:cs typeface="Times New Roman" panose="02020603050405020304" pitchFamily="18" charset="0"/>
              </a:rPr>
              <a:t>- буферная зона скотомогильника</a:t>
            </a:r>
          </a:p>
        </p:txBody>
      </p:sp>
      <p:cxnSp>
        <p:nvCxnSpPr>
          <p:cNvPr id="17" name="Прямая соединительная линия 16"/>
          <p:cNvCxnSpPr>
            <a:cxnSpLocks/>
          </p:cNvCxnSpPr>
          <p:nvPr/>
        </p:nvCxnSpPr>
        <p:spPr>
          <a:xfrm flipH="1">
            <a:off x="6804248" y="1751874"/>
            <a:ext cx="88000" cy="72359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267626" y="1738843"/>
            <a:ext cx="1048790" cy="741695"/>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5E4D332E-DD12-800E-9A60-F0817888E158}"/>
              </a:ext>
            </a:extLst>
          </p:cNvPr>
          <p:cNvPicPr>
            <a:picLocks noChangeAspect="1"/>
          </p:cNvPicPr>
          <p:nvPr/>
        </p:nvPicPr>
        <p:blipFill>
          <a:blip r:embed="rId5"/>
          <a:srcRect l="10867" t="10051" r="2446" b="17344"/>
          <a:stretch/>
        </p:blipFill>
        <p:spPr>
          <a:xfrm>
            <a:off x="6161425" y="2388415"/>
            <a:ext cx="2931346" cy="1969472"/>
          </a:xfrm>
          <a:prstGeom prst="rect">
            <a:avLst/>
          </a:prstGeom>
          <a:ln>
            <a:solidFill>
              <a:schemeClr val="tx1"/>
            </a:solidFill>
          </a:ln>
        </p:spPr>
      </p:pic>
      <p:sp>
        <p:nvSpPr>
          <p:cNvPr id="14" name="TextBox 13">
            <a:extLst>
              <a:ext uri="{FF2B5EF4-FFF2-40B4-BE49-F238E27FC236}">
                <a16:creationId xmlns:a16="http://schemas.microsoft.com/office/drawing/2014/main" id="{9EE58ED6-B08C-460C-F7DE-5754E3624ADB}"/>
              </a:ext>
            </a:extLst>
          </p:cNvPr>
          <p:cNvSpPr txBox="1"/>
          <p:nvPr/>
        </p:nvSpPr>
        <p:spPr>
          <a:xfrm>
            <a:off x="6588224" y="5537501"/>
            <a:ext cx="2931346"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населенный пункт и буферная зона г. Хромтау</a:t>
            </a:r>
          </a:p>
        </p:txBody>
      </p:sp>
      <p:pic>
        <p:nvPicPr>
          <p:cNvPr id="31" name="Рисунок 30">
            <a:extLst>
              <a:ext uri="{FF2B5EF4-FFF2-40B4-BE49-F238E27FC236}">
                <a16:creationId xmlns:a16="http://schemas.microsoft.com/office/drawing/2014/main" id="{1E1D05D5-7F4F-56C5-4AC5-E7FDC2262D4C}"/>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173931" y="5548749"/>
            <a:ext cx="511643" cy="2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Овал 31">
            <a:extLst>
              <a:ext uri="{FF2B5EF4-FFF2-40B4-BE49-F238E27FC236}">
                <a16:creationId xmlns:a16="http://schemas.microsoft.com/office/drawing/2014/main" id="{7D4E515B-96B2-84D4-3E98-F079815F524C}"/>
              </a:ext>
            </a:extLst>
          </p:cNvPr>
          <p:cNvSpPr/>
          <p:nvPr/>
        </p:nvSpPr>
        <p:spPr>
          <a:xfrm>
            <a:off x="6212235" y="5913184"/>
            <a:ext cx="457200" cy="180975"/>
          </a:xfrm>
          <a:prstGeom prst="ellipse">
            <a:avLst/>
          </a:prstGeom>
          <a:solidFill>
            <a:srgbClr val="6694C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3" name="Рисунок 1">
            <a:extLst>
              <a:ext uri="{FF2B5EF4-FFF2-40B4-BE49-F238E27FC236}">
                <a16:creationId xmlns:a16="http://schemas.microsoft.com/office/drawing/2014/main" id="{510583D5-2DD1-975E-9CA3-8A12A79A0E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857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Шелектинское</a:t>
            </a:r>
            <a:r>
              <a:rPr lang="ru-RU" sz="1600" b="1" dirty="0">
                <a:latin typeface="+mj-lt"/>
                <a:cs typeface="Times New Roman" panose="02020603050405020304" pitchFamily="18" charset="0"/>
              </a:rPr>
              <a:t>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892248" y="1313714"/>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33180" y="1720373"/>
            <a:ext cx="631701" cy="142059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195714" y="1720373"/>
            <a:ext cx="1803917" cy="142059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2233" y="459160"/>
            <a:ext cx="5999457" cy="4693593"/>
          </a:xfrm>
          <a:prstGeom prst="rect">
            <a:avLst/>
          </a:prstGeom>
        </p:spPr>
        <p:txBody>
          <a:bodyPr wrap="square">
            <a:spAutoFit/>
          </a:bodyPr>
          <a:lstStyle/>
          <a:p>
            <a:pPr indent="457200" algn="just">
              <a:tabLst>
                <a:tab pos="266700" algn="l"/>
                <a:tab pos="714375" algn="l"/>
              </a:tabLst>
            </a:pPr>
            <a:r>
              <a:rPr lang="ru-RU" sz="1150" b="1" dirty="0">
                <a:solidFill>
                  <a:prstClr val="black"/>
                </a:solidFill>
                <a:latin typeface="+mj-lt"/>
                <a:cs typeface="Times New Roman" panose="02020603050405020304" pitchFamily="18" charset="0"/>
              </a:rPr>
              <a:t>Местоположение</a:t>
            </a:r>
            <a:r>
              <a:rPr lang="ru-RU" sz="1150" b="1" dirty="0">
                <a:latin typeface="+mj-lt"/>
                <a:cs typeface="Times New Roman" panose="02020603050405020304" pitchFamily="18" charset="0"/>
              </a:rPr>
              <a:t>: </a:t>
            </a:r>
            <a:r>
              <a:rPr lang="ru-RU" sz="1150" dirty="0">
                <a:latin typeface="+mj-lt"/>
                <a:cs typeface="Times New Roman" panose="02020603050405020304" pitchFamily="18" charset="0"/>
              </a:rPr>
              <a:t>в 3,5 км северо-восточнее ж.-д. станции Никель-Тау и в 16 км юго-западнее </a:t>
            </a:r>
            <a:r>
              <a:rPr lang="ru-RU" sz="1150" dirty="0" err="1">
                <a:latin typeface="+mj-lt"/>
                <a:cs typeface="Times New Roman" panose="02020603050405020304" pitchFamily="18" charset="0"/>
              </a:rPr>
              <a:t>пгт</a:t>
            </a:r>
            <a:r>
              <a:rPr lang="ru-RU" sz="1150" dirty="0">
                <a:latin typeface="+mj-lt"/>
                <a:cs typeface="Times New Roman" panose="02020603050405020304" pitchFamily="18" charset="0"/>
              </a:rPr>
              <a:t>. Батамшинский Актюбинской области. Выявлено в 1933 г. при изучении природных минеральных красителей месторождения.</a:t>
            </a:r>
            <a:endParaRPr lang="en-US" sz="1150" dirty="0">
              <a:latin typeface="+mj-lt"/>
              <a:cs typeface="Times New Roman" panose="02020603050405020304" pitchFamily="18" charset="0"/>
            </a:endParaRPr>
          </a:p>
          <a:p>
            <a:pPr indent="457200" algn="just">
              <a:tabLst>
                <a:tab pos="266700" algn="l"/>
                <a:tab pos="714375" algn="l"/>
              </a:tabLst>
            </a:pPr>
            <a:r>
              <a:rPr lang="ru-RU" sz="1150" b="1" dirty="0">
                <a:latin typeface="+mj-lt"/>
                <a:cs typeface="Times New Roman" panose="02020603050405020304" pitchFamily="18" charset="0"/>
              </a:rPr>
              <a:t>Краткая геологическая характеристика: </a:t>
            </a:r>
            <a:r>
              <a:rPr lang="ru-RU" sz="1150" dirty="0">
                <a:latin typeface="+mj-lt"/>
                <a:cs typeface="Times New Roman" panose="02020603050405020304" pitchFamily="18" charset="0"/>
              </a:rPr>
              <a:t>Кобальт-никелевое </a:t>
            </a:r>
            <a:r>
              <a:rPr lang="ru-RU" sz="1150" dirty="0" err="1">
                <a:latin typeface="+mj-lt"/>
                <a:cs typeface="Times New Roman" panose="02020603050405020304" pitchFamily="18" charset="0"/>
              </a:rPr>
              <a:t>оруденение</a:t>
            </a:r>
            <a:r>
              <a:rPr lang="ru-RU" sz="1150" dirty="0">
                <a:latin typeface="+mj-lt"/>
                <a:cs typeface="Times New Roman" panose="02020603050405020304" pitchFamily="18" charset="0"/>
              </a:rPr>
              <a:t> приурочено к коре выветривания </a:t>
            </a:r>
            <a:r>
              <a:rPr lang="ru-RU" sz="1150" dirty="0" err="1">
                <a:latin typeface="+mj-lt"/>
                <a:cs typeface="Times New Roman" panose="02020603050405020304" pitchFamily="18" charset="0"/>
              </a:rPr>
              <a:t>аподунитовых</a:t>
            </a:r>
            <a:r>
              <a:rPr lang="ru-RU" sz="1150" dirty="0">
                <a:latin typeface="+mj-lt"/>
                <a:cs typeface="Times New Roman" panose="02020603050405020304" pitchFamily="18" charset="0"/>
              </a:rPr>
              <a:t> серпентинитов, слагающих водораздельную поверхность. Кора выветривания представлена сокращенным профилем, в котором выделяются только две зоны: серпентинитов выщелоченных и </a:t>
            </a:r>
            <a:r>
              <a:rPr lang="ru-RU" sz="1150" dirty="0" err="1">
                <a:latin typeface="+mj-lt"/>
                <a:cs typeface="Times New Roman" panose="02020603050405020304" pitchFamily="18" charset="0"/>
              </a:rPr>
              <a:t>нонтронитизированных</a:t>
            </a:r>
            <a:r>
              <a:rPr lang="ru-RU" sz="1150" dirty="0">
                <a:latin typeface="+mj-lt"/>
                <a:cs typeface="Times New Roman" panose="02020603050405020304" pitchFamily="18" charset="0"/>
              </a:rPr>
              <a:t> и зона охр. Промышленное </a:t>
            </a:r>
            <a:r>
              <a:rPr lang="ru-RU" sz="1150" dirty="0" err="1">
                <a:latin typeface="+mj-lt"/>
                <a:cs typeface="Times New Roman" panose="02020603050405020304" pitchFamily="18" charset="0"/>
              </a:rPr>
              <a:t>оруденение</a:t>
            </a:r>
            <a:r>
              <a:rPr lang="ru-RU" sz="1150" dirty="0">
                <a:latin typeface="+mj-lt"/>
                <a:cs typeface="Times New Roman" panose="02020603050405020304" pitchFamily="18" charset="0"/>
              </a:rPr>
              <a:t> отмечено в обеих зонах. В пределах месторождения выделено 8 залежей кондиционных руд, объединяющих 16 рудных тел протяженностью от 25 до 750 м при средней мощности 3,3-6,8 м. Глубина залегания кровли рудных тел изменяется от 0,2 до 19 м. Все рудные тела месторождения имеют </a:t>
            </a:r>
            <a:r>
              <a:rPr lang="ru-RU" sz="1150" dirty="0" err="1">
                <a:latin typeface="+mj-lt"/>
                <a:cs typeface="Times New Roman" panose="02020603050405020304" pitchFamily="18" charset="0"/>
              </a:rPr>
              <a:t>пластообразную</a:t>
            </a:r>
            <a:r>
              <a:rPr lang="ru-RU" sz="1150" dirty="0">
                <a:latin typeface="+mj-lt"/>
                <a:cs typeface="Times New Roman" panose="02020603050405020304" pitchFamily="18" charset="0"/>
              </a:rPr>
              <a:t> форму и горизонтальное залегание с большой изменчивостью мощности. Форма тел в плане неправильная. Площади отдельных рудных тел достигают 213515 кв. м. Помимо промышленных, на месторождении выделено восемь некондиционных рудных тел небольших размеров с низкими содержаниями никеля и кобальта.</a:t>
            </a:r>
          </a:p>
          <a:p>
            <a:pPr indent="457200" algn="just">
              <a:tabLst>
                <a:tab pos="266700" algn="l"/>
                <a:tab pos="714375" algn="l"/>
              </a:tabLst>
            </a:pPr>
            <a:r>
              <a:rPr lang="ru-RU" sz="1150" dirty="0">
                <a:latin typeface="+mj-lt"/>
                <a:cs typeface="Times New Roman" panose="02020603050405020304" pitchFamily="18" charset="0"/>
              </a:rPr>
              <a:t>Главные рудные минералы </a:t>
            </a:r>
            <a:r>
              <a:rPr lang="ru-RU" sz="1150" dirty="0" err="1">
                <a:latin typeface="+mj-lt"/>
                <a:cs typeface="Times New Roman" panose="02020603050405020304" pitchFamily="18" charset="0"/>
              </a:rPr>
              <a:t>нонтронит</a:t>
            </a:r>
            <a:r>
              <a:rPr lang="ru-RU" sz="1150" dirty="0">
                <a:latin typeface="+mj-lt"/>
                <a:cs typeface="Times New Roman" panose="02020603050405020304" pitchFamily="18" charset="0"/>
              </a:rPr>
              <a:t> и никельсодержащий хлорит; второстепенные - </a:t>
            </a:r>
            <a:r>
              <a:rPr lang="ru-RU" sz="1150" dirty="0" err="1">
                <a:latin typeface="+mj-lt"/>
                <a:cs typeface="Times New Roman" panose="02020603050405020304" pitchFamily="18" charset="0"/>
              </a:rPr>
              <a:t>керолит</a:t>
            </a:r>
            <a:r>
              <a:rPr lang="ru-RU" sz="1150" dirty="0">
                <a:latin typeface="+mj-lt"/>
                <a:cs typeface="Times New Roman" panose="02020603050405020304" pitchFamily="18" charset="0"/>
              </a:rPr>
              <a:t>, гарниерит и </a:t>
            </a:r>
            <a:r>
              <a:rPr lang="ru-RU" sz="1150" dirty="0" err="1">
                <a:latin typeface="+mj-lt"/>
                <a:cs typeface="Times New Roman" panose="02020603050405020304" pitchFamily="18" charset="0"/>
              </a:rPr>
              <a:t>асболан</a:t>
            </a:r>
            <a:r>
              <a:rPr lang="ru-RU" sz="1150" dirty="0">
                <a:latin typeface="+mj-lt"/>
                <a:cs typeface="Times New Roman" panose="02020603050405020304" pitchFamily="18" charset="0"/>
              </a:rPr>
              <a:t>. Количество </a:t>
            </a:r>
            <a:r>
              <a:rPr lang="ru-RU" sz="1150" dirty="0" err="1">
                <a:latin typeface="+mj-lt"/>
                <a:cs typeface="Times New Roman" panose="02020603050405020304" pitchFamily="18" charset="0"/>
              </a:rPr>
              <a:t>нонтронита</a:t>
            </a:r>
            <a:r>
              <a:rPr lang="ru-RU" sz="1150" dirty="0">
                <a:latin typeface="+mj-lt"/>
                <a:cs typeface="Times New Roman" panose="02020603050405020304" pitchFamily="18" charset="0"/>
              </a:rPr>
              <a:t> не превышает 40-50% объема породы, хлорита 10-30%. Они встречаются в виде </a:t>
            </a:r>
            <a:r>
              <a:rPr lang="ru-RU" sz="1150" dirty="0" err="1">
                <a:latin typeface="+mj-lt"/>
                <a:cs typeface="Times New Roman" panose="02020603050405020304" pitchFamily="18" charset="0"/>
              </a:rPr>
              <a:t>агрегативных</a:t>
            </a:r>
            <a:r>
              <a:rPr lang="ru-RU" sz="1150" dirty="0">
                <a:latin typeface="+mj-lt"/>
                <a:cs typeface="Times New Roman" panose="02020603050405020304" pitchFamily="18" charset="0"/>
              </a:rPr>
              <a:t> скоплений чешуйчатых зерен зеленого цвета. </a:t>
            </a:r>
            <a:r>
              <a:rPr lang="ru-RU" sz="1150" dirty="0" err="1">
                <a:latin typeface="+mj-lt"/>
                <a:cs typeface="Times New Roman" panose="02020603050405020304" pitchFamily="18" charset="0"/>
              </a:rPr>
              <a:t>Асболан</a:t>
            </a:r>
            <a:r>
              <a:rPr lang="ru-RU" sz="1150" dirty="0">
                <a:latin typeface="+mj-lt"/>
                <a:cs typeface="Times New Roman" panose="02020603050405020304" pitchFamily="18" charset="0"/>
              </a:rPr>
              <a:t> образует тонкие прожилки в выщелоченных серпентинитах и плотные корочки в пустотах породы. Количество его в руде составляет около 1%.</a:t>
            </a:r>
          </a:p>
          <a:p>
            <a:pPr indent="457200" algn="just">
              <a:tabLst>
                <a:tab pos="266700" algn="l"/>
                <a:tab pos="714375" algn="l"/>
              </a:tabLst>
            </a:pPr>
            <a:r>
              <a:rPr lang="ru-RU" sz="1150" dirty="0">
                <a:latin typeface="+mj-lt"/>
                <a:cs typeface="Times New Roman" panose="02020603050405020304" pitchFamily="18" charset="0"/>
              </a:rPr>
              <a:t>Руды месторождения разделяются по химическому составу на два технологических типа: железистый, составляющий около 75% запасов и железисто-магнезиальный - 25% запасов. Среднее содержание никеля в руде - 1,27%, кобальта - 0,05%, меди - 0,048%, оксида хрома - 2,5%.</a:t>
            </a:r>
          </a:p>
          <a:p>
            <a:pPr indent="457200" algn="just">
              <a:tabLst>
                <a:tab pos="266700" algn="l"/>
                <a:tab pos="714375" algn="l"/>
              </a:tabLst>
            </a:pPr>
            <a:endParaRPr lang="ru-RU" sz="115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251284592"/>
              </p:ext>
            </p:extLst>
          </p:nvPr>
        </p:nvGraphicFramePr>
        <p:xfrm>
          <a:off x="190482" y="5118680"/>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208479">
                  <a:extLst>
                    <a:ext uri="{9D8B030D-6E8A-4147-A177-3AD203B41FA5}">
                      <a16:colId xmlns:a16="http://schemas.microsoft.com/office/drawing/2014/main" val="2658591762"/>
                    </a:ext>
                  </a:extLst>
                </a:gridCol>
                <a:gridCol w="239700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3,5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6,1 </a:t>
                      </a:r>
                      <a:r>
                        <a:rPr lang="ru-RU" sz="1200" kern="1200" dirty="0" err="1">
                          <a:solidFill>
                            <a:schemeClr val="dk1"/>
                          </a:solidFill>
                          <a:latin typeface="+mj-lt"/>
                          <a:ea typeface="+mn-ea"/>
                          <a:cs typeface="Times New Roman" panose="02020603050405020304" pitchFamily="18" charset="0"/>
                        </a:rPr>
                        <a:t>тыс.т</a:t>
                      </a:r>
                      <a:r>
                        <a:rPr lang="ru-RU" sz="1200" kern="1200" dirty="0">
                          <a:solidFill>
                            <a:schemeClr val="dk1"/>
                          </a:solidFill>
                          <a:latin typeface="+mj-lt"/>
                          <a:ea typeface="+mn-ea"/>
                          <a:cs typeface="Times New Roman" panose="02020603050405020304" pitchFamily="18" charset="0"/>
                        </a:rPr>
                        <a:t>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247 тонн</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220 тонн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570912"/>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A10A13B5-F4F9-027C-CA0C-989CEA3AADE8}"/>
              </a:ext>
            </a:extLst>
          </p:cNvPr>
          <p:cNvSpPr/>
          <p:nvPr/>
        </p:nvSpPr>
        <p:spPr>
          <a:xfrm>
            <a:off x="6277208" y="5027888"/>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322D2B-F11F-9B61-4728-C38CADF2EEBF}"/>
              </a:ext>
            </a:extLst>
          </p:cNvPr>
          <p:cNvSpPr txBox="1"/>
          <p:nvPr/>
        </p:nvSpPr>
        <p:spPr>
          <a:xfrm>
            <a:off x="6738981" y="4988960"/>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Шелектинское</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23" name="Рисунок 22"/>
          <p:cNvPicPr>
            <a:picLocks noChangeAspect="1"/>
          </p:cNvPicPr>
          <p:nvPr/>
        </p:nvPicPr>
        <p:blipFill>
          <a:blip r:embed="rId4"/>
          <a:stretch>
            <a:fillRect/>
          </a:stretch>
        </p:blipFill>
        <p:spPr>
          <a:xfrm>
            <a:off x="6264348" y="5522653"/>
            <a:ext cx="480754" cy="207341"/>
          </a:xfrm>
          <a:prstGeom prst="rect">
            <a:avLst/>
          </a:prstGeom>
        </p:spPr>
      </p:pic>
      <p:sp>
        <p:nvSpPr>
          <p:cNvPr id="25" name="TextBox 24">
            <a:extLst>
              <a:ext uri="{FF2B5EF4-FFF2-40B4-BE49-F238E27FC236}">
                <a16:creationId xmlns:a16="http://schemas.microsoft.com/office/drawing/2014/main" id="{E6322D2B-F11F-9B61-4728-C38CADF2EEBF}"/>
              </a:ext>
            </a:extLst>
          </p:cNvPr>
          <p:cNvSpPr txBox="1"/>
          <p:nvPr/>
        </p:nvSpPr>
        <p:spPr>
          <a:xfrm>
            <a:off x="6738981" y="5496791"/>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12" name="Рисунок 11"/>
          <p:cNvPicPr>
            <a:picLocks noChangeAspect="1"/>
          </p:cNvPicPr>
          <p:nvPr/>
        </p:nvPicPr>
        <p:blipFill>
          <a:blip r:embed="rId5"/>
          <a:stretch>
            <a:fillRect/>
          </a:stretch>
        </p:blipFill>
        <p:spPr>
          <a:xfrm>
            <a:off x="6217763" y="3134779"/>
            <a:ext cx="2863737" cy="1727965"/>
          </a:xfrm>
          <a:prstGeom prst="rect">
            <a:avLst/>
          </a:prstGeom>
          <a:ln>
            <a:solidFill>
              <a:schemeClr val="tx1"/>
            </a:solidFill>
          </a:ln>
        </p:spPr>
      </p:pic>
      <p:cxnSp>
        <p:nvCxnSpPr>
          <p:cNvPr id="2" name="Прямая соединительная линия 1">
            <a:extLst>
              <a:ext uri="{FF2B5EF4-FFF2-40B4-BE49-F238E27FC236}">
                <a16:creationId xmlns:a16="http://schemas.microsoft.com/office/drawing/2014/main" id="{100EF0B2-F2C9-268C-9FCA-6316A219A0B4}"/>
              </a:ext>
            </a:extLst>
          </p:cNvPr>
          <p:cNvCxnSpPr/>
          <p:nvPr/>
        </p:nvCxnSpPr>
        <p:spPr>
          <a:xfrm>
            <a:off x="6303997" y="5954735"/>
            <a:ext cx="433111" cy="0"/>
          </a:xfrm>
          <a:prstGeom prst="line">
            <a:avLst/>
          </a:prstGeom>
          <a:ln>
            <a:solidFill>
              <a:srgbClr val="9582D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2BB5A1-7812-C54E-EE9C-441B32F3DAC0}"/>
              </a:ext>
            </a:extLst>
          </p:cNvPr>
          <p:cNvSpPr txBox="1"/>
          <p:nvPr/>
        </p:nvSpPr>
        <p:spPr>
          <a:xfrm>
            <a:off x="6790931" y="5839319"/>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6" name="Рисунок 1">
            <a:extLst>
              <a:ext uri="{FF2B5EF4-FFF2-40B4-BE49-F238E27FC236}">
                <a16:creationId xmlns:a16="http://schemas.microsoft.com/office/drawing/2014/main" id="{75B8F961-97A0-00A7-A183-76E67BE132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1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a:latin typeface="Times New Roman" panose="02020603050405020304" pitchFamily="18" charset="0"/>
                <a:cs typeface="Times New Roman" panose="02020603050405020304" pitchFamily="18" charset="0"/>
              </a:rPr>
              <a:t>Мамонтовское в Восточно-Казахстанской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61916" y="118194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70902" y="1614755"/>
            <a:ext cx="1491015" cy="99589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320820" y="1564645"/>
            <a:ext cx="637064" cy="104600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в северо-восточной части Зыряновского рудного района, располагаясь на восточном крыле </a:t>
            </a:r>
            <a:r>
              <a:rPr lang="ru-RU" sz="1200" dirty="0" err="1">
                <a:latin typeface="+mj-lt"/>
                <a:cs typeface="Times New Roman" panose="02020603050405020304" pitchFamily="18" charset="0"/>
              </a:rPr>
              <a:t>Ревнюшинской</a:t>
            </a:r>
            <a:r>
              <a:rPr lang="ru-RU" sz="1200" dirty="0">
                <a:latin typeface="+mj-lt"/>
                <a:cs typeface="Times New Roman" panose="02020603050405020304" pitchFamily="18" charset="0"/>
              </a:rPr>
              <a:t> антиклинальной структуры. </a:t>
            </a:r>
          </a:p>
          <a:p>
            <a:pPr indent="457200" algn="just">
              <a:tabLst>
                <a:tab pos="266700" algn="l"/>
                <a:tab pos="714375" algn="l"/>
              </a:tabLst>
            </a:pPr>
            <a:r>
              <a:rPr lang="ru-RU" sz="1200" dirty="0">
                <a:latin typeface="+mj-lt"/>
                <a:cs typeface="Times New Roman" panose="02020603050405020304" pitchFamily="18" charset="0"/>
              </a:rPr>
              <a:t>Площадь месторождения характеризуется широким </a:t>
            </a:r>
            <a:r>
              <a:rPr lang="ru-RU" sz="1200" dirty="0" err="1">
                <a:latin typeface="+mj-lt"/>
                <a:cs typeface="Times New Roman" panose="02020603050405020304" pitchFamily="18" charset="0"/>
              </a:rPr>
              <a:t>распорстраненением</a:t>
            </a:r>
            <a:r>
              <a:rPr lang="ru-RU" sz="1200" dirty="0">
                <a:latin typeface="+mj-lt"/>
                <a:cs typeface="Times New Roman" panose="02020603050405020304" pitchFamily="18" charset="0"/>
              </a:rPr>
              <a:t> осадочных и вулканогенных отложений </a:t>
            </a:r>
            <a:r>
              <a:rPr lang="ru-RU" sz="1200" dirty="0" err="1">
                <a:latin typeface="+mj-lt"/>
                <a:cs typeface="Times New Roman" panose="02020603050405020304" pitchFamily="18" charset="0"/>
              </a:rPr>
              <a:t>нижнекаменноугольного</a:t>
            </a:r>
            <a:r>
              <a:rPr lang="ru-RU" sz="1200" dirty="0">
                <a:latin typeface="+mj-lt"/>
                <a:cs typeface="Times New Roman" panose="02020603050405020304" pitchFamily="18" charset="0"/>
              </a:rPr>
              <a:t> возраста, развитием </a:t>
            </a:r>
            <a:r>
              <a:rPr lang="ru-RU" sz="1200" dirty="0" err="1">
                <a:latin typeface="+mj-lt"/>
                <a:cs typeface="Times New Roman" panose="02020603050405020304" pitchFamily="18" charset="0"/>
              </a:rPr>
              <a:t>синвулканических</a:t>
            </a:r>
            <a:r>
              <a:rPr lang="ru-RU" sz="1200" dirty="0">
                <a:latin typeface="+mj-lt"/>
                <a:cs typeface="Times New Roman" panose="02020603050405020304" pitchFamily="18" charset="0"/>
              </a:rPr>
              <a:t> и поствулканических интрузивных образований, разрывных нарушений различного направления.</a:t>
            </a:r>
          </a:p>
          <a:p>
            <a:pPr indent="457200" algn="just">
              <a:tabLst>
                <a:tab pos="266700" algn="l"/>
                <a:tab pos="714375" algn="l"/>
              </a:tabLst>
            </a:pPr>
            <a:r>
              <a:rPr lang="ru-RU" sz="1200" dirty="0">
                <a:latin typeface="+mj-lt"/>
                <a:cs typeface="Times New Roman" panose="02020603050405020304" pitchFamily="18" charset="0"/>
              </a:rPr>
              <a:t>На месторождении выделены две рудные зоны: Восточная и Западная.</a:t>
            </a:r>
          </a:p>
          <a:p>
            <a:pPr indent="457200" algn="just">
              <a:tabLst>
                <a:tab pos="266700" algn="l"/>
                <a:tab pos="714375" algn="l"/>
              </a:tabLst>
            </a:pPr>
            <a:r>
              <a:rPr lang="ru-RU" sz="1200" dirty="0">
                <a:latin typeface="+mj-lt"/>
                <a:cs typeface="Times New Roman" panose="02020603050405020304" pitchFamily="18" charset="0"/>
              </a:rPr>
              <a:t>Восточная кварц-жильная зона </a:t>
            </a:r>
            <a:r>
              <a:rPr lang="ru-RU" sz="1200" dirty="0" err="1">
                <a:latin typeface="+mj-lt"/>
                <a:cs typeface="Times New Roman" panose="02020603050405020304" pitchFamily="18" charset="0"/>
              </a:rPr>
              <a:t>кулисообразно</a:t>
            </a:r>
            <a:r>
              <a:rPr lang="ru-RU" sz="1200" dirty="0">
                <a:latin typeface="+mj-lt"/>
                <a:cs typeface="Times New Roman" panose="02020603050405020304" pitchFamily="18" charset="0"/>
              </a:rPr>
              <a:t>, с перерывами до 70м простирается к северо-западу по азимуту 330-340⁰. </a:t>
            </a:r>
            <a:r>
              <a:rPr lang="ru-RU" sz="1200" dirty="0" err="1">
                <a:latin typeface="+mj-lt"/>
                <a:cs typeface="Times New Roman" panose="02020603050405020304" pitchFamily="18" charset="0"/>
              </a:rPr>
              <a:t>Окварцевание</a:t>
            </a:r>
            <a:r>
              <a:rPr lang="ru-RU" sz="1200" dirty="0">
                <a:latin typeface="+mj-lt"/>
                <a:cs typeface="Times New Roman" panose="02020603050405020304" pitchFamily="18" charset="0"/>
              </a:rPr>
              <a:t> в зоне носит существенно прожилковый характер. Участками жилы образуют «лестничный тип» со связующими «сетчатыми прожилками». Это линейно вытянутые в плане и разрезе пологозалегающие под </a:t>
            </a:r>
            <a:r>
              <a:rPr lang="ru-RU" sz="1200" dirty="0" err="1">
                <a:latin typeface="+mj-lt"/>
                <a:cs typeface="Times New Roman" panose="02020603050405020304" pitchFamily="18" charset="0"/>
              </a:rPr>
              <a:t>углома</a:t>
            </a:r>
            <a:r>
              <a:rPr lang="ru-RU" sz="1200" dirty="0">
                <a:latin typeface="+mj-lt"/>
                <a:cs typeface="Times New Roman" panose="02020603050405020304" pitchFamily="18" charset="0"/>
              </a:rPr>
              <a:t> 25-45⁰ жилы мощностью до 40 см. По простиранию длина этих жил достигает 125м, по падению до 80 м.</a:t>
            </a:r>
          </a:p>
          <a:p>
            <a:pPr indent="457200" algn="just">
              <a:tabLst>
                <a:tab pos="266700" algn="l"/>
                <a:tab pos="714375" algn="l"/>
              </a:tabLst>
            </a:pPr>
            <a:r>
              <a:rPr lang="ru-RU" sz="1200" dirty="0">
                <a:latin typeface="+mj-lt"/>
                <a:cs typeface="Times New Roman" panose="02020603050405020304" pitchFamily="18" charset="0"/>
              </a:rPr>
              <a:t>Западная зона залегает в </a:t>
            </a:r>
            <a:r>
              <a:rPr lang="ru-RU" sz="1200" dirty="0" err="1">
                <a:latin typeface="+mj-lt"/>
                <a:cs typeface="Times New Roman" panose="02020603050405020304" pitchFamily="18" charset="0"/>
              </a:rPr>
              <a:t>афировых</a:t>
            </a:r>
            <a:r>
              <a:rPr lang="ru-RU" sz="1200" dirty="0">
                <a:latin typeface="+mj-lt"/>
                <a:cs typeface="Times New Roman" panose="02020603050405020304" pitchFamily="18" charset="0"/>
              </a:rPr>
              <a:t> андезитовых порфиритах с «корнями» в </a:t>
            </a:r>
            <a:r>
              <a:rPr lang="ru-RU" sz="1200" dirty="0" err="1">
                <a:latin typeface="+mj-lt"/>
                <a:cs typeface="Times New Roman" panose="02020603050405020304" pitchFamily="18" charset="0"/>
              </a:rPr>
              <a:t>эндоконтакте</a:t>
            </a:r>
            <a:r>
              <a:rPr lang="ru-RU" sz="1200" dirty="0">
                <a:latin typeface="+mj-lt"/>
                <a:cs typeface="Times New Roman" panose="02020603050405020304" pitchFamily="18" charset="0"/>
              </a:rPr>
              <a:t> кварцевых диоритов.</a:t>
            </a:r>
          </a:p>
          <a:p>
            <a:pPr indent="457200" algn="just">
              <a:tabLst>
                <a:tab pos="266700" algn="l"/>
                <a:tab pos="714375" algn="l"/>
              </a:tabLst>
            </a:pPr>
            <a:r>
              <a:rPr lang="ru-RU" sz="1200" dirty="0" err="1">
                <a:latin typeface="+mj-lt"/>
                <a:cs typeface="Times New Roman" panose="02020603050405020304" pitchFamily="18" charset="0"/>
              </a:rPr>
              <a:t>Окварцевания</a:t>
            </a:r>
            <a:r>
              <a:rPr lang="ru-RU" sz="1200" dirty="0">
                <a:latin typeface="+mj-lt"/>
                <a:cs typeface="Times New Roman" panose="02020603050405020304" pitchFamily="18" charset="0"/>
              </a:rPr>
              <a:t> в этой зоне прожилковое и представлено следующими типами жил: крутопадающие, сетчатые, ветвящиеся, лестничные.</a:t>
            </a:r>
          </a:p>
          <a:p>
            <a:pPr indent="457200" algn="just">
              <a:tabLst>
                <a:tab pos="266700" algn="l"/>
                <a:tab pos="714375" algn="l"/>
              </a:tabLst>
            </a:pPr>
            <a:r>
              <a:rPr lang="ru-RU" sz="1200" dirty="0">
                <a:latin typeface="+mj-lt"/>
                <a:cs typeface="Times New Roman" panose="02020603050405020304" pitchFamily="18" charset="0"/>
              </a:rPr>
              <a:t>Рудная минерализация зоны представлена золото, серебром, сульфидами свинца, цинка, меди. </a:t>
            </a:r>
            <a:r>
              <a:rPr lang="ru-RU" sz="1200" dirty="0" err="1">
                <a:latin typeface="+mj-lt"/>
                <a:cs typeface="Times New Roman" panose="02020603050405020304" pitchFamily="18" charset="0"/>
              </a:rPr>
              <a:t>Коспоненты</a:t>
            </a:r>
            <a:r>
              <a:rPr lang="ru-RU" sz="1200" dirty="0">
                <a:latin typeface="+mj-lt"/>
                <a:cs typeface="Times New Roman" panose="02020603050405020304" pitchFamily="18" charset="0"/>
              </a:rPr>
              <a:t> локализуются в гнезда, вкрапленники, примазки. </a:t>
            </a:r>
          </a:p>
          <a:p>
            <a:pPr indent="457200" algn="just">
              <a:tabLst>
                <a:tab pos="266700" algn="l"/>
                <a:tab pos="714375" algn="l"/>
              </a:tabLst>
            </a:pPr>
            <a:r>
              <a:rPr lang="ru-RU" sz="1200" dirty="0">
                <a:latin typeface="+mj-lt"/>
                <a:cs typeface="Times New Roman" panose="02020603050405020304" pitchFamily="18" charset="0"/>
              </a:rPr>
              <a:t>Все рудные тела месторождения не имеют </a:t>
            </a:r>
            <a:r>
              <a:rPr lang="ru-RU" sz="1200" dirty="0" err="1">
                <a:latin typeface="+mj-lt"/>
                <a:cs typeface="Times New Roman" panose="02020603050405020304" pitchFamily="18" charset="0"/>
              </a:rPr>
              <a:t>есттесственных</a:t>
            </a:r>
            <a:r>
              <a:rPr lang="ru-RU" sz="1200" dirty="0">
                <a:latin typeface="+mj-lt"/>
                <a:cs typeface="Times New Roman" panose="02020603050405020304" pitchFamily="18" charset="0"/>
              </a:rPr>
              <a:t> границ и оконтурены по данным </a:t>
            </a:r>
            <a:r>
              <a:rPr lang="ru-RU" sz="1200" dirty="0" err="1">
                <a:latin typeface="+mj-lt"/>
                <a:cs typeface="Times New Roman" panose="02020603050405020304" pitchFamily="18" charset="0"/>
              </a:rPr>
              <a:t>опробоания</a:t>
            </a:r>
            <a:r>
              <a:rPr lang="ru-RU" sz="1200" dirty="0">
                <a:latin typeface="+mj-lt"/>
                <a:cs typeface="Times New Roman" panose="02020603050405020304" pitchFamily="18" charset="0"/>
              </a:rPr>
              <a:t>. Содержание золота составляют от 1,0 до 253 г/т, серебра от 0,1 до 968 г/т.</a:t>
            </a:r>
          </a:p>
          <a:p>
            <a:pPr indent="457200" algn="just">
              <a:tabLst>
                <a:tab pos="266700" algn="l"/>
                <a:tab pos="714375" algn="l"/>
              </a:tabLst>
            </a:pPr>
            <a:endParaRPr lang="ru-RU" sz="12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191577394"/>
              </p:ext>
            </p:extLst>
          </p:nvPr>
        </p:nvGraphicFramePr>
        <p:xfrm>
          <a:off x="104966" y="518637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366003">
                  <a:extLst>
                    <a:ext uri="{9D8B030D-6E8A-4147-A177-3AD203B41FA5}">
                      <a16:colId xmlns:a16="http://schemas.microsoft.com/office/drawing/2014/main" val="2658591762"/>
                    </a:ext>
                  </a:extLst>
                </a:gridCol>
                <a:gridCol w="223948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А++С1- 68 кг, С2 – 803 кг,</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349831BF-955D-4CF6-8D68-3D649A99D6AF}"/>
              </a:ext>
            </a:extLst>
          </p:cNvPr>
          <p:cNvPicPr>
            <a:picLocks noChangeAspect="1"/>
          </p:cNvPicPr>
          <p:nvPr/>
        </p:nvPicPr>
        <p:blipFill>
          <a:blip r:embed="rId4"/>
          <a:stretch>
            <a:fillRect/>
          </a:stretch>
        </p:blipFill>
        <p:spPr>
          <a:xfrm>
            <a:off x="6470902" y="2627583"/>
            <a:ext cx="2497765" cy="1866585"/>
          </a:xfrm>
          <a:prstGeom prst="rect">
            <a:avLst/>
          </a:prstGeom>
          <a:ln>
            <a:solidFill>
              <a:schemeClr val="tx1"/>
            </a:solidFill>
          </a:ln>
        </p:spPr>
      </p:pic>
      <p:sp>
        <p:nvSpPr>
          <p:cNvPr id="15" name="TextBox 14">
            <a:extLst>
              <a:ext uri="{FF2B5EF4-FFF2-40B4-BE49-F238E27FC236}">
                <a16:creationId xmlns:a16="http://schemas.microsoft.com/office/drawing/2014/main" id="{E81E4570-45BD-435D-AD05-8BD854657280}"/>
              </a:ext>
            </a:extLst>
          </p:cNvPr>
          <p:cNvSpPr txBox="1"/>
          <p:nvPr/>
        </p:nvSpPr>
        <p:spPr>
          <a:xfrm>
            <a:off x="6759337" y="4837452"/>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Мамонтовское), для дальнейшего выставления на аукцион</a:t>
            </a:r>
          </a:p>
        </p:txBody>
      </p:sp>
      <p:pic>
        <p:nvPicPr>
          <p:cNvPr id="18" name="Рисунок 17">
            <a:extLst>
              <a:ext uri="{FF2B5EF4-FFF2-40B4-BE49-F238E27FC236}">
                <a16:creationId xmlns:a16="http://schemas.microsoft.com/office/drawing/2014/main" id="{86C12EFA-CAD8-452E-AAE6-A1BE2D614FFF}"/>
              </a:ext>
            </a:extLst>
          </p:cNvPr>
          <p:cNvPicPr>
            <a:picLocks noChangeAspect="1"/>
          </p:cNvPicPr>
          <p:nvPr/>
        </p:nvPicPr>
        <p:blipFill>
          <a:blip r:embed="rId5"/>
          <a:stretch>
            <a:fillRect/>
          </a:stretch>
        </p:blipFill>
        <p:spPr>
          <a:xfrm>
            <a:off x="6268289" y="5414369"/>
            <a:ext cx="467679" cy="208336"/>
          </a:xfrm>
          <a:prstGeom prst="rect">
            <a:avLst/>
          </a:prstGeom>
        </p:spPr>
      </p:pic>
      <p:sp>
        <p:nvSpPr>
          <p:cNvPr id="21" name="TextBox 20">
            <a:extLst>
              <a:ext uri="{FF2B5EF4-FFF2-40B4-BE49-F238E27FC236}">
                <a16:creationId xmlns:a16="http://schemas.microsoft.com/office/drawing/2014/main" id="{60C37FBF-F7A5-4769-96A7-BA23111AE3C6}"/>
              </a:ext>
            </a:extLst>
          </p:cNvPr>
          <p:cNvSpPr txBox="1"/>
          <p:nvPr/>
        </p:nvSpPr>
        <p:spPr>
          <a:xfrm>
            <a:off x="6745979" y="539187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2" name="Прямоугольник 21">
            <a:extLst>
              <a:ext uri="{FF2B5EF4-FFF2-40B4-BE49-F238E27FC236}">
                <a16:creationId xmlns:a16="http://schemas.microsoft.com/office/drawing/2014/main" id="{42BD989D-4BBA-4772-B507-2B89CC8542F1}"/>
              </a:ext>
            </a:extLst>
          </p:cNvPr>
          <p:cNvSpPr/>
          <p:nvPr/>
        </p:nvSpPr>
        <p:spPr>
          <a:xfrm>
            <a:off x="6268289" y="4909783"/>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a:extLst>
              <a:ext uri="{FF2B5EF4-FFF2-40B4-BE49-F238E27FC236}">
                <a16:creationId xmlns:a16="http://schemas.microsoft.com/office/drawing/2014/main" id="{82710E87-B5BA-4DF1-A92B-8F6348F244FE}"/>
              </a:ext>
            </a:extLst>
          </p:cNvPr>
          <p:cNvCxnSpPr/>
          <p:nvPr/>
        </p:nvCxnSpPr>
        <p:spPr>
          <a:xfrm>
            <a:off x="6280333" y="5916368"/>
            <a:ext cx="4331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EBF68CA-A352-405A-8B38-4831EBD5A0E7}"/>
              </a:ext>
            </a:extLst>
          </p:cNvPr>
          <p:cNvSpPr txBox="1"/>
          <p:nvPr/>
        </p:nvSpPr>
        <p:spPr>
          <a:xfrm>
            <a:off x="6767267" y="580095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2" name="Рисунок 1">
            <a:extLst>
              <a:ext uri="{FF2B5EF4-FFF2-40B4-BE49-F238E27FC236}">
                <a16:creationId xmlns:a16="http://schemas.microsoft.com/office/drawing/2014/main" id="{48A5EE88-9EEA-72F2-0057-C8AECB716A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22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Чуулдак</a:t>
            </a:r>
            <a:r>
              <a:rPr lang="ru-RU" sz="1600" b="1" dirty="0">
                <a:latin typeface="+mj-lt"/>
                <a:cs typeface="Times New Roman" panose="02020603050405020304" pitchFamily="18" charset="0"/>
              </a:rPr>
              <a:t> уч.1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2890" y="617464"/>
            <a:ext cx="5999457" cy="3985706"/>
          </a:xfrm>
          <a:prstGeom prst="rect">
            <a:avLst/>
          </a:prstGeom>
        </p:spPr>
        <p:txBody>
          <a:bodyPr wrap="square">
            <a:spAutoFit/>
          </a:bodyPr>
          <a:lstStyle/>
          <a:p>
            <a:pPr indent="457200" algn="just">
              <a:tabLst>
                <a:tab pos="266700" algn="l"/>
                <a:tab pos="714375" algn="l"/>
              </a:tabLst>
            </a:pPr>
            <a:r>
              <a:rPr lang="ru-RU" sz="1150" b="1" dirty="0">
                <a:solidFill>
                  <a:prstClr val="black"/>
                </a:solidFill>
                <a:latin typeface="+mj-lt"/>
                <a:cs typeface="Times New Roman" panose="02020603050405020304" pitchFamily="18" charset="0"/>
              </a:rPr>
              <a:t>Местоположение</a:t>
            </a:r>
            <a:r>
              <a:rPr lang="ru-RU" sz="1150" b="1" dirty="0">
                <a:latin typeface="+mj-lt"/>
                <a:cs typeface="Times New Roman" panose="02020603050405020304" pitchFamily="18" charset="0"/>
              </a:rPr>
              <a:t>: </a:t>
            </a:r>
            <a:r>
              <a:rPr lang="ru-RU" sz="1150" dirty="0">
                <a:latin typeface="+mj-lt"/>
                <a:cs typeface="Times New Roman" panose="02020603050405020304" pitchFamily="18" charset="0"/>
              </a:rPr>
              <a:t>находится на территории </a:t>
            </a:r>
            <a:r>
              <a:rPr lang="ru-RU" sz="1150" dirty="0" err="1">
                <a:latin typeface="+mj-lt"/>
                <a:cs typeface="Times New Roman" panose="02020603050405020304" pitchFamily="18" charset="0"/>
              </a:rPr>
              <a:t>Мугоджарского</a:t>
            </a:r>
            <a:r>
              <a:rPr lang="ru-RU" sz="1150" dirty="0">
                <a:latin typeface="+mj-lt"/>
                <a:cs typeface="Times New Roman" panose="02020603050405020304" pitchFamily="18" charset="0"/>
              </a:rPr>
              <a:t> района Актюбинской области.</a:t>
            </a:r>
            <a:r>
              <a:rPr lang="ru-RU" sz="1150" b="1" dirty="0">
                <a:latin typeface="+mj-lt"/>
                <a:cs typeface="Times New Roman" panose="02020603050405020304" pitchFamily="18" charset="0"/>
              </a:rPr>
              <a:t>	</a:t>
            </a:r>
          </a:p>
          <a:p>
            <a:pPr indent="457200" algn="just">
              <a:tabLst>
                <a:tab pos="266700" algn="l"/>
                <a:tab pos="714375" algn="l"/>
              </a:tabLst>
            </a:pPr>
            <a:r>
              <a:rPr lang="ru-RU" sz="1150" b="1" dirty="0">
                <a:latin typeface="+mj-lt"/>
                <a:cs typeface="Times New Roman" panose="02020603050405020304" pitchFamily="18" charset="0"/>
              </a:rPr>
              <a:t>Краткая геологическая характеристика: </a:t>
            </a:r>
            <a:r>
              <a:rPr lang="ru-RU" sz="1150" dirty="0">
                <a:latin typeface="+mj-lt"/>
                <a:cs typeface="Times New Roman" panose="02020603050405020304" pitchFamily="18" charset="0"/>
              </a:rPr>
              <a:t>Горизонты, линзы и прослои марганцевых руд и </a:t>
            </a:r>
            <a:r>
              <a:rPr lang="ru-RU" sz="1150" dirty="0" err="1">
                <a:latin typeface="+mj-lt"/>
                <a:cs typeface="Times New Roman" panose="02020603050405020304" pitchFamily="18" charset="0"/>
              </a:rPr>
              <a:t>омарганцованных</a:t>
            </a:r>
            <a:r>
              <a:rPr lang="ru-RU" sz="1150" dirty="0">
                <a:latin typeface="+mj-lt"/>
                <a:cs typeface="Times New Roman" panose="02020603050405020304" pitchFamily="18" charset="0"/>
              </a:rPr>
              <a:t> пород локализуются в пределах </a:t>
            </a:r>
            <a:r>
              <a:rPr lang="ru-RU" sz="1150" dirty="0" err="1">
                <a:latin typeface="+mj-lt"/>
                <a:cs typeface="Times New Roman" panose="02020603050405020304" pitchFamily="18" charset="0"/>
              </a:rPr>
              <a:t>шулдакского</a:t>
            </a:r>
            <a:r>
              <a:rPr lang="ru-RU" sz="1150" dirty="0">
                <a:latin typeface="+mj-lt"/>
                <a:cs typeface="Times New Roman" panose="02020603050405020304" pitchFamily="18" charset="0"/>
              </a:rPr>
              <a:t> горизонта на контакте его с отложениями </a:t>
            </a:r>
            <a:r>
              <a:rPr lang="ru-RU" sz="1150" dirty="0" err="1">
                <a:latin typeface="+mj-lt"/>
                <a:cs typeface="Times New Roman" panose="02020603050405020304" pitchFamily="18" charset="0"/>
              </a:rPr>
              <a:t>милыашинской</a:t>
            </a:r>
            <a:r>
              <a:rPr lang="ru-RU" sz="1150" dirty="0">
                <a:latin typeface="+mj-lt"/>
                <a:cs typeface="Times New Roman" panose="02020603050405020304" pitchFamily="18" charset="0"/>
              </a:rPr>
              <a:t> и </a:t>
            </a:r>
            <a:r>
              <a:rPr lang="ru-RU" sz="1150" dirty="0" err="1">
                <a:latin typeface="+mj-lt"/>
                <a:cs typeface="Times New Roman" panose="02020603050405020304" pitchFamily="18" charset="0"/>
              </a:rPr>
              <a:t>улутауской</a:t>
            </a:r>
            <a:r>
              <a:rPr lang="ru-RU" sz="1150" dirty="0">
                <a:latin typeface="+mj-lt"/>
                <a:cs typeface="Times New Roman" panose="02020603050405020304" pitchFamily="18" charset="0"/>
              </a:rPr>
              <a:t> свит, ассоциируя с кремнистыми и глинисто-песчанисто-гравийными образованиями. Промышленное </a:t>
            </a:r>
            <a:r>
              <a:rPr lang="ru-RU" sz="1150" dirty="0" err="1">
                <a:latin typeface="+mj-lt"/>
                <a:cs typeface="Times New Roman" panose="02020603050405020304" pitchFamily="18" charset="0"/>
              </a:rPr>
              <a:t>оруденения</a:t>
            </a:r>
            <a:r>
              <a:rPr lang="ru-RU" sz="1150" dirty="0">
                <a:latin typeface="+mj-lt"/>
                <a:cs typeface="Times New Roman" panose="02020603050405020304" pitchFamily="18" charset="0"/>
              </a:rPr>
              <a:t> контролируется северным фрагментом </a:t>
            </a:r>
            <a:r>
              <a:rPr lang="ru-RU" sz="1150" dirty="0" err="1">
                <a:latin typeface="+mj-lt"/>
                <a:cs typeface="Times New Roman" panose="02020603050405020304" pitchFamily="18" charset="0"/>
              </a:rPr>
              <a:t>Берчогурской</a:t>
            </a:r>
            <a:r>
              <a:rPr lang="ru-RU" sz="1150" dirty="0">
                <a:latin typeface="+mj-lt"/>
                <a:cs typeface="Times New Roman" panose="02020603050405020304" pitchFamily="18" charset="0"/>
              </a:rPr>
              <a:t> мульды в ее </a:t>
            </a:r>
            <a:r>
              <a:rPr lang="ru-RU" sz="1150" dirty="0" err="1">
                <a:latin typeface="+mj-lt"/>
                <a:cs typeface="Times New Roman" panose="02020603050405020304" pitchFamily="18" charset="0"/>
              </a:rPr>
              <a:t>центриклинальном</a:t>
            </a:r>
            <a:r>
              <a:rPr lang="ru-RU" sz="1150" dirty="0">
                <a:latin typeface="+mj-lt"/>
                <a:cs typeface="Times New Roman" panose="02020603050405020304" pitchFamily="18" charset="0"/>
              </a:rPr>
              <a:t> замыкании. Восточное крыло структуры, где расположены основные рудные залежи, характеризуется пологим залеганием пород и руд под углом 20-40° к горизонту по направлению к центру мульды. Фрагменты рудных тел и собственно рудные тела подчиняются структурно-тектоническому контролю, локализуясь вдоль восточного борта синклинали, и </a:t>
            </a:r>
            <a:r>
              <a:rPr lang="ru-RU" sz="1150" dirty="0" err="1">
                <a:latin typeface="+mj-lt"/>
                <a:cs typeface="Times New Roman" panose="02020603050405020304" pitchFamily="18" charset="0"/>
              </a:rPr>
              <a:t>подпружены</a:t>
            </a:r>
            <a:r>
              <a:rPr lang="ru-RU" sz="1150" dirty="0">
                <a:latin typeface="+mj-lt"/>
                <a:cs typeface="Times New Roman" panose="02020603050405020304" pitchFamily="18" charset="0"/>
              </a:rPr>
              <a:t> эффузивными образованиями среднего девона.</a:t>
            </a:r>
          </a:p>
          <a:p>
            <a:pPr indent="457200" algn="just">
              <a:tabLst>
                <a:tab pos="266700" algn="l"/>
                <a:tab pos="714375" algn="l"/>
              </a:tabLst>
            </a:pPr>
            <a:r>
              <a:rPr lang="ru-RU" sz="1150" dirty="0">
                <a:latin typeface="+mj-lt"/>
                <a:cs typeface="Times New Roman" panose="02020603050405020304" pitchFamily="18" charset="0"/>
              </a:rPr>
              <a:t>Марганцевое </a:t>
            </a:r>
            <a:r>
              <a:rPr lang="ru-RU" sz="1150" dirty="0" err="1">
                <a:latin typeface="+mj-lt"/>
                <a:cs typeface="Times New Roman" panose="02020603050405020304" pitchFamily="18" charset="0"/>
              </a:rPr>
              <a:t>оруденение</a:t>
            </a:r>
            <a:r>
              <a:rPr lang="ru-RU" sz="1150" dirty="0">
                <a:latin typeface="+mj-lt"/>
                <a:cs typeface="Times New Roman" panose="02020603050405020304" pitchFamily="18" charset="0"/>
              </a:rPr>
              <a:t> локализуясь в пределах </a:t>
            </a:r>
            <a:r>
              <a:rPr lang="ru-RU" sz="1150" dirty="0" err="1">
                <a:latin typeface="+mj-lt"/>
                <a:cs typeface="Times New Roman" panose="02020603050405020304" pitchFamily="18" charset="0"/>
              </a:rPr>
              <a:t>шулдакского</a:t>
            </a:r>
            <a:r>
              <a:rPr lang="ru-RU" sz="1150" dirty="0">
                <a:latin typeface="+mj-lt"/>
                <a:cs typeface="Times New Roman" panose="02020603050405020304" pitchFamily="18" charset="0"/>
              </a:rPr>
              <a:t> горизонта прослеживается в </a:t>
            </a:r>
            <a:r>
              <a:rPr lang="ru-RU" sz="1150" dirty="0" err="1">
                <a:latin typeface="+mj-lt"/>
                <a:cs typeface="Times New Roman" panose="02020603050405020304" pitchFamily="18" charset="0"/>
              </a:rPr>
              <a:t>субмеридиональном</a:t>
            </a:r>
            <a:r>
              <a:rPr lang="ru-RU" sz="1150" dirty="0">
                <a:latin typeface="+mj-lt"/>
                <a:cs typeface="Times New Roman" panose="02020603050405020304" pitchFamily="18" charset="0"/>
              </a:rPr>
              <a:t> направлении на расстояние до 2-2,З км. В качестве основных рудных зон, характеризующих этот горизонт, фигурируют - Северо-Западная, Центральная и Юго-Восточная рудные зоны.</a:t>
            </a:r>
          </a:p>
          <a:p>
            <a:pPr indent="457200" algn="just">
              <a:tabLst>
                <a:tab pos="266700" algn="l"/>
                <a:tab pos="714375" algn="l"/>
              </a:tabLst>
            </a:pPr>
            <a:r>
              <a:rPr lang="ru-RU" sz="1150" dirty="0">
                <a:latin typeface="+mj-lt"/>
                <a:cs typeface="Times New Roman" panose="02020603050405020304" pitchFamily="18" charset="0"/>
              </a:rPr>
              <a:t>По вещественному составу руды месторождения </a:t>
            </a:r>
            <a:r>
              <a:rPr lang="ru-RU" sz="1150" dirty="0" err="1">
                <a:latin typeface="+mj-lt"/>
                <a:cs typeface="Times New Roman" panose="02020603050405020304" pitchFamily="18" charset="0"/>
              </a:rPr>
              <a:t>Чуулдак</a:t>
            </a:r>
            <a:r>
              <a:rPr lang="ru-RU" sz="1150" dirty="0">
                <a:latin typeface="+mj-lt"/>
                <a:cs typeface="Times New Roman" panose="02020603050405020304" pitchFamily="18" charset="0"/>
              </a:rPr>
              <a:t> относятся к пиролюзит-</a:t>
            </a:r>
            <a:r>
              <a:rPr lang="ru-RU" sz="1150" dirty="0" err="1">
                <a:latin typeface="+mj-lt"/>
                <a:cs typeface="Times New Roman" panose="02020603050405020304" pitchFamily="18" charset="0"/>
              </a:rPr>
              <a:t>псиломелановому</a:t>
            </a:r>
            <a:r>
              <a:rPr lang="ru-RU" sz="1150" dirty="0">
                <a:latin typeface="+mj-lt"/>
                <a:cs typeface="Times New Roman" panose="02020603050405020304" pitchFamily="18" charset="0"/>
              </a:rPr>
              <a:t> ряду силикатно-марганцевой формации. В большинстве случаях руда представлена пиролюзитом, который в различной степени замещается псиломеланом.</a:t>
            </a:r>
          </a:p>
          <a:p>
            <a:pPr indent="457200" algn="just">
              <a:tabLst>
                <a:tab pos="266700" algn="l"/>
                <a:tab pos="714375" algn="l"/>
              </a:tabLst>
            </a:pPr>
            <a:r>
              <a:rPr lang="ru-RU" sz="1150" dirty="0">
                <a:latin typeface="+mj-lt"/>
                <a:cs typeface="Times New Roman" panose="02020603050405020304" pitchFamily="18" charset="0"/>
              </a:rPr>
              <a:t>Содержание полезного компонента в пределах зон марганцевого </a:t>
            </a:r>
            <a:r>
              <a:rPr lang="ru-RU" sz="1150" dirty="0" err="1">
                <a:latin typeface="+mj-lt"/>
                <a:cs typeface="Times New Roman" panose="02020603050405020304" pitchFamily="18" charset="0"/>
              </a:rPr>
              <a:t>оруденения</a:t>
            </a:r>
            <a:r>
              <a:rPr lang="ru-RU" sz="1150" dirty="0">
                <a:latin typeface="+mj-lt"/>
                <a:cs typeface="Times New Roman" panose="02020603050405020304" pitchFamily="18" charset="0"/>
              </a:rPr>
              <a:t> варьирует от 0,2-0,3 до 49,4-52,7 %, а по выявленным рудным телам, колеблется от 10,1 до 52,7 % составляя в среднем по месторождению 20,41 %.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895136818"/>
              </p:ext>
            </p:extLst>
          </p:nvPr>
        </p:nvGraphicFramePr>
        <p:xfrm>
          <a:off x="231327" y="5157192"/>
          <a:ext cx="5708825" cy="1188720"/>
        </p:xfrm>
        <a:graphic>
          <a:graphicData uri="http://schemas.openxmlformats.org/drawingml/2006/table">
            <a:tbl>
              <a:tblPr firstRow="1" firstCol="1" bandRow="1">
                <a:tableStyleId>{21E4AEA4-8DFA-4A89-87EB-49C32662AFE0}</a:tableStyleId>
              </a:tblPr>
              <a:tblGrid>
                <a:gridCol w="1316912">
                  <a:extLst>
                    <a:ext uri="{9D8B030D-6E8A-4147-A177-3AD203B41FA5}">
                      <a16:colId xmlns:a16="http://schemas.microsoft.com/office/drawing/2014/main" val="131043786"/>
                    </a:ext>
                  </a:extLst>
                </a:gridCol>
                <a:gridCol w="2591713">
                  <a:extLst>
                    <a:ext uri="{9D8B030D-6E8A-4147-A177-3AD203B41FA5}">
                      <a16:colId xmlns:a16="http://schemas.microsoft.com/office/drawing/2014/main" val="2658591762"/>
                    </a:ext>
                  </a:extLst>
                </a:gridCol>
                <a:gridCol w="1800200">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марганцевые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47,9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 – 49,8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37,9 </a:t>
                      </a:r>
                      <a:r>
                        <a:rPr lang="ru-RU" sz="1200" kern="1200" dirty="0" err="1">
                          <a:solidFill>
                            <a:schemeClr val="dk1"/>
                          </a:solidFill>
                          <a:latin typeface="+mj-lt"/>
                          <a:ea typeface="+mn-ea"/>
                          <a:cs typeface="Times New Roman" panose="02020603050405020304" pitchFamily="18" charset="0"/>
                        </a:rPr>
                        <a:t>тыс.т</a:t>
                      </a:r>
                      <a:r>
                        <a:rPr lang="ru-RU" sz="1200" kern="1200" dirty="0">
                          <a:solidFill>
                            <a:schemeClr val="dk1"/>
                          </a:solidFill>
                          <a:latin typeface="+mj-lt"/>
                          <a:ea typeface="+mn-ea"/>
                          <a:cs typeface="Times New Roman" panose="02020603050405020304" pitchFamily="18" charset="0"/>
                        </a:rPr>
                        <a:t>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A10A13B5-F4F9-027C-CA0C-989CEA3AADE8}"/>
              </a:ext>
            </a:extLst>
          </p:cNvPr>
          <p:cNvSpPr/>
          <p:nvPr/>
        </p:nvSpPr>
        <p:spPr>
          <a:xfrm>
            <a:off x="6277208" y="4908088"/>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322D2B-F11F-9B61-4728-C38CADF2EEBF}"/>
              </a:ext>
            </a:extLst>
          </p:cNvPr>
          <p:cNvSpPr txBox="1"/>
          <p:nvPr/>
        </p:nvSpPr>
        <p:spPr>
          <a:xfrm>
            <a:off x="6738981" y="4869160"/>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Чуулдак</a:t>
            </a:r>
            <a:r>
              <a:rPr lang="ru-RU" sz="900" dirty="0">
                <a:latin typeface="Times New Roman" panose="02020603050405020304" pitchFamily="18" charset="0"/>
                <a:cs typeface="Times New Roman" panose="02020603050405020304" pitchFamily="18" charset="0"/>
              </a:rPr>
              <a:t> уч.1), для дальнейшего выставления на аукцион</a:t>
            </a:r>
          </a:p>
        </p:txBody>
      </p:sp>
      <p:pic>
        <p:nvPicPr>
          <p:cNvPr id="23" name="Рисунок 22"/>
          <p:cNvPicPr>
            <a:picLocks noChangeAspect="1"/>
          </p:cNvPicPr>
          <p:nvPr/>
        </p:nvPicPr>
        <p:blipFill>
          <a:blip r:embed="rId4"/>
          <a:stretch>
            <a:fillRect/>
          </a:stretch>
        </p:blipFill>
        <p:spPr>
          <a:xfrm>
            <a:off x="6268900" y="6380129"/>
            <a:ext cx="480754" cy="207341"/>
          </a:xfrm>
          <a:prstGeom prst="rect">
            <a:avLst/>
          </a:prstGeom>
        </p:spPr>
      </p:pic>
      <p:sp>
        <p:nvSpPr>
          <p:cNvPr id="24" name="TextBox 23">
            <a:extLst>
              <a:ext uri="{FF2B5EF4-FFF2-40B4-BE49-F238E27FC236}">
                <a16:creationId xmlns:a16="http://schemas.microsoft.com/office/drawing/2014/main" id="{E6322D2B-F11F-9B61-4728-C38CADF2EEBF}"/>
              </a:ext>
            </a:extLst>
          </p:cNvPr>
          <p:cNvSpPr txBox="1"/>
          <p:nvPr/>
        </p:nvSpPr>
        <p:spPr>
          <a:xfrm>
            <a:off x="6738981" y="6368383"/>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4" name="Рисунок 3"/>
          <p:cNvPicPr>
            <a:picLocks noChangeAspect="1"/>
          </p:cNvPicPr>
          <p:nvPr/>
        </p:nvPicPr>
        <p:blipFill>
          <a:blip r:embed="rId5"/>
          <a:stretch>
            <a:fillRect/>
          </a:stretch>
        </p:blipFill>
        <p:spPr>
          <a:xfrm>
            <a:off x="6268900" y="5526248"/>
            <a:ext cx="473816" cy="202929"/>
          </a:xfrm>
          <a:prstGeom prst="rect">
            <a:avLst/>
          </a:prstGeom>
        </p:spPr>
      </p:pic>
      <p:sp>
        <p:nvSpPr>
          <p:cNvPr id="26" name="TextBox 25">
            <a:extLst>
              <a:ext uri="{FF2B5EF4-FFF2-40B4-BE49-F238E27FC236}">
                <a16:creationId xmlns:a16="http://schemas.microsoft.com/office/drawing/2014/main" id="{51F7F01B-E54D-B58C-392F-81625C6FBEBF}"/>
              </a:ext>
            </a:extLst>
          </p:cNvPr>
          <p:cNvSpPr txBox="1"/>
          <p:nvPr/>
        </p:nvSpPr>
        <p:spPr>
          <a:xfrm>
            <a:off x="6744853" y="5493662"/>
            <a:ext cx="2484669" cy="923330"/>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расторгнутая контрактная территория ТОО «НПП Марганец», м-е </a:t>
            </a:r>
            <a:r>
              <a:rPr lang="ru-RU" sz="900" dirty="0" err="1">
                <a:latin typeface="Times New Roman" panose="02020603050405020304" pitchFamily="18" charset="0"/>
                <a:cs typeface="Times New Roman" panose="02020603050405020304" pitchFamily="18" charset="0"/>
              </a:rPr>
              <a:t>Чуулдак</a:t>
            </a:r>
            <a:r>
              <a:rPr lang="ru-RU" sz="900" dirty="0">
                <a:latin typeface="Times New Roman" panose="02020603050405020304" pitchFamily="18" charset="0"/>
                <a:cs typeface="Times New Roman" panose="02020603050405020304" pitchFamily="18" charset="0"/>
              </a:rPr>
              <a:t>. Контракт №2052 от 01.06.2006 г. на разведку марганца расторгнут в 2017 г. (в представленном акте обследования указано, что территория требует ликвидационных работ)</a:t>
            </a:r>
          </a:p>
        </p:txBody>
      </p:sp>
      <p:pic>
        <p:nvPicPr>
          <p:cNvPr id="6" name="Рисунок 5"/>
          <p:cNvPicPr>
            <a:picLocks noChangeAspect="1"/>
          </p:cNvPicPr>
          <p:nvPr/>
        </p:nvPicPr>
        <p:blipFill rotWithShape="1">
          <a:blip r:embed="rId6"/>
          <a:srcRect t="10466" b="12042"/>
          <a:stretch/>
        </p:blipFill>
        <p:spPr>
          <a:xfrm>
            <a:off x="6218458" y="3147759"/>
            <a:ext cx="2809371" cy="1656184"/>
          </a:xfrm>
          <a:prstGeom prst="rect">
            <a:avLst/>
          </a:prstGeom>
          <a:ln>
            <a:solidFill>
              <a:schemeClr val="tx1"/>
            </a:solidFill>
          </a:ln>
        </p:spPr>
      </p:pic>
      <p:sp>
        <p:nvSpPr>
          <p:cNvPr id="27" name="Прямоугольник 26"/>
          <p:cNvSpPr/>
          <p:nvPr/>
        </p:nvSpPr>
        <p:spPr>
          <a:xfrm>
            <a:off x="6892248" y="1313714"/>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8" name="Прямая соединительная линия 27"/>
          <p:cNvCxnSpPr>
            <a:cxnSpLocks/>
          </p:cNvCxnSpPr>
          <p:nvPr/>
        </p:nvCxnSpPr>
        <p:spPr>
          <a:xfrm flipH="1">
            <a:off x="6333180" y="1720373"/>
            <a:ext cx="631701" cy="142059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a:cxnSpLocks/>
          </p:cNvCxnSpPr>
          <p:nvPr/>
        </p:nvCxnSpPr>
        <p:spPr>
          <a:xfrm>
            <a:off x="7195714" y="1720373"/>
            <a:ext cx="1803917" cy="1420595"/>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a:extLst>
              <a:ext uri="{FF2B5EF4-FFF2-40B4-BE49-F238E27FC236}">
                <a16:creationId xmlns:a16="http://schemas.microsoft.com/office/drawing/2014/main" id="{27CC24D7-DC26-FB4C-0798-B06462971B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71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stretch>
            <a:fillRect/>
          </a:stretch>
        </p:blipFill>
        <p:spPr>
          <a:xfrm>
            <a:off x="6245264" y="5705771"/>
            <a:ext cx="487227" cy="205283"/>
          </a:xfrm>
          <a:prstGeom prst="rect">
            <a:avLst/>
          </a:prstGeom>
        </p:spPr>
      </p:pic>
      <p:pic>
        <p:nvPicPr>
          <p:cNvPr id="23" name="Рисунок 22"/>
          <p:cNvPicPr>
            <a:picLocks noChangeAspect="1"/>
          </p:cNvPicPr>
          <p:nvPr/>
        </p:nvPicPr>
        <p:blipFill>
          <a:blip r:embed="rId3"/>
          <a:stretch>
            <a:fillRect/>
          </a:stretch>
        </p:blipFill>
        <p:spPr>
          <a:xfrm>
            <a:off x="6246133" y="5389104"/>
            <a:ext cx="482715" cy="213185"/>
          </a:xfrm>
          <a:prstGeom prst="rect">
            <a:avLst/>
          </a:prstGeom>
        </p:spPr>
      </p:pic>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Чанды-Булак</a:t>
            </a:r>
            <a:r>
              <a:rPr lang="ru-RU" sz="1600" b="1" dirty="0">
                <a:latin typeface="+mj-lt"/>
                <a:cs typeface="Times New Roman" panose="02020603050405020304" pitchFamily="18" charset="0"/>
              </a:rPr>
              <a:t>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213620" y="1243945"/>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33180" y="1672874"/>
            <a:ext cx="1906371" cy="146809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532440" y="1672874"/>
            <a:ext cx="467191" cy="146809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2890" y="617464"/>
            <a:ext cx="5999457" cy="4154984"/>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a:t>
            </a:r>
            <a:r>
              <a:rPr lang="ru-RU" sz="1200" dirty="0" err="1">
                <a:latin typeface="+mj-lt"/>
                <a:cs typeface="Times New Roman" panose="02020603050405020304" pitchFamily="18" charset="0"/>
              </a:rPr>
              <a:t>Курчумском</a:t>
            </a:r>
            <a:r>
              <a:rPr lang="ru-RU" sz="1200" dirty="0">
                <a:latin typeface="+mj-lt"/>
                <a:cs typeface="Times New Roman" panose="02020603050405020304" pitchFamily="18" charset="0"/>
              </a:rPr>
              <a:t> районе Восточно-Казахстанской области, в 30 км на юг-юго-восток от поселка Большенарымское и в 20 км на северо-запад от поселка </a:t>
            </a:r>
            <a:r>
              <a:rPr lang="ru-RU" sz="1200" dirty="0" err="1">
                <a:latin typeface="+mj-lt"/>
                <a:cs typeface="Times New Roman" panose="02020603050405020304" pitchFamily="18" charset="0"/>
              </a:rPr>
              <a:t>Маралиха</a:t>
            </a:r>
            <a:r>
              <a:rPr lang="ru-RU" sz="1200" dirty="0">
                <a:latin typeface="+mj-lt"/>
                <a:cs typeface="Times New Roman" panose="02020603050405020304" pitchFamily="18" charset="0"/>
              </a:rPr>
              <a:t>. Открыто в 1895 г. Разрабатывалось с 1895 по 1920 гг. </a:t>
            </a:r>
            <a:endParaRPr lang="ru-RU" sz="1200" b="1"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Россыпь долинного типа, четвертичного возраста. Протяженность ручья </a:t>
            </a:r>
            <a:r>
              <a:rPr lang="ru-RU" sz="1200" dirty="0" err="1">
                <a:latin typeface="+mj-lt"/>
                <a:cs typeface="Times New Roman" panose="02020603050405020304" pitchFamily="18" charset="0"/>
              </a:rPr>
              <a:t>Чанды-Булак</a:t>
            </a:r>
            <a:r>
              <a:rPr lang="ru-RU" sz="1200" dirty="0">
                <a:latin typeface="+mj-lt"/>
                <a:cs typeface="Times New Roman" panose="02020603050405020304" pitchFamily="18" charset="0"/>
              </a:rPr>
              <a:t> 500 м. Долина имеет </a:t>
            </a:r>
            <a:r>
              <a:rPr lang="ru-RU" sz="1200" dirty="0" err="1">
                <a:latin typeface="+mj-lt"/>
                <a:cs typeface="Times New Roman" panose="02020603050405020304" pitchFamily="18" charset="0"/>
              </a:rPr>
              <a:t>трапецевидную</a:t>
            </a:r>
            <a:r>
              <a:rPr lang="ru-RU" sz="1200" dirty="0">
                <a:latin typeface="+mj-lt"/>
                <a:cs typeface="Times New Roman" panose="02020603050405020304" pitchFamily="18" charset="0"/>
              </a:rPr>
              <a:t> форму, со склонами крутизной 30-50. Днище (пойма) имеет ширину от 100 до 260 м, ширина русла 3-8 м, глубина до 0,4 м. Мощность пойменных отложений 1,5-5,6 м. Коренными источниками золота являются золотоносные кварцевые жилы, зоны сближенных кварцевых жил и </a:t>
            </a:r>
            <a:r>
              <a:rPr lang="ru-RU" sz="1200" dirty="0" err="1">
                <a:latin typeface="+mj-lt"/>
                <a:cs typeface="Times New Roman" panose="02020603050405020304" pitchFamily="18" charset="0"/>
              </a:rPr>
              <a:t>окварцованые</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листвениты</a:t>
            </a:r>
            <a:r>
              <a:rPr lang="ru-RU" sz="1200" dirty="0">
                <a:latin typeface="+mj-lt"/>
                <a:cs typeface="Times New Roman" panose="02020603050405020304" pitchFamily="18" charset="0"/>
              </a:rPr>
              <a:t>, Торфа представлены валунно-галечным материалом с песчано-суглинистым заполнителем, коэффициент </a:t>
            </a:r>
            <a:r>
              <a:rPr lang="ru-RU" sz="1200" dirty="0" err="1">
                <a:latin typeface="+mj-lt"/>
                <a:cs typeface="Times New Roman" panose="02020603050405020304" pitchFamily="18" charset="0"/>
              </a:rPr>
              <a:t>валунности</a:t>
            </a:r>
            <a:r>
              <a:rPr lang="ru-RU" sz="1200" dirty="0">
                <a:latin typeface="+mj-lt"/>
                <a:cs typeface="Times New Roman" panose="02020603050405020304" pitchFamily="18" charset="0"/>
              </a:rPr>
              <a:t> 10%. Мощность торфов 1,2-6,7 м. Плотик сложен метаморфизованными песчаниками, алевролитами и </a:t>
            </a:r>
            <a:r>
              <a:rPr lang="ru-RU" sz="1200" dirty="0" err="1">
                <a:latin typeface="+mj-lt"/>
                <a:cs typeface="Times New Roman" panose="02020603050405020304" pitchFamily="18" charset="0"/>
              </a:rPr>
              <a:t>лиственитами</a:t>
            </a:r>
            <a:r>
              <a:rPr lang="ru-RU" sz="1200" dirty="0">
                <a:latin typeface="+mj-lt"/>
                <a:cs typeface="Times New Roman" panose="02020603050405020304" pitchFamily="18" charset="0"/>
              </a:rPr>
              <a:t> среднего девона. Пески представлены песчано-валунно-галечным аллювием. Гранулометрический состав песков близок к составу торфов, но отсутствует фракция суглинков. Россыпь локализуется в </a:t>
            </a:r>
            <a:r>
              <a:rPr lang="ru-RU" sz="1200" dirty="0" err="1">
                <a:latin typeface="+mj-lt"/>
                <a:cs typeface="Times New Roman" panose="02020603050405020304" pitchFamily="18" charset="0"/>
              </a:rPr>
              <a:t>приплотиковой</a:t>
            </a:r>
            <a:r>
              <a:rPr lang="ru-RU" sz="1200" dirty="0">
                <a:latin typeface="+mj-lt"/>
                <a:cs typeface="Times New Roman" panose="02020603050405020304" pitchFamily="18" charset="0"/>
              </a:rPr>
              <a:t> части золотоносных отложений и на плотике. Форма ее лентообразная, прерывистая, длина 160-210 м, мощность 0,2 до 1,2 м. Распределение золота в россыпи неравномерное. Золото преимущественно мелкое 0,5-1,0 мм, пластинчатое, средней </a:t>
            </a:r>
            <a:r>
              <a:rPr lang="ru-RU" sz="1200" dirty="0" err="1">
                <a:latin typeface="+mj-lt"/>
                <a:cs typeface="Times New Roman" panose="02020603050405020304" pitchFamily="18" charset="0"/>
              </a:rPr>
              <a:t>окатанности</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пробность</a:t>
            </a:r>
            <a:r>
              <a:rPr lang="ru-RU" sz="1200" dirty="0">
                <a:latin typeface="+mj-lt"/>
                <a:cs typeface="Times New Roman" panose="02020603050405020304" pitchFamily="18" charset="0"/>
              </a:rPr>
              <a:t> 900. Минералами-спутниками золота являются рутил, касситерит, шеелит, пирит. Содержание золота в песках неравномерное и колеблется от 0,354 до 8,26 мг/м3. Отмечаются отдельные участки песков с гнездовым распределением содержаний золота. Среднее содержание золота 1,517 г/м3 . Степень освоения: Месторождение резервное.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700616518"/>
              </p:ext>
            </p:extLst>
          </p:nvPr>
        </p:nvGraphicFramePr>
        <p:xfrm>
          <a:off x="231327" y="5157192"/>
          <a:ext cx="5780833" cy="1005840"/>
        </p:xfrm>
        <a:graphic>
          <a:graphicData uri="http://schemas.openxmlformats.org/drawingml/2006/table">
            <a:tbl>
              <a:tblPr firstRow="1" firstCol="1" bandRow="1">
                <a:tableStyleId>{21E4AEA4-8DFA-4A89-87EB-49C32662AFE0}</a:tableStyleId>
              </a:tblPr>
              <a:tblGrid>
                <a:gridCol w="1333523">
                  <a:extLst>
                    <a:ext uri="{9D8B030D-6E8A-4147-A177-3AD203B41FA5}">
                      <a16:colId xmlns:a16="http://schemas.microsoft.com/office/drawing/2014/main" val="131043786"/>
                    </a:ext>
                  </a:extLst>
                </a:gridCol>
                <a:gridCol w="2839171">
                  <a:extLst>
                    <a:ext uri="{9D8B030D-6E8A-4147-A177-3AD203B41FA5}">
                      <a16:colId xmlns:a16="http://schemas.microsoft.com/office/drawing/2014/main" val="2658591762"/>
                    </a:ext>
                  </a:extLst>
                </a:gridCol>
                <a:gridCol w="1608139">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43,3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A10A13B5-F4F9-027C-CA0C-989CEA3AADE8}"/>
              </a:ext>
            </a:extLst>
          </p:cNvPr>
          <p:cNvSpPr/>
          <p:nvPr/>
        </p:nvSpPr>
        <p:spPr>
          <a:xfrm>
            <a:off x="6254285" y="4204576"/>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322D2B-F11F-9B61-4728-C38CADF2EEBF}"/>
              </a:ext>
            </a:extLst>
          </p:cNvPr>
          <p:cNvSpPr txBox="1"/>
          <p:nvPr/>
        </p:nvSpPr>
        <p:spPr>
          <a:xfrm>
            <a:off x="6716058" y="4165648"/>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Чанды-Булак</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14" name="Рисунок 13"/>
          <p:cNvPicPr>
            <a:picLocks noChangeAspect="1"/>
          </p:cNvPicPr>
          <p:nvPr/>
        </p:nvPicPr>
        <p:blipFill>
          <a:blip r:embed="rId6"/>
          <a:stretch>
            <a:fillRect/>
          </a:stretch>
        </p:blipFill>
        <p:spPr>
          <a:xfrm>
            <a:off x="6102092" y="3138670"/>
            <a:ext cx="2996847" cy="812824"/>
          </a:xfrm>
          <a:prstGeom prst="rect">
            <a:avLst/>
          </a:prstGeom>
          <a:ln>
            <a:solidFill>
              <a:schemeClr val="tx1"/>
            </a:solidFill>
          </a:ln>
        </p:spPr>
      </p:pic>
      <p:pic>
        <p:nvPicPr>
          <p:cNvPr id="24" name="Рисунок 23"/>
          <p:cNvPicPr>
            <a:picLocks noChangeAspect="1"/>
          </p:cNvPicPr>
          <p:nvPr/>
        </p:nvPicPr>
        <p:blipFill>
          <a:blip r:embed="rId7"/>
          <a:stretch>
            <a:fillRect/>
          </a:stretch>
        </p:blipFill>
        <p:spPr>
          <a:xfrm>
            <a:off x="6234673" y="4776374"/>
            <a:ext cx="496424" cy="222517"/>
          </a:xfrm>
          <a:prstGeom prst="rect">
            <a:avLst/>
          </a:prstGeom>
        </p:spPr>
      </p:pic>
      <p:sp>
        <p:nvSpPr>
          <p:cNvPr id="25" name="TextBox 24">
            <a:extLst>
              <a:ext uri="{FF2B5EF4-FFF2-40B4-BE49-F238E27FC236}">
                <a16:creationId xmlns:a16="http://schemas.microsoft.com/office/drawing/2014/main" id="{E6322D2B-F11F-9B61-4728-C38CADF2EEBF}"/>
              </a:ext>
            </a:extLst>
          </p:cNvPr>
          <p:cNvSpPr txBox="1"/>
          <p:nvPr/>
        </p:nvSpPr>
        <p:spPr>
          <a:xfrm>
            <a:off x="6728848" y="4754606"/>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ГГИН</a:t>
            </a:r>
          </a:p>
        </p:txBody>
      </p:sp>
      <p:sp>
        <p:nvSpPr>
          <p:cNvPr id="26" name="TextBox 25">
            <a:extLst>
              <a:ext uri="{FF2B5EF4-FFF2-40B4-BE49-F238E27FC236}">
                <a16:creationId xmlns:a16="http://schemas.microsoft.com/office/drawing/2014/main" id="{E6322D2B-F11F-9B61-4728-C38CADF2EEBF}"/>
              </a:ext>
            </a:extLst>
          </p:cNvPr>
          <p:cNvSpPr txBox="1"/>
          <p:nvPr/>
        </p:nvSpPr>
        <p:spPr>
          <a:xfrm>
            <a:off x="6718920" y="5380280"/>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старательство</a:t>
            </a:r>
          </a:p>
        </p:txBody>
      </p:sp>
      <p:sp>
        <p:nvSpPr>
          <p:cNvPr id="27" name="TextBox 26">
            <a:extLst>
              <a:ext uri="{FF2B5EF4-FFF2-40B4-BE49-F238E27FC236}">
                <a16:creationId xmlns:a16="http://schemas.microsoft.com/office/drawing/2014/main" id="{E6322D2B-F11F-9B61-4728-C38CADF2EEBF}"/>
              </a:ext>
            </a:extLst>
          </p:cNvPr>
          <p:cNvSpPr txBox="1"/>
          <p:nvPr/>
        </p:nvSpPr>
        <p:spPr>
          <a:xfrm>
            <a:off x="6728848" y="5680222"/>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водоохранная</a:t>
            </a:r>
            <a:r>
              <a:rPr lang="ru-RU" sz="900" dirty="0">
                <a:latin typeface="Times New Roman" panose="02020603050405020304" pitchFamily="18" charset="0"/>
                <a:cs typeface="Times New Roman" panose="02020603050405020304" pitchFamily="18" charset="0"/>
              </a:rPr>
              <a:t> зона</a:t>
            </a:r>
          </a:p>
        </p:txBody>
      </p:sp>
      <p:pic>
        <p:nvPicPr>
          <p:cNvPr id="28" name="Рисунок 27"/>
          <p:cNvPicPr>
            <a:picLocks noChangeAspect="1"/>
          </p:cNvPicPr>
          <p:nvPr/>
        </p:nvPicPr>
        <p:blipFill>
          <a:blip r:embed="rId8"/>
          <a:stretch>
            <a:fillRect/>
          </a:stretch>
        </p:blipFill>
        <p:spPr>
          <a:xfrm>
            <a:off x="6244287" y="5095549"/>
            <a:ext cx="480754" cy="207341"/>
          </a:xfrm>
          <a:prstGeom prst="rect">
            <a:avLst/>
          </a:prstGeom>
        </p:spPr>
      </p:pic>
      <p:sp>
        <p:nvSpPr>
          <p:cNvPr id="29" name="TextBox 28">
            <a:extLst>
              <a:ext uri="{FF2B5EF4-FFF2-40B4-BE49-F238E27FC236}">
                <a16:creationId xmlns:a16="http://schemas.microsoft.com/office/drawing/2014/main" id="{E6322D2B-F11F-9B61-4728-C38CADF2EEBF}"/>
              </a:ext>
            </a:extLst>
          </p:cNvPr>
          <p:cNvSpPr txBox="1"/>
          <p:nvPr/>
        </p:nvSpPr>
        <p:spPr>
          <a:xfrm>
            <a:off x="6718920" y="5069687"/>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2" name="Прямая соединительная линия 1">
            <a:extLst>
              <a:ext uri="{FF2B5EF4-FFF2-40B4-BE49-F238E27FC236}">
                <a16:creationId xmlns:a16="http://schemas.microsoft.com/office/drawing/2014/main" id="{72AD1E6C-DD19-42DB-B65D-A575799801AB}"/>
              </a:ext>
            </a:extLst>
          </p:cNvPr>
          <p:cNvCxnSpPr/>
          <p:nvPr/>
        </p:nvCxnSpPr>
        <p:spPr>
          <a:xfrm>
            <a:off x="6276035" y="6074032"/>
            <a:ext cx="433111" cy="0"/>
          </a:xfrm>
          <a:prstGeom prst="line">
            <a:avLst/>
          </a:prstGeom>
          <a:ln>
            <a:solidFill>
              <a:srgbClr val="9582D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31879D-2C3C-0AE7-152F-E7E11D75E8E3}"/>
              </a:ext>
            </a:extLst>
          </p:cNvPr>
          <p:cNvSpPr txBox="1"/>
          <p:nvPr/>
        </p:nvSpPr>
        <p:spPr>
          <a:xfrm>
            <a:off x="6762969" y="595861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6" name="Рисунок 1">
            <a:extLst>
              <a:ext uri="{FF2B5EF4-FFF2-40B4-BE49-F238E27FC236}">
                <a16:creationId xmlns:a16="http://schemas.microsoft.com/office/drawing/2014/main" id="{EA542B9A-0EBD-4F87-C392-1FAA209396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089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Большая </a:t>
            </a:r>
            <a:r>
              <a:rPr lang="ru-RU" sz="1600" b="1" dirty="0" err="1">
                <a:latin typeface="+mj-lt"/>
                <a:cs typeface="Times New Roman" panose="02020603050405020304" pitchFamily="18" charset="0"/>
              </a:rPr>
              <a:t>Буконь</a:t>
            </a:r>
            <a:r>
              <a:rPr lang="ru-RU" sz="1600" b="1" dirty="0">
                <a:latin typeface="+mj-lt"/>
                <a:cs typeface="Times New Roman" panose="02020603050405020304" pitchFamily="18" charset="0"/>
              </a:rPr>
              <a:t>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2890" y="617464"/>
            <a:ext cx="5999457" cy="2862322"/>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Жарминском районе Восточно-Казахстанской области, в 42,5 км к северо-западу от поселка Жумба и в 40 км к северо-востоку от поселка </a:t>
            </a:r>
            <a:r>
              <a:rPr lang="ru-RU" sz="1200" dirty="0" err="1">
                <a:latin typeface="+mj-lt"/>
                <a:cs typeface="Times New Roman" panose="02020603050405020304" pitchFamily="18" charset="0"/>
              </a:rPr>
              <a:t>Кокпекты</a:t>
            </a:r>
            <a:r>
              <a:rPr lang="ru-RU" sz="1200" dirty="0">
                <a:latin typeface="+mj-lt"/>
                <a:cs typeface="Times New Roman" panose="02020603050405020304" pitchFamily="18" charset="0"/>
              </a:rPr>
              <a:t>.</a:t>
            </a:r>
          </a:p>
          <a:p>
            <a:pPr indent="457200" algn="just">
              <a:tabLst>
                <a:tab pos="266700" algn="l"/>
                <a:tab pos="714375" algn="l"/>
              </a:tabLst>
            </a:pPr>
            <a:r>
              <a:rPr lang="ru-RU" sz="1200" dirty="0">
                <a:latin typeface="+mj-lt"/>
                <a:cs typeface="Times New Roman" panose="02020603050405020304" pitchFamily="18" charset="0"/>
              </a:rPr>
              <a:t>В 1942 и 1948 гг. в небольшом объеме геологоразведочные работы проведены силами ГРБ Джамбульского рудника. В 1953 году разведка осуществлена </a:t>
            </a:r>
            <a:r>
              <a:rPr lang="ru-RU" sz="1200" dirty="0" err="1">
                <a:latin typeface="+mj-lt"/>
                <a:cs typeface="Times New Roman" panose="02020603050405020304" pitchFamily="18" charset="0"/>
              </a:rPr>
              <a:t>ЮжноКалачинской</a:t>
            </a:r>
            <a:r>
              <a:rPr lang="ru-RU" sz="1200" dirty="0">
                <a:latin typeface="+mj-lt"/>
                <a:cs typeface="Times New Roman" panose="02020603050405020304" pitchFamily="18" charset="0"/>
              </a:rPr>
              <a:t> ГРП. Золотоносность связана с отложениями первой террасы р. Б. </a:t>
            </a:r>
            <a:r>
              <a:rPr lang="ru-RU" sz="1200" dirty="0" err="1">
                <a:latin typeface="+mj-lt"/>
                <a:cs typeface="Times New Roman" panose="02020603050405020304" pitchFamily="18" charset="0"/>
              </a:rPr>
              <a:t>Буконь</a:t>
            </a:r>
            <a:r>
              <a:rPr lang="ru-RU" sz="1200" dirty="0">
                <a:latin typeface="+mj-lt"/>
                <a:cs typeface="Times New Roman" panose="02020603050405020304" pitchFamily="18" charset="0"/>
              </a:rPr>
              <a:t>.</a:t>
            </a:r>
            <a:endParaRPr lang="ru-RU" sz="1200" b="1"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Геологический профиль представлен: торфами, сложенными </a:t>
            </a:r>
            <a:r>
              <a:rPr lang="ru-RU" sz="1200" dirty="0" err="1">
                <a:latin typeface="+mj-lt"/>
                <a:cs typeface="Times New Roman" panose="02020603050405020304" pitchFamily="18" charset="0"/>
              </a:rPr>
              <a:t>почвеннорастительным</a:t>
            </a:r>
            <a:r>
              <a:rPr lang="ru-RU" sz="1200" dirty="0">
                <a:latin typeface="+mj-lt"/>
                <a:cs typeface="Times New Roman" panose="02020603050405020304" pitchFamily="18" charset="0"/>
              </a:rPr>
              <a:t> слоем (0,5-0,8 м), серыми суглинками, содержащими небольшие количества гравия и песка (1-5 м). Мощность торфов – 3,0 м, пески представлены песчано-</a:t>
            </a:r>
            <a:r>
              <a:rPr lang="ru-RU" sz="1200" dirty="0" err="1">
                <a:latin typeface="+mj-lt"/>
                <a:cs typeface="Times New Roman" panose="02020603050405020304" pitchFamily="18" charset="0"/>
              </a:rPr>
              <a:t>гравийногалечными</a:t>
            </a:r>
            <a:r>
              <a:rPr lang="ru-RU" sz="1200" dirty="0">
                <a:latin typeface="+mj-lt"/>
                <a:cs typeface="Times New Roman" panose="02020603050405020304" pitchFamily="18" charset="0"/>
              </a:rPr>
              <a:t> отложениями с галькой до 6-15 см и валунами до 30 см в диаметре. Плотик сложен песчаниками, переслаивающимися с алевролитами. Россыпь прослежена на 4,2 км и в целом не оконтурена. Ширина её достигает 100-250 м. Мощность золотоносного пласта 0,5-3 м.</a:t>
            </a:r>
          </a:p>
          <a:p>
            <a:pPr indent="457200" algn="just">
              <a:tabLst>
                <a:tab pos="266700" algn="l"/>
                <a:tab pos="714375" algn="l"/>
              </a:tabLst>
            </a:pPr>
            <a:endParaRPr lang="ru-RU" sz="1200" dirty="0">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770940115"/>
              </p:ext>
            </p:extLst>
          </p:nvPr>
        </p:nvGraphicFramePr>
        <p:xfrm>
          <a:off x="231327" y="5157192"/>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57,0 кг, С2 – 36,0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5" name="Прямоугольник 14"/>
          <p:cNvSpPr/>
          <p:nvPr/>
        </p:nvSpPr>
        <p:spPr>
          <a:xfrm>
            <a:off x="8213620" y="1243945"/>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Прямая соединительная линия 17"/>
          <p:cNvCxnSpPr>
            <a:cxnSpLocks/>
          </p:cNvCxnSpPr>
          <p:nvPr/>
        </p:nvCxnSpPr>
        <p:spPr>
          <a:xfrm flipH="1">
            <a:off x="6333180" y="1672874"/>
            <a:ext cx="1906371" cy="146809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a:cxnSpLocks/>
          </p:cNvCxnSpPr>
          <p:nvPr/>
        </p:nvCxnSpPr>
        <p:spPr>
          <a:xfrm>
            <a:off x="8532440" y="1672874"/>
            <a:ext cx="467191" cy="1468094"/>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 name="Рисунок 1"/>
          <p:cNvPicPr>
            <a:picLocks noChangeAspect="1"/>
          </p:cNvPicPr>
          <p:nvPr/>
        </p:nvPicPr>
        <p:blipFill>
          <a:blip r:embed="rId4"/>
          <a:stretch>
            <a:fillRect/>
          </a:stretch>
        </p:blipFill>
        <p:spPr>
          <a:xfrm>
            <a:off x="6249435" y="3134250"/>
            <a:ext cx="2832977" cy="1881359"/>
          </a:xfrm>
          <a:prstGeom prst="rect">
            <a:avLst/>
          </a:prstGeom>
          <a:ln>
            <a:solidFill>
              <a:schemeClr val="tx1"/>
            </a:solidFill>
          </a:ln>
        </p:spPr>
      </p:pic>
      <p:sp>
        <p:nvSpPr>
          <p:cNvPr id="23" name="Прямоугольник 22">
            <a:extLst>
              <a:ext uri="{FF2B5EF4-FFF2-40B4-BE49-F238E27FC236}">
                <a16:creationId xmlns:a16="http://schemas.microsoft.com/office/drawing/2014/main" id="{A10A13B5-F4F9-027C-CA0C-989CEA3AADE8}"/>
              </a:ext>
            </a:extLst>
          </p:cNvPr>
          <p:cNvSpPr/>
          <p:nvPr/>
        </p:nvSpPr>
        <p:spPr>
          <a:xfrm>
            <a:off x="6281760" y="5178887"/>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E6322D2B-F11F-9B61-4728-C38CADF2EEBF}"/>
              </a:ext>
            </a:extLst>
          </p:cNvPr>
          <p:cNvSpPr txBox="1"/>
          <p:nvPr/>
        </p:nvSpPr>
        <p:spPr>
          <a:xfrm>
            <a:off x="6743533" y="5139959"/>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Большая </a:t>
            </a:r>
            <a:r>
              <a:rPr lang="ru-RU" sz="900" dirty="0" err="1">
                <a:latin typeface="Times New Roman" panose="02020603050405020304" pitchFamily="18" charset="0"/>
                <a:cs typeface="Times New Roman" panose="02020603050405020304" pitchFamily="18" charset="0"/>
              </a:rPr>
              <a:t>Буконь</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25" name="Рисунок 24"/>
          <p:cNvPicPr>
            <a:picLocks noChangeAspect="1"/>
          </p:cNvPicPr>
          <p:nvPr/>
        </p:nvPicPr>
        <p:blipFill>
          <a:blip r:embed="rId5"/>
          <a:stretch>
            <a:fillRect/>
          </a:stretch>
        </p:blipFill>
        <p:spPr>
          <a:xfrm>
            <a:off x="6268900" y="5673652"/>
            <a:ext cx="480754" cy="207341"/>
          </a:xfrm>
          <a:prstGeom prst="rect">
            <a:avLst/>
          </a:prstGeom>
        </p:spPr>
      </p:pic>
      <p:sp>
        <p:nvSpPr>
          <p:cNvPr id="26" name="TextBox 25">
            <a:extLst>
              <a:ext uri="{FF2B5EF4-FFF2-40B4-BE49-F238E27FC236}">
                <a16:creationId xmlns:a16="http://schemas.microsoft.com/office/drawing/2014/main" id="{E6322D2B-F11F-9B61-4728-C38CADF2EEBF}"/>
              </a:ext>
            </a:extLst>
          </p:cNvPr>
          <p:cNvSpPr txBox="1"/>
          <p:nvPr/>
        </p:nvSpPr>
        <p:spPr>
          <a:xfrm>
            <a:off x="6743533" y="5647790"/>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4" name="Прямая соединительная линия 3">
            <a:extLst>
              <a:ext uri="{FF2B5EF4-FFF2-40B4-BE49-F238E27FC236}">
                <a16:creationId xmlns:a16="http://schemas.microsoft.com/office/drawing/2014/main" id="{DA9C848C-211C-B8DB-3648-532A045A40E8}"/>
              </a:ext>
            </a:extLst>
          </p:cNvPr>
          <p:cNvCxnSpPr/>
          <p:nvPr/>
        </p:nvCxnSpPr>
        <p:spPr>
          <a:xfrm>
            <a:off x="6303997" y="6069974"/>
            <a:ext cx="433111" cy="0"/>
          </a:xfrm>
          <a:prstGeom prst="line">
            <a:avLst/>
          </a:prstGeom>
          <a:ln>
            <a:solidFill>
              <a:srgbClr val="9582D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0DB7D6F-4A06-0098-F119-A7019A638077}"/>
              </a:ext>
            </a:extLst>
          </p:cNvPr>
          <p:cNvSpPr txBox="1"/>
          <p:nvPr/>
        </p:nvSpPr>
        <p:spPr>
          <a:xfrm>
            <a:off x="6790931" y="5954558"/>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12" name="Рисунок 1">
            <a:extLst>
              <a:ext uri="{FF2B5EF4-FFF2-40B4-BE49-F238E27FC236}">
                <a16:creationId xmlns:a16="http://schemas.microsoft.com/office/drawing/2014/main" id="{530D1802-071C-9E90-85D6-F98FA8404C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0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Миялы в </a:t>
            </a:r>
            <a:r>
              <a:rPr lang="ru-RU" sz="1600" b="1" dirty="0" err="1">
                <a:latin typeface="+mj-lt"/>
                <a:cs typeface="Times New Roman" panose="02020603050405020304" pitchFamily="18" charset="0"/>
              </a:rPr>
              <a:t>Абайской</a:t>
            </a:r>
            <a:r>
              <a:rPr lang="ru-RU" sz="1600" b="1" dirty="0">
                <a:latin typeface="+mj-lt"/>
                <a:cs typeface="Times New Roman" panose="02020603050405020304" pitchFamily="18" charset="0"/>
              </a:rPr>
              <a:t>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987189" y="1271610"/>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660232" y="1678269"/>
            <a:ext cx="1342056" cy="67699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362567" y="1678269"/>
            <a:ext cx="193721" cy="640826"/>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sp>
        <p:nvSpPr>
          <p:cNvPr id="3" name="Прямоугольник 2"/>
          <p:cNvSpPr/>
          <p:nvPr/>
        </p:nvSpPr>
        <p:spPr>
          <a:xfrm>
            <a:off x="102890" y="617464"/>
            <a:ext cx="5999457" cy="3970318"/>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находится на территории Жарминского района в 90 км к западу от города Усть-Каменогорск.</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a:t>
            </a:r>
            <a:r>
              <a:rPr lang="en-US"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 обнаружено в 1949 году при поисках золота в бассейне рек </a:t>
            </a:r>
            <a:r>
              <a:rPr lang="ru-RU" sz="1200" dirty="0" err="1">
                <a:latin typeface="+mj-lt"/>
                <a:cs typeface="Times New Roman" panose="02020603050405020304" pitchFamily="18" charset="0"/>
              </a:rPr>
              <a:t>Мулды-Булак</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Караозек</a:t>
            </a:r>
            <a:r>
              <a:rPr lang="ru-RU" sz="1200" dirty="0">
                <a:latin typeface="+mj-lt"/>
                <a:cs typeface="Times New Roman" panose="02020603050405020304" pitchFamily="18" charset="0"/>
              </a:rPr>
              <a:t>; в 1949-1965 годы на его территории  проведены поисковые и поисково-разведочные работы; в 1985-1988 годы выполнена предварительная разведка. Месторождение расположено в центральной части </a:t>
            </a:r>
            <a:r>
              <a:rPr lang="ru-RU" sz="1200" dirty="0" err="1">
                <a:latin typeface="+mj-lt"/>
                <a:cs typeface="Times New Roman" panose="02020603050405020304" pitchFamily="18" charset="0"/>
              </a:rPr>
              <a:t>Зайсанской</a:t>
            </a:r>
            <a:r>
              <a:rPr lang="ru-RU" sz="1200" dirty="0">
                <a:latin typeface="+mj-lt"/>
                <a:cs typeface="Times New Roman" panose="02020603050405020304" pitchFamily="18" charset="0"/>
              </a:rPr>
              <a:t> складчатой системы в зоне </a:t>
            </a:r>
            <a:r>
              <a:rPr lang="ru-RU" sz="1200" dirty="0" err="1">
                <a:latin typeface="+mj-lt"/>
                <a:cs typeface="Times New Roman" panose="02020603050405020304" pitchFamily="18" charset="0"/>
              </a:rPr>
              <a:t>Миялинского</a:t>
            </a:r>
            <a:r>
              <a:rPr lang="ru-RU" sz="1200" dirty="0">
                <a:latin typeface="+mj-lt"/>
                <a:cs typeface="Times New Roman" panose="02020603050405020304" pitchFamily="18" charset="0"/>
              </a:rPr>
              <a:t> разлома. В геологическом строении месторождения принимают участие терригенные отложения башкирского яруса нижнего-среднего карбона. Золотоносная часть месторождения сложена песчаниками, алевролитами с прослоями пепловых туфов и линзами порфиритов и известняков башкирского яруса.</a:t>
            </a:r>
          </a:p>
          <a:p>
            <a:pPr indent="457200" algn="just">
              <a:tabLst>
                <a:tab pos="266700" algn="l"/>
                <a:tab pos="714375" algn="l"/>
              </a:tabLst>
            </a:pPr>
            <a:r>
              <a:rPr lang="ru-RU" sz="1200" dirty="0">
                <a:latin typeface="+mj-lt"/>
                <a:cs typeface="Times New Roman" panose="02020603050405020304" pitchFamily="18" charset="0"/>
              </a:rPr>
              <a:t>Рудные тела месторождения не имеют четко выраженных границ и выделяются по данным опробования. По сложности геологического строения месторождение Миялы отнесено к 3 группе.</a:t>
            </a:r>
          </a:p>
          <a:p>
            <a:pPr indent="457200" algn="just">
              <a:tabLst>
                <a:tab pos="266700" algn="l"/>
                <a:tab pos="714375" algn="l"/>
              </a:tabLst>
            </a:pPr>
            <a:r>
              <a:rPr lang="ru-RU" sz="1200" dirty="0">
                <a:latin typeface="+mj-lt"/>
                <a:cs typeface="Times New Roman" panose="02020603050405020304" pitchFamily="18" charset="0"/>
              </a:rPr>
              <a:t>Горно-геологические условия и горнотехнические особенности месторождения охарактеризованы с достаточной полнотой и оцениваются  как простые. В пределах месторождения выделен один технологический тип руд -окисленные золотосодержащие руды в каолинит-гидрослюдистых </a:t>
            </a:r>
            <a:r>
              <a:rPr lang="ru-RU" sz="1200" dirty="0" err="1">
                <a:latin typeface="+mj-lt"/>
                <a:cs typeface="Times New Roman" panose="02020603050405020304" pitchFamily="18" charset="0"/>
              </a:rPr>
              <a:t>корах</a:t>
            </a:r>
            <a:r>
              <a:rPr lang="ru-RU" sz="1200" dirty="0">
                <a:latin typeface="+mj-lt"/>
                <a:cs typeface="Times New Roman" panose="02020603050405020304" pitchFamily="18" charset="0"/>
              </a:rPr>
              <a:t> выветривания. </a:t>
            </a:r>
          </a:p>
          <a:p>
            <a:pPr indent="457200" algn="just">
              <a:tabLst>
                <a:tab pos="266700" algn="l"/>
                <a:tab pos="714375" algn="l"/>
              </a:tabLst>
            </a:pPr>
            <a:r>
              <a:rPr lang="ru-RU" sz="1200" dirty="0">
                <a:latin typeface="+mj-lt"/>
                <a:cs typeface="Times New Roman" panose="02020603050405020304" pitchFamily="18" charset="0"/>
              </a:rPr>
              <a:t>По минеральному составу окисленные руды характеризуются следующими показателями: кварц - 45%, </a:t>
            </a:r>
            <a:r>
              <a:rPr lang="ru-RU" sz="1200" dirty="0" err="1">
                <a:latin typeface="+mj-lt"/>
                <a:cs typeface="Times New Roman" panose="02020603050405020304" pitchFamily="18" charset="0"/>
              </a:rPr>
              <a:t>нонтронит</a:t>
            </a:r>
            <a:r>
              <a:rPr lang="ru-RU" sz="1200" dirty="0">
                <a:latin typeface="+mj-lt"/>
                <a:cs typeface="Times New Roman" panose="02020603050405020304" pitchFamily="18" charset="0"/>
              </a:rPr>
              <a:t>-каолинит 26%,  серицит +полевой шпат - 8%, гидрослюды - 10%, гидроокислы железа – 1-2%, ярозит - 1% и др.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682998477"/>
              </p:ext>
            </p:extLst>
          </p:nvPr>
        </p:nvGraphicFramePr>
        <p:xfrm>
          <a:off x="231327" y="5157192"/>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С2 – 380,5 кг</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A10A13B5-F4F9-027C-CA0C-989CEA3AADE8}"/>
              </a:ext>
            </a:extLst>
          </p:cNvPr>
          <p:cNvSpPr/>
          <p:nvPr/>
        </p:nvSpPr>
        <p:spPr>
          <a:xfrm>
            <a:off x="6274874" y="4690991"/>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322D2B-F11F-9B61-4728-C38CADF2EEBF}"/>
              </a:ext>
            </a:extLst>
          </p:cNvPr>
          <p:cNvSpPr txBox="1"/>
          <p:nvPr/>
        </p:nvSpPr>
        <p:spPr>
          <a:xfrm>
            <a:off x="6757076" y="4605747"/>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Миялы), для дальнейшего выставления на аукцион</a:t>
            </a:r>
          </a:p>
        </p:txBody>
      </p:sp>
      <p:pic>
        <p:nvPicPr>
          <p:cNvPr id="23" name="Рисунок 22"/>
          <p:cNvPicPr>
            <a:picLocks noChangeAspect="1"/>
          </p:cNvPicPr>
          <p:nvPr/>
        </p:nvPicPr>
        <p:blipFill>
          <a:blip r:embed="rId4"/>
          <a:stretch>
            <a:fillRect/>
          </a:stretch>
        </p:blipFill>
        <p:spPr>
          <a:xfrm>
            <a:off x="6269106" y="5877205"/>
            <a:ext cx="480754" cy="207341"/>
          </a:xfrm>
          <a:prstGeom prst="rect">
            <a:avLst/>
          </a:prstGeom>
        </p:spPr>
      </p:pic>
      <p:sp>
        <p:nvSpPr>
          <p:cNvPr id="24" name="TextBox 23">
            <a:extLst>
              <a:ext uri="{FF2B5EF4-FFF2-40B4-BE49-F238E27FC236}">
                <a16:creationId xmlns:a16="http://schemas.microsoft.com/office/drawing/2014/main" id="{E6322D2B-F11F-9B61-4728-C38CADF2EEBF}"/>
              </a:ext>
            </a:extLst>
          </p:cNvPr>
          <p:cNvSpPr txBox="1"/>
          <p:nvPr/>
        </p:nvSpPr>
        <p:spPr>
          <a:xfrm>
            <a:off x="6739167" y="5855385"/>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6" name="TextBox 25">
            <a:extLst>
              <a:ext uri="{FF2B5EF4-FFF2-40B4-BE49-F238E27FC236}">
                <a16:creationId xmlns:a16="http://schemas.microsoft.com/office/drawing/2014/main" id="{51F7F01B-E54D-B58C-392F-81625C6FBEBF}"/>
              </a:ext>
            </a:extLst>
          </p:cNvPr>
          <p:cNvSpPr txBox="1"/>
          <p:nvPr/>
        </p:nvSpPr>
        <p:spPr>
          <a:xfrm>
            <a:off x="6739168" y="5091211"/>
            <a:ext cx="2441343" cy="784830"/>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отозванный контракт ТОО «НПП Марганец», отвалы. Контракт №5283 от 20.04.2018 г. на добычу золота расторгнут в 2022 г. (акт обследования/ликвидации в Обществе отсутствует)</a:t>
            </a:r>
          </a:p>
        </p:txBody>
      </p:sp>
      <p:sp>
        <p:nvSpPr>
          <p:cNvPr id="28" name="TextBox 27">
            <a:extLst>
              <a:ext uri="{FF2B5EF4-FFF2-40B4-BE49-F238E27FC236}">
                <a16:creationId xmlns:a16="http://schemas.microsoft.com/office/drawing/2014/main" id="{E6322D2B-F11F-9B61-4728-C38CADF2EEBF}"/>
              </a:ext>
            </a:extLst>
          </p:cNvPr>
          <p:cNvSpPr txBox="1"/>
          <p:nvPr/>
        </p:nvSpPr>
        <p:spPr>
          <a:xfrm>
            <a:off x="6757076" y="6201697"/>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центры ТМО</a:t>
            </a:r>
          </a:p>
        </p:txBody>
      </p:sp>
      <p:sp>
        <p:nvSpPr>
          <p:cNvPr id="30" name="Прямоугольник 29">
            <a:extLst>
              <a:ext uri="{FF2B5EF4-FFF2-40B4-BE49-F238E27FC236}">
                <a16:creationId xmlns:a16="http://schemas.microsoft.com/office/drawing/2014/main" id="{BB58AD5A-F0DD-F098-7EB0-77AD29FE68FD}"/>
              </a:ext>
            </a:extLst>
          </p:cNvPr>
          <p:cNvSpPr/>
          <p:nvPr/>
        </p:nvSpPr>
        <p:spPr>
          <a:xfrm>
            <a:off x="6270656" y="5179731"/>
            <a:ext cx="468513" cy="180975"/>
          </a:xfrm>
          <a:prstGeom prst="rect">
            <a:avLst/>
          </a:prstGeom>
          <a:pattFill prst="dkUpDiag">
            <a:fgClr>
              <a:srgbClr val="FFC000"/>
            </a:fgClr>
            <a:bgClr>
              <a:schemeClr val="bg1"/>
            </a:bgClr>
          </a:patt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32" name="Рисунок 31">
            <a:extLst>
              <a:ext uri="{FF2B5EF4-FFF2-40B4-BE49-F238E27FC236}">
                <a16:creationId xmlns:a16="http://schemas.microsoft.com/office/drawing/2014/main" id="{ED258D8F-4019-1A37-7CAF-64928C5B47A4}"/>
              </a:ext>
            </a:extLst>
          </p:cNvPr>
          <p:cNvPicPr>
            <a:picLocks noChangeAspect="1"/>
          </p:cNvPicPr>
          <p:nvPr/>
        </p:nvPicPr>
        <p:blipFill>
          <a:blip r:embed="rId5"/>
          <a:stretch>
            <a:fillRect/>
          </a:stretch>
        </p:blipFill>
        <p:spPr>
          <a:xfrm>
            <a:off x="6468252" y="2336811"/>
            <a:ext cx="2190241" cy="2199621"/>
          </a:xfrm>
          <a:prstGeom prst="rect">
            <a:avLst/>
          </a:prstGeom>
          <a:ln>
            <a:solidFill>
              <a:schemeClr val="tx1"/>
            </a:solidFill>
          </a:ln>
        </p:spPr>
      </p:pic>
      <p:pic>
        <p:nvPicPr>
          <p:cNvPr id="33" name="Picture 447">
            <a:extLst>
              <a:ext uri="{FF2B5EF4-FFF2-40B4-BE49-F238E27FC236}">
                <a16:creationId xmlns:a16="http://schemas.microsoft.com/office/drawing/2014/main" id="{64EC52AE-F955-8AF9-2422-727A489CD689}"/>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1398" y="6468209"/>
            <a:ext cx="5619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1">
            <a:extLst>
              <a:ext uri="{FF2B5EF4-FFF2-40B4-BE49-F238E27FC236}">
                <a16:creationId xmlns:a16="http://schemas.microsoft.com/office/drawing/2014/main" id="{17A40D17-380E-C785-945F-C04F5A48AE3C}"/>
              </a:ext>
            </a:extLst>
          </p:cNvPr>
          <p:cNvSpPr txBox="1">
            <a:spLocks noChangeArrowheads="1"/>
          </p:cNvSpPr>
          <p:nvPr/>
        </p:nvSpPr>
        <p:spPr bwMode="auto">
          <a:xfrm>
            <a:off x="6746056" y="6501678"/>
            <a:ext cx="1584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900" dirty="0">
                <a:latin typeface="Times New Roman" panose="02020603050405020304" pitchFamily="18" charset="0"/>
                <a:cs typeface="Times New Roman" panose="02020603050405020304" pitchFamily="18" charset="0"/>
              </a:rPr>
              <a:t>- скважины ПВ</a:t>
            </a:r>
            <a:endParaRPr lang="ru-RU" altLang="ru-RU" sz="900" dirty="0">
              <a:latin typeface="Times New Roman" panose="02020603050405020304" pitchFamily="18" charset="0"/>
              <a:cs typeface="Times New Roman" panose="02020603050405020304" pitchFamily="18" charset="0"/>
            </a:endParaRPr>
          </a:p>
        </p:txBody>
      </p:sp>
      <p:pic>
        <p:nvPicPr>
          <p:cNvPr id="35" name="Picture 447">
            <a:extLst>
              <a:ext uri="{FF2B5EF4-FFF2-40B4-BE49-F238E27FC236}">
                <a16:creationId xmlns:a16="http://schemas.microsoft.com/office/drawing/2014/main" id="{E27EF5E0-A418-CB1B-8AFE-D1CAECEEC072}"/>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2013" y="6175401"/>
            <a:ext cx="5619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Рисунок 1">
            <a:extLst>
              <a:ext uri="{FF2B5EF4-FFF2-40B4-BE49-F238E27FC236}">
                <a16:creationId xmlns:a16="http://schemas.microsoft.com/office/drawing/2014/main" id="{712CBBC7-9A06-DBE4-B2DD-9DE8234C79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98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Актасское</a:t>
            </a:r>
            <a:r>
              <a:rPr lang="ru-RU" sz="1600" b="1" dirty="0">
                <a:latin typeface="+mj-lt"/>
                <a:cs typeface="Times New Roman" panose="02020603050405020304" pitchFamily="18" charset="0"/>
              </a:rPr>
              <a:t> в </a:t>
            </a:r>
            <a:r>
              <a:rPr lang="ru-RU" sz="1600" b="1" dirty="0" err="1">
                <a:latin typeface="+mj-lt"/>
                <a:cs typeface="Times New Roman" panose="02020603050405020304" pitchFamily="18" charset="0"/>
              </a:rPr>
              <a:t>Костанайской</a:t>
            </a:r>
            <a:r>
              <a:rPr lang="ru-RU" sz="1600" b="1" dirty="0">
                <a:latin typeface="+mj-lt"/>
                <a:cs typeface="Times New Roman" panose="02020603050405020304" pitchFamily="18" charset="0"/>
              </a:rPr>
              <a:t>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242474" y="117198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92050" y="1578647"/>
            <a:ext cx="950425" cy="95032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617852" y="1578647"/>
            <a:ext cx="1409282" cy="95032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268900" y="3358163"/>
            <a:ext cx="1622075" cy="230832"/>
          </a:xfrm>
          <a:prstGeom prst="rect">
            <a:avLst/>
          </a:prstGeom>
          <a:solidFill>
            <a:schemeClr val="bg1">
              <a:alpha val="52000"/>
            </a:schemeClr>
          </a:solidFill>
          <a:ln>
            <a:noFill/>
          </a:ln>
          <a:effectLst/>
        </p:spPr>
        <p:txBody>
          <a:bodyPr wrap="square" rtlCol="0">
            <a:spAutoFit/>
          </a:bodyPr>
          <a:lstStyle/>
          <a:p>
            <a:pPr algn="ctr"/>
            <a:endParaRPr lang="ru-RU" sz="900" b="1" i="1" dirty="0">
              <a:ln w="3175">
                <a:noFill/>
              </a:ln>
              <a:solidFill>
                <a:srgbClr val="FF0000"/>
              </a:solidFill>
              <a:latin typeface="Century Gothic" panose="020B0502020202020204" pitchFamily="34" charset="0"/>
            </a:endParaRPr>
          </a:p>
        </p:txBody>
      </p:sp>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4904" y="389875"/>
            <a:ext cx="5999457" cy="3985706"/>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b="1" dirty="0">
                <a:latin typeface="+mj-lt"/>
                <a:cs typeface="Times New Roman" panose="02020603050405020304" pitchFamily="18" charset="0"/>
              </a:rPr>
              <a:t>: н</a:t>
            </a:r>
            <a:r>
              <a:rPr lang="ru-RU" sz="1100" dirty="0">
                <a:latin typeface="+mj-lt"/>
                <a:cs typeface="Times New Roman" panose="02020603050405020304" pitchFamily="18" charset="0"/>
              </a:rPr>
              <a:t>аходится в 9 км к западу от месторождения Нижне-</a:t>
            </a:r>
            <a:r>
              <a:rPr lang="ru-RU" sz="1100" dirty="0" err="1">
                <a:latin typeface="+mj-lt"/>
                <a:cs typeface="Times New Roman" panose="02020603050405020304" pitchFamily="18" charset="0"/>
              </a:rPr>
              <a:t>Ашутское</a:t>
            </a:r>
            <a:r>
              <a:rPr lang="ru-RU" sz="1100" dirty="0">
                <a:latin typeface="+mj-lt"/>
                <a:cs typeface="Times New Roman" panose="02020603050405020304" pitchFamily="18" charset="0"/>
              </a:rPr>
              <a:t>, на вост. Борту </a:t>
            </a:r>
            <a:r>
              <a:rPr lang="ru-RU" sz="1100" dirty="0" err="1">
                <a:latin typeface="+mj-lt"/>
                <a:cs typeface="Times New Roman" panose="02020603050405020304" pitchFamily="18" charset="0"/>
              </a:rPr>
              <a:t>Tургайского</a:t>
            </a:r>
            <a:r>
              <a:rPr lang="ru-RU" sz="1100" dirty="0">
                <a:latin typeface="+mj-lt"/>
                <a:cs typeface="Times New Roman" panose="02020603050405020304" pitchFamily="18" charset="0"/>
              </a:rPr>
              <a:t> прогиба, в пределах </a:t>
            </a:r>
            <a:r>
              <a:rPr lang="ru-RU" sz="1100" dirty="0" err="1">
                <a:latin typeface="+mj-lt"/>
                <a:cs typeface="Times New Roman" panose="02020603050405020304" pitchFamily="18" charset="0"/>
              </a:rPr>
              <a:t>Bост</a:t>
            </a:r>
            <a:r>
              <a:rPr lang="ru-RU" sz="1100" dirty="0">
                <a:latin typeface="+mj-lt"/>
                <a:cs typeface="Times New Roman" panose="02020603050405020304" pitchFamily="18" charset="0"/>
              </a:rPr>
              <a:t>.-</a:t>
            </a:r>
            <a:r>
              <a:rPr lang="ru-RU" sz="1100" dirty="0" err="1">
                <a:latin typeface="+mj-lt"/>
                <a:cs typeface="Times New Roman" panose="02020603050405020304" pitchFamily="18" charset="0"/>
              </a:rPr>
              <a:t>Tургайского</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бокситорудного</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pайона</a:t>
            </a:r>
            <a:r>
              <a:rPr lang="ru-RU" sz="1100" dirty="0">
                <a:latin typeface="+mj-lt"/>
                <a:cs typeface="Times New Roman" panose="02020603050405020304" pitchFamily="18" charset="0"/>
              </a:rPr>
              <a:t>. Выявлено месторождение </a:t>
            </a:r>
            <a:r>
              <a:rPr lang="ru-RU" sz="1100" dirty="0" err="1">
                <a:latin typeface="+mj-lt"/>
                <a:cs typeface="Times New Roman" panose="02020603050405020304" pitchFamily="18" charset="0"/>
              </a:rPr>
              <a:t>Актасское</a:t>
            </a:r>
            <a:r>
              <a:rPr lang="ru-RU" sz="1100" dirty="0">
                <a:latin typeface="+mj-lt"/>
                <a:cs typeface="Times New Roman" panose="02020603050405020304" pitchFamily="18" charset="0"/>
              </a:rPr>
              <a:t> в 1948-52 годы. </a:t>
            </a:r>
          </a:p>
          <a:p>
            <a:pPr indent="457200" algn="just">
              <a:tabLst>
                <a:tab pos="266700" algn="l"/>
                <a:tab pos="714375" algn="l"/>
              </a:tabLst>
            </a:pPr>
            <a:r>
              <a:rPr lang="ru-RU" sz="1100" b="1" dirty="0">
                <a:latin typeface="+mj-lt"/>
                <a:cs typeface="Times New Roman" panose="02020603050405020304" pitchFamily="18" charset="0"/>
              </a:rPr>
              <a:t>Краткая геологическая характеристика: </a:t>
            </a:r>
            <a:r>
              <a:rPr lang="ru-RU" sz="1100" dirty="0" err="1">
                <a:latin typeface="+mj-lt"/>
                <a:cs typeface="Times New Roman" panose="02020603050405020304" pitchFamily="18" charset="0"/>
              </a:rPr>
              <a:t>Дорудный</a:t>
            </a:r>
            <a:r>
              <a:rPr lang="ru-RU" sz="1100" dirty="0">
                <a:latin typeface="+mj-lt"/>
                <a:cs typeface="Times New Roman" panose="02020603050405020304" pitchFamily="18" charset="0"/>
              </a:rPr>
              <a:t> фундамент центр. части p-на сложен песчано-глинистыми и карбонатными породами </a:t>
            </a:r>
            <a:r>
              <a:rPr lang="ru-RU" sz="1100" dirty="0" err="1">
                <a:latin typeface="+mj-lt"/>
                <a:cs typeface="Times New Roman" panose="02020603050405020304" pitchFamily="18" charset="0"/>
              </a:rPr>
              <a:t>cp</a:t>
            </a:r>
            <a:r>
              <a:rPr lang="ru-RU" sz="1100" dirty="0">
                <a:latin typeface="+mj-lt"/>
                <a:cs typeface="Times New Roman" panose="02020603050405020304" pitchFamily="18" charset="0"/>
              </a:rPr>
              <a:t>. и верх. девона и нижнего Карбона. </a:t>
            </a:r>
            <a:r>
              <a:rPr lang="ru-RU" sz="1100" dirty="0" err="1">
                <a:latin typeface="+mj-lt"/>
                <a:cs typeface="Times New Roman" panose="02020603050405020304" pitchFamily="18" charset="0"/>
              </a:rPr>
              <a:t>Ha</a:t>
            </a:r>
            <a:r>
              <a:rPr lang="ru-RU" sz="1100" dirty="0">
                <a:latin typeface="+mj-lt"/>
                <a:cs typeface="Times New Roman" panose="02020603050405020304" pitchFamily="18" charset="0"/>
              </a:rPr>
              <a:t> породах фундамента развита древняя кора выветривания (мощность от </a:t>
            </a:r>
            <a:r>
              <a:rPr lang="ru-RU" sz="1100" dirty="0" err="1">
                <a:latin typeface="+mj-lt"/>
                <a:cs typeface="Times New Roman" panose="02020603050405020304" pitchFamily="18" charset="0"/>
              </a:rPr>
              <a:t>неск</a:t>
            </a:r>
            <a:r>
              <a:rPr lang="ru-RU" sz="1100" dirty="0">
                <a:latin typeface="+mj-lt"/>
                <a:cs typeface="Times New Roman" panose="02020603050405020304" pitchFamily="18" charset="0"/>
              </a:rPr>
              <a:t>. М до 50-60 м), на к-рой залегает </a:t>
            </a:r>
            <a:r>
              <a:rPr lang="ru-RU" sz="1100" dirty="0" err="1">
                <a:latin typeface="+mj-lt"/>
                <a:cs typeface="Times New Roman" panose="02020603050405020304" pitchFamily="18" charset="0"/>
              </a:rPr>
              <a:t>аркалыкская</a:t>
            </a:r>
            <a:r>
              <a:rPr lang="ru-RU" sz="1100" dirty="0">
                <a:latin typeface="+mj-lt"/>
                <a:cs typeface="Times New Roman" panose="02020603050405020304" pitchFamily="18" charset="0"/>
              </a:rPr>
              <a:t> </a:t>
            </a:r>
            <a:r>
              <a:rPr lang="ru-RU" sz="1100" dirty="0" err="1">
                <a:latin typeface="+mj-lt"/>
                <a:cs typeface="Times New Roman" panose="02020603050405020304" pitchFamily="18" charset="0"/>
              </a:rPr>
              <a:t>бокситоносная</a:t>
            </a:r>
            <a:r>
              <a:rPr lang="ru-RU" sz="1100" dirty="0">
                <a:latin typeface="+mj-lt"/>
                <a:cs typeface="Times New Roman" panose="02020603050405020304" pitchFamily="18" charset="0"/>
              </a:rPr>
              <a:t> свита палеоцен-эоценового возраста. Бокситы </a:t>
            </a:r>
            <a:r>
              <a:rPr lang="ru-RU" sz="1100" dirty="0" err="1">
                <a:latin typeface="+mj-lt"/>
                <a:cs typeface="Times New Roman" panose="02020603050405020304" pitchFamily="18" charset="0"/>
              </a:rPr>
              <a:t>фациально</a:t>
            </a:r>
            <a:r>
              <a:rPr lang="ru-RU" sz="1100" dirty="0">
                <a:latin typeface="+mj-lt"/>
                <a:cs typeface="Times New Roman" panose="02020603050405020304" pitchFamily="18" charset="0"/>
              </a:rPr>
              <a:t> сменяются </a:t>
            </a:r>
            <a:r>
              <a:rPr lang="ru-RU" sz="1100" dirty="0" err="1">
                <a:latin typeface="+mj-lt"/>
                <a:cs typeface="Times New Roman" panose="02020603050405020304" pitchFamily="18" charset="0"/>
              </a:rPr>
              <a:t>гиббсит</a:t>
            </a:r>
            <a:r>
              <a:rPr lang="ru-RU" sz="1100" dirty="0">
                <a:latin typeface="+mj-lt"/>
                <a:cs typeface="Times New Roman" panose="02020603050405020304" pitchFamily="18" charset="0"/>
              </a:rPr>
              <a:t>-содержащими огнеупорными каолиновыми глинами. </a:t>
            </a:r>
            <a:r>
              <a:rPr lang="ru-RU" sz="1100" dirty="0" err="1">
                <a:latin typeface="+mj-lt"/>
                <a:cs typeface="Times New Roman" panose="02020603050405020304" pitchFamily="18" charset="0"/>
              </a:rPr>
              <a:t>Бокситоносная</a:t>
            </a:r>
            <a:r>
              <a:rPr lang="ru-RU" sz="1100" dirty="0">
                <a:latin typeface="+mj-lt"/>
                <a:cs typeface="Times New Roman" panose="02020603050405020304" pitchFamily="18" charset="0"/>
              </a:rPr>
              <a:t> свита перекрыта песчано-глинистыми породами палеогенового и неогенового возраста. Залежи и </a:t>
            </a:r>
            <a:r>
              <a:rPr lang="ru-RU" sz="1100" dirty="0" err="1">
                <a:latin typeface="+mj-lt"/>
                <a:cs typeface="Times New Roman" panose="02020603050405020304" pitchFamily="18" charset="0"/>
              </a:rPr>
              <a:t>бокситорудные</a:t>
            </a:r>
            <a:r>
              <a:rPr lang="ru-RU" sz="1100" dirty="0">
                <a:latin typeface="+mj-lt"/>
                <a:cs typeface="Times New Roman" panose="02020603050405020304" pitchFamily="18" charset="0"/>
              </a:rPr>
              <a:t> участки сконцентрированы в 5 </a:t>
            </a:r>
            <a:r>
              <a:rPr lang="ru-RU" sz="1100" dirty="0" err="1">
                <a:latin typeface="+mj-lt"/>
                <a:cs typeface="Times New Roman" panose="02020603050405020304" pitchFamily="18" charset="0"/>
              </a:rPr>
              <a:t>бокситоносных</a:t>
            </a:r>
            <a:r>
              <a:rPr lang="ru-RU" sz="1100" dirty="0">
                <a:latin typeface="+mj-lt"/>
                <a:cs typeface="Times New Roman" panose="02020603050405020304" pitchFamily="18" charset="0"/>
              </a:rPr>
              <a:t> зонах, приуроченных к контактам алюмосиликатных (песчано-глинистых) и карбонатных (известняки и доломиты) пород </a:t>
            </a:r>
            <a:r>
              <a:rPr lang="ru-RU" sz="1100" dirty="0" err="1">
                <a:latin typeface="+mj-lt"/>
                <a:cs typeface="Times New Roman" panose="02020603050405020304" pitchFamily="18" charset="0"/>
              </a:rPr>
              <a:t>верх.девона</a:t>
            </a:r>
            <a:r>
              <a:rPr lang="ru-RU" sz="1100" dirty="0">
                <a:latin typeface="+mj-lt"/>
                <a:cs typeface="Times New Roman" panose="02020603050405020304" pitchFamily="18" charset="0"/>
              </a:rPr>
              <a:t>. Каждая зона образует, как правило, </a:t>
            </a:r>
            <a:r>
              <a:rPr lang="ru-RU" sz="1100" dirty="0" err="1">
                <a:latin typeface="+mj-lt"/>
                <a:cs typeface="Times New Roman" panose="02020603050405020304" pitchFamily="18" charset="0"/>
              </a:rPr>
              <a:t>самостоятоятельное</a:t>
            </a:r>
            <a:r>
              <a:rPr lang="ru-RU" sz="1100" dirty="0">
                <a:latin typeface="+mj-lt"/>
                <a:cs typeface="Times New Roman" panose="02020603050405020304" pitchFamily="18" charset="0"/>
              </a:rPr>
              <a:t> месторождение, залежи бокситов расположены в краевых частях </a:t>
            </a:r>
            <a:r>
              <a:rPr lang="ru-RU" sz="1100" dirty="0" err="1">
                <a:latin typeface="+mj-lt"/>
                <a:cs typeface="Times New Roman" panose="02020603050405020304" pitchFamily="18" charset="0"/>
              </a:rPr>
              <a:t>дорудных</a:t>
            </a:r>
            <a:r>
              <a:rPr lang="ru-RU" sz="1100" dirty="0">
                <a:latin typeface="+mj-lt"/>
                <a:cs typeface="Times New Roman" panose="02020603050405020304" pitchFamily="18" charset="0"/>
              </a:rPr>
              <a:t> котловин, образовавшихся на площадях развития карбонатных пород. </a:t>
            </a:r>
          </a:p>
          <a:p>
            <a:pPr indent="457200" algn="just">
              <a:tabLst>
                <a:tab pos="266700" algn="l"/>
                <a:tab pos="714375" algn="l"/>
              </a:tabLst>
            </a:pPr>
            <a:r>
              <a:rPr lang="ru-RU" sz="1100" dirty="0">
                <a:latin typeface="+mj-lt"/>
                <a:cs typeface="Times New Roman" panose="02020603050405020304" pitchFamily="18" charset="0"/>
              </a:rPr>
              <a:t>Бокситы и генетически связанные c ними огнеупорные глины залегают на глубине до 100 м и располагаются в виде непрерывной цепочки обособленных рудных залежей, разделённых участками некондиционных пород. Залежи представляют собой горизонтальные или </a:t>
            </a:r>
            <a:r>
              <a:rPr lang="ru-RU" sz="1100" dirty="0" err="1">
                <a:latin typeface="+mj-lt"/>
                <a:cs typeface="Times New Roman" panose="02020603050405020304" pitchFamily="18" charset="0"/>
              </a:rPr>
              <a:t>пологонаклонные</a:t>
            </a:r>
            <a:r>
              <a:rPr lang="ru-RU" sz="1100" dirty="0">
                <a:latin typeface="+mj-lt"/>
                <a:cs typeface="Times New Roman" panose="02020603050405020304" pitchFamily="18" charset="0"/>
              </a:rPr>
              <a:t> линзы извилистого очертания в плане. Состав бокситов и огнеупорных глин для всех месторождений p-на однообразный. </a:t>
            </a:r>
            <a:r>
              <a:rPr lang="ru-RU" sz="1100" dirty="0" err="1">
                <a:latin typeface="+mj-lt"/>
                <a:cs typeface="Times New Roman" panose="02020603050405020304" pitchFamily="18" charset="0"/>
              </a:rPr>
              <a:t>Oсновные</a:t>
            </a:r>
            <a:r>
              <a:rPr lang="ru-RU" sz="1100" dirty="0">
                <a:latin typeface="+mj-lt"/>
                <a:cs typeface="Times New Roman" panose="02020603050405020304" pitchFamily="18" charset="0"/>
              </a:rPr>
              <a:t> рудообразующие минералы бокситов. </a:t>
            </a:r>
            <a:r>
              <a:rPr lang="ru-RU" sz="1100" dirty="0" err="1">
                <a:latin typeface="+mj-lt"/>
                <a:cs typeface="Times New Roman" panose="02020603050405020304" pitchFamily="18" charset="0"/>
              </a:rPr>
              <a:t>Гиббсит</a:t>
            </a:r>
            <a:r>
              <a:rPr lang="ru-RU" sz="1100" dirty="0">
                <a:latin typeface="+mj-lt"/>
                <a:cs typeface="Times New Roman" panose="02020603050405020304" pitchFamily="18" charset="0"/>
              </a:rPr>
              <a:t>, гематит и каолинит, второстепенные - галлуазит, кварц, гётит, рутил, гипс, кальцит и др. хим. состав бокситов (% по массе). Al2O3 28-60. SiO2 1,8-20. Fe2O3 0,5-30.Бокситы в </a:t>
            </a:r>
            <a:r>
              <a:rPr lang="ru-RU" sz="1100" dirty="0" err="1">
                <a:latin typeface="+mj-lt"/>
                <a:cs typeface="Times New Roman" panose="02020603050405020304" pitchFamily="18" charset="0"/>
              </a:rPr>
              <a:t>осн</a:t>
            </a:r>
            <a:r>
              <a:rPr lang="ru-RU" sz="1100" dirty="0">
                <a:latin typeface="+mj-lt"/>
                <a:cs typeface="Times New Roman" panose="02020603050405020304" pitchFamily="18" charset="0"/>
              </a:rPr>
              <a:t>. представлены кремнистыми и железистыми разновидностями. </a:t>
            </a:r>
            <a:r>
              <a:rPr lang="ru-RU" sz="1100" dirty="0" err="1">
                <a:latin typeface="+mj-lt"/>
                <a:cs typeface="Times New Roman" panose="02020603050405020304" pitchFamily="18" charset="0"/>
              </a:rPr>
              <a:t>Mаксимальная</a:t>
            </a:r>
            <a:r>
              <a:rPr lang="ru-RU" sz="1100" dirty="0">
                <a:latin typeface="+mj-lt"/>
                <a:cs typeface="Times New Roman" panose="02020603050405020304" pitchFamily="18" charset="0"/>
              </a:rPr>
              <a:t> мощности бокситовых залежей отмечаются на контакте карбонатных пород и песчано-сланцевой толщи.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534140489"/>
              </p:ext>
            </p:extLst>
          </p:nvPr>
        </p:nvGraphicFramePr>
        <p:xfrm>
          <a:off x="231327" y="5157192"/>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бокситы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 – 2171,0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 – 875,0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2" name="Рисунок 1"/>
          <p:cNvPicPr>
            <a:picLocks noChangeAspect="1"/>
          </p:cNvPicPr>
          <p:nvPr/>
        </p:nvPicPr>
        <p:blipFill>
          <a:blip r:embed="rId4"/>
          <a:stretch>
            <a:fillRect/>
          </a:stretch>
        </p:blipFill>
        <p:spPr>
          <a:xfrm>
            <a:off x="6292050" y="2528969"/>
            <a:ext cx="2748709" cy="2700231"/>
          </a:xfrm>
          <a:prstGeom prst="rect">
            <a:avLst/>
          </a:prstGeom>
          <a:ln>
            <a:solidFill>
              <a:schemeClr val="tx1"/>
            </a:solidFill>
          </a:ln>
        </p:spPr>
      </p:pic>
      <p:sp>
        <p:nvSpPr>
          <p:cNvPr id="25" name="Прямоугольник 24">
            <a:extLst>
              <a:ext uri="{FF2B5EF4-FFF2-40B4-BE49-F238E27FC236}">
                <a16:creationId xmlns:a16="http://schemas.microsoft.com/office/drawing/2014/main" id="{A10A13B5-F4F9-027C-CA0C-989CEA3AADE8}"/>
              </a:ext>
            </a:extLst>
          </p:cNvPr>
          <p:cNvSpPr/>
          <p:nvPr/>
        </p:nvSpPr>
        <p:spPr>
          <a:xfrm>
            <a:off x="6282925" y="5346761"/>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E6322D2B-F11F-9B61-4728-C38CADF2EEBF}"/>
              </a:ext>
            </a:extLst>
          </p:cNvPr>
          <p:cNvSpPr txBox="1"/>
          <p:nvPr/>
        </p:nvSpPr>
        <p:spPr>
          <a:xfrm>
            <a:off x="6744698" y="5307833"/>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Актасское</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27" name="Рисунок 26"/>
          <p:cNvPicPr>
            <a:picLocks noChangeAspect="1"/>
          </p:cNvPicPr>
          <p:nvPr/>
        </p:nvPicPr>
        <p:blipFill>
          <a:blip r:embed="rId5"/>
          <a:stretch>
            <a:fillRect/>
          </a:stretch>
        </p:blipFill>
        <p:spPr>
          <a:xfrm>
            <a:off x="6270065" y="5841526"/>
            <a:ext cx="480754" cy="207341"/>
          </a:xfrm>
          <a:prstGeom prst="rect">
            <a:avLst/>
          </a:prstGeom>
        </p:spPr>
      </p:pic>
      <p:sp>
        <p:nvSpPr>
          <p:cNvPr id="28" name="TextBox 27">
            <a:extLst>
              <a:ext uri="{FF2B5EF4-FFF2-40B4-BE49-F238E27FC236}">
                <a16:creationId xmlns:a16="http://schemas.microsoft.com/office/drawing/2014/main" id="{E6322D2B-F11F-9B61-4728-C38CADF2EEBF}"/>
              </a:ext>
            </a:extLst>
          </p:cNvPr>
          <p:cNvSpPr txBox="1"/>
          <p:nvPr/>
        </p:nvSpPr>
        <p:spPr>
          <a:xfrm>
            <a:off x="6744698" y="5815664"/>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cxnSp>
        <p:nvCxnSpPr>
          <p:cNvPr id="4" name="Прямая соединительная линия 3">
            <a:extLst>
              <a:ext uri="{FF2B5EF4-FFF2-40B4-BE49-F238E27FC236}">
                <a16:creationId xmlns:a16="http://schemas.microsoft.com/office/drawing/2014/main" id="{157DF469-15A4-0038-A3AD-A19724A403BD}"/>
              </a:ext>
            </a:extLst>
          </p:cNvPr>
          <p:cNvCxnSpPr/>
          <p:nvPr/>
        </p:nvCxnSpPr>
        <p:spPr>
          <a:xfrm>
            <a:off x="6303997" y="6241990"/>
            <a:ext cx="433111" cy="0"/>
          </a:xfrm>
          <a:prstGeom prst="line">
            <a:avLst/>
          </a:prstGeom>
          <a:ln>
            <a:solidFill>
              <a:srgbClr val="9582D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817136-B26D-E928-D2A4-00C62E7EF49C}"/>
              </a:ext>
            </a:extLst>
          </p:cNvPr>
          <p:cNvSpPr txBox="1"/>
          <p:nvPr/>
        </p:nvSpPr>
        <p:spPr>
          <a:xfrm>
            <a:off x="6790931" y="6126574"/>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12" name="Рисунок 1">
            <a:extLst>
              <a:ext uri="{FF2B5EF4-FFF2-40B4-BE49-F238E27FC236}">
                <a16:creationId xmlns:a16="http://schemas.microsoft.com/office/drawing/2014/main" id="{ED9DF0BC-323E-68C3-2304-CD9B188746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397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937" y="5730928"/>
            <a:ext cx="486275" cy="213857"/>
          </a:xfrm>
          <a:prstGeom prst="rect">
            <a:avLst/>
          </a:prstGeom>
        </p:spPr>
      </p:pic>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Зимнее (участок 1,2,3) в Костанайской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9694" y="456134"/>
            <a:ext cx="5999457" cy="4524315"/>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расположено в 14 км к юго-востоку от железнодорожной станции Тобол, в 3,5 км к востоку от пос. Октябрьский.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effectLst/>
                <a:latin typeface="+mj-lt"/>
                <a:ea typeface="Times New Roman" panose="02020603050405020304" pitchFamily="18" charset="0"/>
                <a:cs typeface="Times New Roman" panose="02020603050405020304" pitchFamily="18" charset="0"/>
              </a:rPr>
              <a:t>Бокситы приурочены к карстовым депрессиям в </a:t>
            </a:r>
            <a:r>
              <a:rPr lang="ru-RU" sz="1200" dirty="0" err="1">
                <a:effectLst/>
                <a:latin typeface="+mj-lt"/>
                <a:ea typeface="Times New Roman" panose="02020603050405020304" pitchFamily="18" charset="0"/>
                <a:cs typeface="Times New Roman" panose="02020603050405020304" pitchFamily="18" charset="0"/>
              </a:rPr>
              <a:t>нижнекарбоновых</a:t>
            </a:r>
            <a:r>
              <a:rPr lang="ru-RU" sz="1200" dirty="0">
                <a:effectLst/>
                <a:latin typeface="+mj-lt"/>
                <a:ea typeface="Times New Roman" panose="02020603050405020304" pitchFamily="18" charset="0"/>
                <a:cs typeface="Times New Roman" panose="02020603050405020304" pitchFamily="18" charset="0"/>
              </a:rPr>
              <a:t> известняках северо-западного крыла </a:t>
            </a:r>
            <a:r>
              <a:rPr lang="ru-RU" sz="1200" dirty="0" err="1">
                <a:effectLst/>
                <a:latin typeface="+mj-lt"/>
                <a:ea typeface="Times New Roman" panose="02020603050405020304" pitchFamily="18" charset="0"/>
                <a:cs typeface="Times New Roman" panose="02020603050405020304" pitchFamily="18" charset="0"/>
              </a:rPr>
              <a:t>Козыревской</a:t>
            </a:r>
            <a:r>
              <a:rPr lang="ru-RU" sz="1200" dirty="0">
                <a:effectLst/>
                <a:latin typeface="+mj-lt"/>
                <a:ea typeface="Times New Roman" panose="02020603050405020304" pitchFamily="18" charset="0"/>
                <a:cs typeface="Times New Roman" panose="02020603050405020304" pitchFamily="18" charset="0"/>
              </a:rPr>
              <a:t> синклинали</a:t>
            </a:r>
            <a:r>
              <a:rPr lang="ru-RU" sz="1200" dirty="0">
                <a:latin typeface="+mj-lt"/>
                <a:ea typeface="Times New Roman" panose="02020603050405020304" pitchFamily="18" charset="0"/>
                <a:cs typeface="Times New Roman" panose="02020603050405020304" pitchFamily="18" charset="0"/>
              </a:rPr>
              <a:t>.</a:t>
            </a:r>
          </a:p>
          <a:p>
            <a:pPr indent="457200" algn="just">
              <a:tabLst>
                <a:tab pos="266700" algn="l"/>
                <a:tab pos="714375" algn="l"/>
              </a:tabLst>
            </a:pPr>
            <a:r>
              <a:rPr lang="ru-RU" sz="1200" dirty="0">
                <a:effectLst/>
                <a:latin typeface="+mj-lt"/>
                <a:ea typeface="Times New Roman" panose="02020603050405020304" pitchFamily="18" charset="0"/>
                <a:cs typeface="Times New Roman" panose="02020603050405020304" pitchFamily="18" charset="0"/>
              </a:rPr>
              <a:t>Размер карстов до 250 х 350 м. Рудовмещающие отложения мощностью от 12,5 до 110 м расчленены на два горизонта: нижний - </a:t>
            </a:r>
            <a:r>
              <a:rPr lang="ru-RU" sz="1200" dirty="0" err="1">
                <a:effectLst/>
                <a:latin typeface="+mj-lt"/>
                <a:ea typeface="Times New Roman" panose="02020603050405020304" pitchFamily="18" charset="0"/>
                <a:cs typeface="Times New Roman" panose="02020603050405020304" pitchFamily="18" charset="0"/>
              </a:rPr>
              <a:t>пестроцветных</a:t>
            </a:r>
            <a:r>
              <a:rPr lang="ru-RU" sz="1200" dirty="0">
                <a:effectLst/>
                <a:latin typeface="+mj-lt"/>
                <a:ea typeface="Times New Roman" panose="02020603050405020304" pitchFamily="18" charset="0"/>
                <a:cs typeface="Times New Roman" panose="02020603050405020304" pitchFamily="18" charset="0"/>
              </a:rPr>
              <a:t> глин и верхний, сложенный бокситами, бокситовыми, лигнитовыми и каолинитовыми глинами. Рудовмещающие отложения перекрыты глауконит-кварцевыми песками позднего мела и палеогена мощностью от 18 до 25 м.</a:t>
            </a:r>
          </a:p>
          <a:p>
            <a:pPr indent="457200" algn="just">
              <a:tabLst>
                <a:tab pos="266700" algn="l"/>
                <a:tab pos="714375" algn="l"/>
              </a:tabLst>
            </a:pPr>
            <a:r>
              <a:rPr lang="ru-RU" sz="1200" dirty="0">
                <a:effectLst/>
                <a:latin typeface="+mj-lt"/>
                <a:ea typeface="Times New Roman" panose="02020603050405020304" pitchFamily="18" charset="0"/>
                <a:cs typeface="Times New Roman" panose="02020603050405020304" pitchFamily="18" charset="0"/>
              </a:rPr>
              <a:t>Месторождение представлено двумя рудными телами, отстоящими друг от друга на расстоянии 2,2 км. Рудные тела линзовидной формы с размерами в плане 190 х 260 м и 100 х 100 м, средней мощностью кондиционных руд 12 м и 7,4 м. В кровле бокситы рудных тел </a:t>
            </a:r>
            <a:r>
              <a:rPr lang="ru-RU" sz="1200" dirty="0" err="1">
                <a:effectLst/>
                <a:latin typeface="+mj-lt"/>
                <a:ea typeface="Times New Roman" panose="02020603050405020304" pitchFamily="18" charset="0"/>
                <a:cs typeface="Times New Roman" panose="02020603050405020304" pitchFamily="18" charset="0"/>
              </a:rPr>
              <a:t>каолинизированы</a:t>
            </a:r>
            <a:r>
              <a:rPr lang="ru-RU" sz="1200" dirty="0">
                <a:effectLst/>
                <a:latin typeface="+mj-lt"/>
                <a:ea typeface="Times New Roman" panose="02020603050405020304" pitchFamily="18" charset="0"/>
                <a:cs typeface="Times New Roman" panose="02020603050405020304" pitchFamily="18" charset="0"/>
              </a:rPr>
              <a:t>, содержат прослои сидерита, цемент замещается каолинитом и сидеритом.</a:t>
            </a:r>
          </a:p>
          <a:p>
            <a:pPr indent="457200" algn="just">
              <a:tabLst>
                <a:tab pos="266700" algn="l"/>
                <a:tab pos="714375" algn="l"/>
              </a:tabLst>
            </a:pPr>
            <a:r>
              <a:rPr lang="ru-RU" sz="1200" dirty="0">
                <a:effectLst/>
                <a:latin typeface="+mj-lt"/>
                <a:ea typeface="Times New Roman" panose="02020603050405020304" pitchFamily="18" charset="0"/>
                <a:cs typeface="Times New Roman" panose="02020603050405020304" pitchFamily="18" charset="0"/>
              </a:rPr>
              <a:t>Выделяются три разновидности бокситов: каменистый (13,0%), рыхлый (17%) и глинистый (70%). Бокситы бобовые, или представляют однородную глинистую массу. Главный рудный минерал - </a:t>
            </a:r>
            <a:r>
              <a:rPr lang="ru-RU" sz="1200" dirty="0" err="1">
                <a:effectLst/>
                <a:latin typeface="+mj-lt"/>
                <a:ea typeface="Times New Roman" panose="02020603050405020304" pitchFamily="18" charset="0"/>
                <a:cs typeface="Times New Roman" panose="02020603050405020304" pitchFamily="18" charset="0"/>
              </a:rPr>
              <a:t>гиббсит</a:t>
            </a:r>
            <a:r>
              <a:rPr lang="ru-RU" sz="1200" dirty="0">
                <a:effectLst/>
                <a:latin typeface="+mj-lt"/>
                <a:ea typeface="Times New Roman" panose="02020603050405020304" pitchFamily="18" charset="0"/>
                <a:cs typeface="Times New Roman" panose="02020603050405020304" pitchFamily="18" charset="0"/>
              </a:rPr>
              <a:t> встречается как в </a:t>
            </a:r>
            <a:r>
              <a:rPr lang="ru-RU" sz="1200" dirty="0" err="1">
                <a:effectLst/>
                <a:latin typeface="+mj-lt"/>
                <a:ea typeface="Times New Roman" panose="02020603050405020304" pitchFamily="18" charset="0"/>
                <a:cs typeface="Times New Roman" panose="02020603050405020304" pitchFamily="18" charset="0"/>
              </a:rPr>
              <a:t>бобовинах</a:t>
            </a:r>
            <a:r>
              <a:rPr lang="ru-RU" sz="1200" dirty="0">
                <a:effectLst/>
                <a:latin typeface="+mj-lt"/>
                <a:ea typeface="Times New Roman" panose="02020603050405020304" pitchFamily="18" charset="0"/>
                <a:cs typeface="Times New Roman" panose="02020603050405020304" pitchFamily="18" charset="0"/>
              </a:rPr>
              <a:t>, так и в цементирующей массе в виде конформных выделений, тонкодисперсных и мелкокристаллических масс, выполняет трещины в </a:t>
            </a:r>
            <a:r>
              <a:rPr lang="ru-RU" sz="1200" dirty="0" err="1">
                <a:effectLst/>
                <a:latin typeface="+mj-lt"/>
                <a:ea typeface="Times New Roman" panose="02020603050405020304" pitchFamily="18" charset="0"/>
                <a:cs typeface="Times New Roman" panose="02020603050405020304" pitchFamily="18" charset="0"/>
              </a:rPr>
              <a:t>бобовинах</a:t>
            </a:r>
            <a:r>
              <a:rPr lang="ru-RU" sz="1200" dirty="0">
                <a:effectLst/>
                <a:latin typeface="+mj-lt"/>
                <a:ea typeface="Times New Roman" panose="02020603050405020304" pitchFamily="18" charset="0"/>
                <a:cs typeface="Times New Roman" panose="02020603050405020304" pitchFamily="18" charset="0"/>
              </a:rPr>
              <a:t> и цементе. В каменистых бокситах </a:t>
            </a:r>
            <a:r>
              <a:rPr lang="ru-RU" sz="1200" dirty="0" err="1">
                <a:effectLst/>
                <a:latin typeface="+mj-lt"/>
                <a:ea typeface="Times New Roman" panose="02020603050405020304" pitchFamily="18" charset="0"/>
                <a:cs typeface="Times New Roman" panose="02020603050405020304" pitchFamily="18" charset="0"/>
              </a:rPr>
              <a:t>гиббсита</a:t>
            </a:r>
            <a:r>
              <a:rPr lang="ru-RU" sz="1200" dirty="0">
                <a:effectLst/>
                <a:latin typeface="+mj-lt"/>
                <a:ea typeface="Times New Roman" panose="02020603050405020304" pitchFamily="18" charset="0"/>
                <a:cs typeface="Times New Roman" panose="02020603050405020304" pitchFamily="18" charset="0"/>
              </a:rPr>
              <a:t> до 76 %. Среднее содержание глинозема в бокситах рудного тела №1 - 42,8%, №2 - 45,6% при кремневом модуле 3,8. Бокситы отличаются высоким содержанием двуокиси углерода, в среднем составляющем 9,09%. Величина кальциевого модуля изменяется от 121 до 198. Качество бокситов соответствует марке Б-4.</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087705832"/>
              </p:ext>
            </p:extLst>
          </p:nvPr>
        </p:nvGraphicFramePr>
        <p:xfrm>
          <a:off x="165018" y="5360101"/>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бокситы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163,0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5" name="Прямоугольник 14"/>
          <p:cNvSpPr/>
          <p:nvPr/>
        </p:nvSpPr>
        <p:spPr>
          <a:xfrm>
            <a:off x="7242474" y="117198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Прямая соединительная линия 17"/>
          <p:cNvCxnSpPr>
            <a:cxnSpLocks/>
          </p:cNvCxnSpPr>
          <p:nvPr/>
        </p:nvCxnSpPr>
        <p:spPr>
          <a:xfrm flipH="1">
            <a:off x="6220974" y="1578647"/>
            <a:ext cx="1021502" cy="95032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a:cxnSpLocks/>
          </p:cNvCxnSpPr>
          <p:nvPr/>
        </p:nvCxnSpPr>
        <p:spPr>
          <a:xfrm>
            <a:off x="7617852" y="1578647"/>
            <a:ext cx="1409282" cy="95032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Прямоугольник 21">
            <a:extLst>
              <a:ext uri="{FF2B5EF4-FFF2-40B4-BE49-F238E27FC236}">
                <a16:creationId xmlns:a16="http://schemas.microsoft.com/office/drawing/2014/main" id="{A10A13B5-F4F9-027C-CA0C-989CEA3AADE8}"/>
              </a:ext>
            </a:extLst>
          </p:cNvPr>
          <p:cNvSpPr/>
          <p:nvPr/>
        </p:nvSpPr>
        <p:spPr>
          <a:xfrm>
            <a:off x="6342475" y="5296944"/>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TextBox 22">
            <a:extLst>
              <a:ext uri="{FF2B5EF4-FFF2-40B4-BE49-F238E27FC236}">
                <a16:creationId xmlns:a16="http://schemas.microsoft.com/office/drawing/2014/main" id="{E6322D2B-F11F-9B61-4728-C38CADF2EEBF}"/>
              </a:ext>
            </a:extLst>
          </p:cNvPr>
          <p:cNvSpPr txBox="1"/>
          <p:nvPr/>
        </p:nvSpPr>
        <p:spPr>
          <a:xfrm>
            <a:off x="6804248" y="5189843"/>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Зимнее, уч. 1, 2, 3), для дальнейшего выставления на аукцион</a:t>
            </a:r>
          </a:p>
        </p:txBody>
      </p:sp>
      <p:pic>
        <p:nvPicPr>
          <p:cNvPr id="6" name="Рисунок 5"/>
          <p:cNvPicPr>
            <a:picLocks noChangeAspect="1"/>
          </p:cNvPicPr>
          <p:nvPr/>
        </p:nvPicPr>
        <p:blipFill>
          <a:blip r:embed="rId5"/>
          <a:stretch>
            <a:fillRect/>
          </a:stretch>
        </p:blipFill>
        <p:spPr>
          <a:xfrm>
            <a:off x="6176051" y="2538374"/>
            <a:ext cx="2883601" cy="2446299"/>
          </a:xfrm>
          <a:prstGeom prst="rect">
            <a:avLst/>
          </a:prstGeom>
          <a:ln>
            <a:solidFill>
              <a:schemeClr val="tx1"/>
            </a:solidFill>
          </a:ln>
        </p:spPr>
      </p:pic>
      <p:sp>
        <p:nvSpPr>
          <p:cNvPr id="26" name="TextBox 25">
            <a:extLst>
              <a:ext uri="{FF2B5EF4-FFF2-40B4-BE49-F238E27FC236}">
                <a16:creationId xmlns:a16="http://schemas.microsoft.com/office/drawing/2014/main" id="{E6322D2B-F11F-9B61-4728-C38CADF2EEBF}"/>
              </a:ext>
            </a:extLst>
          </p:cNvPr>
          <p:cNvSpPr txBox="1"/>
          <p:nvPr/>
        </p:nvSpPr>
        <p:spPr>
          <a:xfrm>
            <a:off x="6804248" y="5705589"/>
            <a:ext cx="2641781" cy="3693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резервное месторождение ОПИ (</a:t>
            </a:r>
            <a:r>
              <a:rPr lang="en-US" sz="900" dirty="0">
                <a:latin typeface="Times New Roman" panose="02020603050405020304" pitchFamily="18" charset="0"/>
                <a:cs typeface="Times New Roman" panose="02020603050405020304" pitchFamily="18" charset="0"/>
              </a:rPr>
              <a:t>H</a:t>
            </a:r>
            <a:r>
              <a:rPr lang="ru-RU" sz="900" dirty="0" err="1">
                <a:latin typeface="Times New Roman" panose="02020603050405020304" pitchFamily="18" charset="0"/>
                <a:cs typeface="Times New Roman" panose="02020603050405020304" pitchFamily="18" charset="0"/>
              </a:rPr>
              <a:t>овоильинское</a:t>
            </a:r>
            <a:r>
              <a:rPr lang="ru-RU" sz="900" dirty="0">
                <a:latin typeface="Times New Roman" panose="02020603050405020304" pitchFamily="18" charset="0"/>
                <a:cs typeface="Times New Roman" panose="02020603050405020304" pitchFamily="18" charset="0"/>
              </a:rPr>
              <a:t>)</a:t>
            </a:r>
          </a:p>
        </p:txBody>
      </p:sp>
      <p:pic>
        <p:nvPicPr>
          <p:cNvPr id="29" name="Рисунок 28"/>
          <p:cNvPicPr>
            <a:picLocks noChangeAspect="1"/>
          </p:cNvPicPr>
          <p:nvPr/>
        </p:nvPicPr>
        <p:blipFill>
          <a:blip r:embed="rId6"/>
          <a:stretch>
            <a:fillRect/>
          </a:stretch>
        </p:blipFill>
        <p:spPr>
          <a:xfrm>
            <a:off x="6333458" y="6145177"/>
            <a:ext cx="480754" cy="207341"/>
          </a:xfrm>
          <a:prstGeom prst="rect">
            <a:avLst/>
          </a:prstGeom>
        </p:spPr>
      </p:pic>
      <p:sp>
        <p:nvSpPr>
          <p:cNvPr id="30" name="TextBox 29">
            <a:extLst>
              <a:ext uri="{FF2B5EF4-FFF2-40B4-BE49-F238E27FC236}">
                <a16:creationId xmlns:a16="http://schemas.microsoft.com/office/drawing/2014/main" id="{E6322D2B-F11F-9B61-4728-C38CADF2EEBF}"/>
              </a:ext>
            </a:extLst>
          </p:cNvPr>
          <p:cNvSpPr txBox="1"/>
          <p:nvPr/>
        </p:nvSpPr>
        <p:spPr>
          <a:xfrm>
            <a:off x="6814212" y="6129004"/>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 name="Рисунок 1">
            <a:extLst>
              <a:ext uri="{FF2B5EF4-FFF2-40B4-BE49-F238E27FC236}">
                <a16:creationId xmlns:a16="http://schemas.microsoft.com/office/drawing/2014/main" id="{46F4C0E7-692E-79A4-E898-910D6EC3DC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001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Харьковское (участки 1, 2, 3, 4) в Костанайской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9694" y="456134"/>
            <a:ext cx="5999457" cy="249299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Местонахождение:</a:t>
            </a:r>
            <a:r>
              <a:rPr lang="ru-RU" sz="1200" dirty="0">
                <a:solidFill>
                  <a:prstClr val="black"/>
                </a:solidFill>
                <a:latin typeface="+mj-lt"/>
                <a:cs typeface="Times New Roman" panose="02020603050405020304" pitchFamily="18" charset="0"/>
              </a:rPr>
              <a:t> в Аулиекольском районе Костанайской области, в 20 км к юго-западу от </a:t>
            </a:r>
            <a:r>
              <a:rPr lang="ru-RU" sz="1200" dirty="0" err="1">
                <a:solidFill>
                  <a:prstClr val="black"/>
                </a:solidFill>
                <a:latin typeface="+mj-lt"/>
                <a:cs typeface="Times New Roman" panose="02020603050405020304" pitchFamily="18" charset="0"/>
              </a:rPr>
              <a:t>ж.д</a:t>
            </a:r>
            <a:r>
              <a:rPr lang="ru-RU" sz="1200" dirty="0">
                <a:solidFill>
                  <a:prstClr val="black"/>
                </a:solidFill>
                <a:latin typeface="+mj-lt"/>
                <a:cs typeface="Times New Roman" panose="02020603050405020304" pitchFamily="18" charset="0"/>
              </a:rPr>
              <a:t>. ст. Кушмурун. Северо-восточная часть его примыкает к месторождению Кушмурун.</a:t>
            </a:r>
          </a:p>
          <a:p>
            <a:pPr indent="457200" algn="just">
              <a:tabLst>
                <a:tab pos="266700" algn="l"/>
                <a:tab pos="714375" algn="l"/>
              </a:tabLst>
            </a:pPr>
            <a:r>
              <a:rPr lang="ru-RU" sz="1200" dirty="0">
                <a:solidFill>
                  <a:prstClr val="black"/>
                </a:solidFill>
                <a:latin typeface="+mj-lt"/>
                <a:cs typeface="Times New Roman" panose="02020603050405020304" pitchFamily="18" charset="0"/>
              </a:rPr>
              <a:t>Месторождение детально разведано в 1947-50 гг. (А.П. Тюрин, М.В. Бунина, Г.Т. Юхно).</a:t>
            </a:r>
          </a:p>
          <a:p>
            <a:pPr indent="457200" algn="just">
              <a:tabLst>
                <a:tab pos="266700" algn="l"/>
                <a:tab pos="714375" algn="l"/>
              </a:tabLst>
            </a:pPr>
            <a:r>
              <a:rPr lang="ru-RU" sz="1200" dirty="0">
                <a:solidFill>
                  <a:prstClr val="black"/>
                </a:solidFill>
                <a:latin typeface="+mj-lt"/>
                <a:cs typeface="Times New Roman" panose="02020603050405020304" pitchFamily="18" charset="0"/>
              </a:rPr>
              <a:t>Угленосные отложения </a:t>
            </a:r>
            <a:r>
              <a:rPr lang="ru-RU" sz="1200" dirty="0" err="1">
                <a:solidFill>
                  <a:prstClr val="black"/>
                </a:solidFill>
                <a:latin typeface="+mj-lt"/>
                <a:cs typeface="Times New Roman" panose="02020603050405020304" pitchFamily="18" charset="0"/>
              </a:rPr>
              <a:t>кушмурунской</a:t>
            </a:r>
            <a:r>
              <a:rPr lang="ru-RU" sz="1200" dirty="0">
                <a:solidFill>
                  <a:prstClr val="black"/>
                </a:solidFill>
                <a:latin typeface="+mj-lt"/>
                <a:cs typeface="Times New Roman" panose="02020603050405020304" pitchFamily="18" charset="0"/>
              </a:rPr>
              <a:t> свиты образуют пологую брахисинклинальную структуру северо-восточного простирания и содержат 16 пластов угля, залегающих на глубине от 70 до 180 м. Максимальная мощность их (суммарно) 33 м. Наибольшую мощность имеют пласты Мощный, 4, 5 и 12. Угли бурые (Б2), с зольностью до 22%, малосернистые (0,8%), с теплотой сгорания горючей массы 0,7 тыс. ккал/кг.</a:t>
            </a:r>
          </a:p>
          <a:p>
            <a:pPr indent="457200" algn="just">
              <a:tabLst>
                <a:tab pos="266700" algn="l"/>
                <a:tab pos="714375" algn="l"/>
              </a:tabLst>
            </a:pPr>
            <a:r>
              <a:rPr lang="ru-RU" sz="1200" dirty="0">
                <a:solidFill>
                  <a:prstClr val="black"/>
                </a:solidFill>
                <a:latin typeface="+mj-lt"/>
                <a:cs typeface="Times New Roman" panose="02020603050405020304" pitchFamily="18" charset="0"/>
              </a:rPr>
              <a:t>Небольшая мощность пластов угля при значительной глубине их залегания делает невозможной открытую отработку месторождения</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650538373"/>
              </p:ext>
            </p:extLst>
          </p:nvPr>
        </p:nvGraphicFramePr>
        <p:xfrm>
          <a:off x="104966" y="518637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уголь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А+В+С1 – 16782 </a:t>
                      </a:r>
                      <a:r>
                        <a:rPr lang="ru-RU" sz="1200" dirty="0" err="1">
                          <a:latin typeface="Times New Roman" panose="02020603050405020304" pitchFamily="18" charset="0"/>
                          <a:cs typeface="Times New Roman" panose="02020603050405020304" pitchFamily="18" charset="0"/>
                        </a:rPr>
                        <a:t>тыс.т</a:t>
                      </a:r>
                      <a:r>
                        <a:rPr lang="ru-RU" sz="1200" dirty="0">
                          <a:latin typeface="Times New Roman" panose="02020603050405020304" pitchFamily="18" charset="0"/>
                          <a:cs typeface="Times New Roman" panose="02020603050405020304" pitchFamily="18" charset="0"/>
                        </a:rPr>
                        <a:t>, С2 – 324 </a:t>
                      </a:r>
                      <a:r>
                        <a:rPr lang="ru-RU" sz="120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4482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8" name="Рисунок 17"/>
          <p:cNvPicPr>
            <a:picLocks noChangeAspect="1"/>
          </p:cNvPicPr>
          <p:nvPr/>
        </p:nvPicPr>
        <p:blipFill>
          <a:blip r:embed="rId4"/>
          <a:stretch>
            <a:fillRect/>
          </a:stretch>
        </p:blipFill>
        <p:spPr>
          <a:xfrm>
            <a:off x="6155052" y="2534420"/>
            <a:ext cx="2925599" cy="2518758"/>
          </a:xfrm>
          <a:prstGeom prst="rect">
            <a:avLst/>
          </a:prstGeom>
          <a:ln>
            <a:solidFill>
              <a:schemeClr val="tx1"/>
            </a:solidFill>
          </a:ln>
        </p:spPr>
      </p:pic>
      <p:sp>
        <p:nvSpPr>
          <p:cNvPr id="21" name="Прямоугольник 20">
            <a:extLst>
              <a:ext uri="{FF2B5EF4-FFF2-40B4-BE49-F238E27FC236}">
                <a16:creationId xmlns:a16="http://schemas.microsoft.com/office/drawing/2014/main" id="{A10A13B5-F4F9-027C-CA0C-989CEA3AADE8}"/>
              </a:ext>
            </a:extLst>
          </p:cNvPr>
          <p:cNvSpPr/>
          <p:nvPr/>
        </p:nvSpPr>
        <p:spPr>
          <a:xfrm>
            <a:off x="6155052" y="5193308"/>
            <a:ext cx="457200" cy="1824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322D2B-F11F-9B61-4728-C38CADF2EEBF}"/>
              </a:ext>
            </a:extLst>
          </p:cNvPr>
          <p:cNvSpPr txBox="1"/>
          <p:nvPr/>
        </p:nvSpPr>
        <p:spPr>
          <a:xfrm>
            <a:off x="6616825" y="5121881"/>
            <a:ext cx="2527175"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Харьковское уч. 1, 2, 3, 4), для дальнейшего выставления на аукцион</a:t>
            </a:r>
          </a:p>
        </p:txBody>
      </p:sp>
      <p:sp>
        <p:nvSpPr>
          <p:cNvPr id="23" name="Прямоугольник 22"/>
          <p:cNvSpPr/>
          <p:nvPr/>
        </p:nvSpPr>
        <p:spPr>
          <a:xfrm>
            <a:off x="7242474" y="117198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4" name="Прямая соединительная линия 23"/>
          <p:cNvCxnSpPr>
            <a:cxnSpLocks/>
          </p:cNvCxnSpPr>
          <p:nvPr/>
        </p:nvCxnSpPr>
        <p:spPr>
          <a:xfrm flipH="1">
            <a:off x="6171338" y="1578647"/>
            <a:ext cx="1071138" cy="94344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a:cxnSpLocks/>
          </p:cNvCxnSpPr>
          <p:nvPr/>
        </p:nvCxnSpPr>
        <p:spPr>
          <a:xfrm>
            <a:off x="7617852" y="1578647"/>
            <a:ext cx="1456596" cy="94344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6" name="Рисунок 25"/>
          <p:cNvPicPr>
            <a:picLocks noChangeAspect="1"/>
          </p:cNvPicPr>
          <p:nvPr/>
        </p:nvPicPr>
        <p:blipFill>
          <a:blip r:embed="rId5"/>
          <a:stretch>
            <a:fillRect/>
          </a:stretch>
        </p:blipFill>
        <p:spPr>
          <a:xfrm>
            <a:off x="6147407" y="5634062"/>
            <a:ext cx="480754" cy="207341"/>
          </a:xfrm>
          <a:prstGeom prst="rect">
            <a:avLst/>
          </a:prstGeom>
        </p:spPr>
      </p:pic>
      <p:sp>
        <p:nvSpPr>
          <p:cNvPr id="27" name="TextBox 26">
            <a:extLst>
              <a:ext uri="{FF2B5EF4-FFF2-40B4-BE49-F238E27FC236}">
                <a16:creationId xmlns:a16="http://schemas.microsoft.com/office/drawing/2014/main" id="{E6322D2B-F11F-9B61-4728-C38CADF2EEBF}"/>
              </a:ext>
            </a:extLst>
          </p:cNvPr>
          <p:cNvSpPr txBox="1"/>
          <p:nvPr/>
        </p:nvSpPr>
        <p:spPr>
          <a:xfrm>
            <a:off x="6628161" y="5617889"/>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 name="Рисунок 1">
            <a:extLst>
              <a:ext uri="{FF2B5EF4-FFF2-40B4-BE49-F238E27FC236}">
                <a16:creationId xmlns:a16="http://schemas.microsoft.com/office/drawing/2014/main" id="{9B53D6B7-9CB9-3CA3-349C-26CADB5276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618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38570" y="28148"/>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err="1">
                <a:latin typeface="Times New Roman" panose="02020603050405020304" pitchFamily="18" charset="0"/>
                <a:cs typeface="Times New Roman" panose="02020603050405020304" pitchFamily="18" charset="0"/>
              </a:rPr>
              <a:t>Акшокы</a:t>
            </a:r>
            <a:r>
              <a:rPr lang="ru-RU"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III</a:t>
            </a:r>
            <a:r>
              <a:rPr lang="ru-RU" sz="1600" b="1" dirty="0">
                <a:latin typeface="Times New Roman" panose="02020603050405020304" pitchFamily="18" charset="0"/>
                <a:cs typeface="Times New Roman" panose="02020603050405020304" pitchFamily="18" charset="0"/>
              </a:rPr>
              <a:t> (Западная и Восточная жилы) в Улытауской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352404" y="141178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153798" y="1838673"/>
            <a:ext cx="1194416" cy="130229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727782" y="1838673"/>
            <a:ext cx="1361412" cy="130229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61809" y="355590"/>
            <a:ext cx="5999457" cy="5062924"/>
          </a:xfrm>
          <a:prstGeom prst="rect">
            <a:avLst/>
          </a:prstGeom>
        </p:spPr>
        <p:txBody>
          <a:bodyPr wrap="square">
            <a:spAutoFit/>
          </a:bodyPr>
          <a:lstStyle/>
          <a:p>
            <a:pPr indent="457200" algn="just">
              <a:spcAft>
                <a:spcPts val="600"/>
              </a:spcAft>
            </a:pPr>
            <a:r>
              <a:rPr lang="ru-RU" sz="1100" b="1" dirty="0">
                <a:solidFill>
                  <a:prstClr val="black"/>
                </a:solidFill>
                <a:latin typeface="+mj-lt"/>
                <a:cs typeface="Times New Roman" panose="02020603050405020304" pitchFamily="18" charset="0"/>
              </a:rPr>
              <a:t>Местоположение</a:t>
            </a:r>
            <a:r>
              <a:rPr lang="ru-RU" sz="1100" b="1" dirty="0">
                <a:latin typeface="+mj-lt"/>
                <a:cs typeface="Times New Roman" panose="02020603050405020304" pitchFamily="18" charset="0"/>
              </a:rPr>
              <a:t>: </a:t>
            </a:r>
            <a:r>
              <a:rPr lang="ru-RU" sz="1100" dirty="0">
                <a:latin typeface="+mj-lt"/>
                <a:cs typeface="Times New Roman" panose="02020603050405020304" pitchFamily="18" charset="0"/>
              </a:rPr>
              <a:t>в </a:t>
            </a:r>
            <a:r>
              <a:rPr lang="ru-RU" sz="1100" dirty="0" err="1">
                <a:latin typeface="+mj-lt"/>
                <a:cs typeface="Times New Roman" panose="02020603050405020304" pitchFamily="18" charset="0"/>
              </a:rPr>
              <a:t>Улутауском</a:t>
            </a:r>
            <a:r>
              <a:rPr lang="ru-RU" sz="1100" dirty="0">
                <a:latin typeface="+mj-lt"/>
                <a:cs typeface="Times New Roman" panose="02020603050405020304" pitchFamily="18" charset="0"/>
              </a:rPr>
              <a:t> район в 45 км к север-северо-востоку от пос. </a:t>
            </a:r>
            <a:r>
              <a:rPr lang="ru-RU" sz="1100" dirty="0" err="1">
                <a:latin typeface="+mj-lt"/>
                <a:cs typeface="Times New Roman" panose="02020603050405020304" pitchFamily="18" charset="0"/>
              </a:rPr>
              <a:t>Актас</a:t>
            </a:r>
            <a:r>
              <a:rPr lang="ru-RU" sz="1100" dirty="0">
                <a:latin typeface="+mj-lt"/>
                <a:cs typeface="Times New Roman" panose="02020603050405020304" pitchFamily="18" charset="0"/>
              </a:rPr>
              <a:t> и в 45 км от </a:t>
            </a:r>
            <a:r>
              <a:rPr lang="ru-RU" sz="1100" dirty="0" err="1">
                <a:latin typeface="+mj-lt"/>
                <a:cs typeface="Times New Roman" panose="02020603050405020304" pitchFamily="18" charset="0"/>
              </a:rPr>
              <a:t>ж.д</a:t>
            </a:r>
            <a:r>
              <a:rPr lang="ru-RU" sz="1100" dirty="0">
                <a:latin typeface="+mj-lt"/>
                <a:cs typeface="Times New Roman" panose="02020603050405020304" pitchFamily="18" charset="0"/>
              </a:rPr>
              <a:t>. станции </a:t>
            </a:r>
            <a:r>
              <a:rPr lang="ru-RU" sz="1100" dirty="0" err="1">
                <a:latin typeface="+mj-lt"/>
                <a:cs typeface="Times New Roman" panose="02020603050405020304" pitchFamily="18" charset="0"/>
              </a:rPr>
              <a:t>Жезды</a:t>
            </a:r>
            <a:r>
              <a:rPr lang="ru-RU" sz="1100" dirty="0">
                <a:latin typeface="+mj-lt"/>
                <a:cs typeface="Times New Roman" panose="02020603050405020304" pitchFamily="18" charset="0"/>
              </a:rPr>
              <a:t>; выявлено </a:t>
            </a:r>
            <a:r>
              <a:rPr lang="ru-RU" sz="1100" dirty="0" err="1">
                <a:latin typeface="+mj-lt"/>
                <a:cs typeface="Times New Roman" panose="02020603050405020304" pitchFamily="18" charset="0"/>
              </a:rPr>
              <a:t>Н.Н.Вороновым</a:t>
            </a:r>
            <a:r>
              <a:rPr lang="ru-RU" sz="1100" dirty="0">
                <a:latin typeface="+mj-lt"/>
                <a:cs typeface="Times New Roman" panose="02020603050405020304" pitchFamily="18" charset="0"/>
              </a:rPr>
              <a:t> в 1939 г.  </a:t>
            </a:r>
          </a:p>
          <a:p>
            <a:pPr indent="457200" algn="just">
              <a:spcAft>
                <a:spcPts val="600"/>
              </a:spcAft>
            </a:pPr>
            <a:r>
              <a:rPr lang="ru-RU" sz="1100" b="1" dirty="0">
                <a:latin typeface="+mj-lt"/>
                <a:cs typeface="Times New Roman" panose="02020603050405020304" pitchFamily="18" charset="0"/>
              </a:rPr>
              <a:t>Краткая геологическая характеристика: </a:t>
            </a:r>
            <a:r>
              <a:rPr lang="ru-RU" sz="1100" dirty="0">
                <a:effectLst/>
                <a:latin typeface="+mj-lt"/>
                <a:ea typeface="Times New Roman" panose="02020603050405020304" pitchFamily="18" charset="0"/>
                <a:cs typeface="Times New Roman" panose="02020603050405020304" pitchFamily="18" charset="0"/>
              </a:rPr>
              <a:t>Месторождение Акшокы-3 сложено эффузивными и осадочными породами </a:t>
            </a:r>
            <a:r>
              <a:rPr lang="ru-RU" sz="1100" dirty="0" err="1">
                <a:effectLst/>
                <a:latin typeface="+mj-lt"/>
                <a:ea typeface="Times New Roman" panose="02020603050405020304" pitchFamily="18" charset="0"/>
                <a:cs typeface="Times New Roman" panose="02020603050405020304" pitchFamily="18" charset="0"/>
              </a:rPr>
              <a:t>ранне</a:t>
            </a:r>
            <a:r>
              <a:rPr lang="ru-RU" sz="1100" dirty="0">
                <a:effectLst/>
                <a:latin typeface="+mj-lt"/>
                <a:ea typeface="Times New Roman" panose="02020603050405020304" pitchFamily="18" charset="0"/>
                <a:cs typeface="Times New Roman" panose="02020603050405020304" pitchFamily="18" charset="0"/>
              </a:rPr>
              <a:t>-среднедевонского возраста, представленными андезитовыми порфиритами, отдельными пластами мелкозернистых </a:t>
            </a:r>
            <a:r>
              <a:rPr lang="ru-RU" sz="1100" dirty="0" err="1">
                <a:effectLst/>
                <a:latin typeface="+mj-lt"/>
                <a:ea typeface="Times New Roman" panose="02020603050405020304" pitchFamily="18" charset="0"/>
                <a:cs typeface="Times New Roman" panose="02020603050405020304" pitchFamily="18" charset="0"/>
              </a:rPr>
              <a:t>полимиктовых</a:t>
            </a:r>
            <a:r>
              <a:rPr lang="ru-RU" sz="1100" dirty="0">
                <a:effectLst/>
                <a:latin typeface="+mj-lt"/>
                <a:ea typeface="Times New Roman" panose="02020603050405020304" pitchFamily="18" charset="0"/>
                <a:cs typeface="Times New Roman" panose="02020603050405020304" pitchFamily="18" charset="0"/>
              </a:rPr>
              <a:t> песчаников со значительной примесью туфового материала. Кварцевые жилы образуют широтную зону общей протяженностью до 2 км и в рельефе выражены цепью холмов с относительным превышением до 30 м. Зона образована двумя крупными кварцевыми жилами (Восточная и Западная) и рядом мелких кварцевых тел и прожилков, имеющих различное простирание, длину, мощность и отличающихся строением жильного кварца. Форма жильных тел неправильно-плитообразная и линзовидная, осложненная раздувами и пережимами как по падению, так и по простиранию. Максимальная глубина залегания кварцевых жил на прослеженных интервалах - 75 м.</a:t>
            </a:r>
          </a:p>
          <a:p>
            <a:pPr indent="457200" algn="just">
              <a:spcAft>
                <a:spcPts val="600"/>
              </a:spcAft>
            </a:pPr>
            <a:r>
              <a:rPr lang="ru-RU" sz="1100" dirty="0">
                <a:effectLst/>
                <a:latin typeface="+mj-lt"/>
                <a:ea typeface="Times New Roman" panose="02020603050405020304" pitchFamily="18" charset="0"/>
                <a:cs typeface="Times New Roman" panose="02020603050405020304" pitchFamily="18" charset="0"/>
              </a:rPr>
              <a:t>Жилы сложены средне- и крупнозернистым массивным кварцем молочно-белого и серовато-белого цвета. В отдельных местах отмечается </a:t>
            </a:r>
            <a:r>
              <a:rPr lang="ru-RU" sz="1100" dirty="0" err="1">
                <a:effectLst/>
                <a:latin typeface="+mj-lt"/>
                <a:ea typeface="Times New Roman" panose="02020603050405020304" pitchFamily="18" charset="0"/>
                <a:cs typeface="Times New Roman" panose="02020603050405020304" pitchFamily="18" charset="0"/>
              </a:rPr>
              <a:t>друзовый</a:t>
            </a:r>
            <a:r>
              <a:rPr lang="ru-RU" sz="1100" dirty="0">
                <a:effectLst/>
                <a:latin typeface="+mj-lt"/>
                <a:ea typeface="Times New Roman" panose="02020603050405020304" pitchFamily="18" charset="0"/>
                <a:cs typeface="Times New Roman" panose="02020603050405020304" pitchFamily="18" charset="0"/>
              </a:rPr>
              <a:t>, полупрозрачный крупнокристаллический и шестоватый кварц, а также </a:t>
            </a:r>
            <a:r>
              <a:rPr lang="ru-RU" sz="1100" dirty="0" err="1">
                <a:effectLst/>
                <a:latin typeface="+mj-lt"/>
                <a:ea typeface="Times New Roman" panose="02020603050405020304" pitchFamily="18" charset="0"/>
                <a:cs typeface="Times New Roman" panose="02020603050405020304" pitchFamily="18" charset="0"/>
              </a:rPr>
              <a:t>друзовые</a:t>
            </a:r>
            <a:r>
              <a:rPr lang="ru-RU" sz="1100" dirty="0">
                <a:effectLst/>
                <a:latin typeface="+mj-lt"/>
                <a:ea typeface="Times New Roman" panose="02020603050405020304" pitchFamily="18" charset="0"/>
                <a:cs typeface="Times New Roman" panose="02020603050405020304" pitchFamily="18" charset="0"/>
              </a:rPr>
              <a:t> щетки и отдельные кристаллы горного хрусталя. Кристаллы призматического габитуса, в основном мутные, размером до 6-8 см по длинной оси.</a:t>
            </a:r>
          </a:p>
          <a:p>
            <a:pPr indent="457200" algn="just"/>
            <a:r>
              <a:rPr lang="ru-RU" sz="1100" b="1" dirty="0">
                <a:effectLst/>
                <a:latin typeface="+mj-lt"/>
                <a:ea typeface="Times New Roman" panose="02020603050405020304" pitchFamily="18" charset="0"/>
                <a:cs typeface="Times New Roman" panose="02020603050405020304" pitchFamily="18" charset="0"/>
              </a:rPr>
              <a:t>Западная жила </a:t>
            </a:r>
            <a:r>
              <a:rPr lang="ru-RU" sz="1100" dirty="0">
                <a:effectLst/>
                <a:latin typeface="+mj-lt"/>
                <a:ea typeface="Times New Roman" panose="02020603050405020304" pitchFamily="18" charset="0"/>
                <a:cs typeface="Times New Roman" panose="02020603050405020304" pitchFamily="18" charset="0"/>
              </a:rPr>
              <a:t>располагается в 0,5 км к западу от Восточной жилы и в рельефе образует холм с относительным превышением до 40 м, вытянутый в широтном направлении. Жильная зона представлена здесь тремя мощными (3-6 м) и рядом более мелких тел плитообразных и линзовидных форм. Общая протяженность зоны до 160 м. Суммарная мощность до 15 м. Длина тел от 120 до 140 м. </a:t>
            </a:r>
            <a:r>
              <a:rPr lang="ru-RU" sz="1100" b="1" dirty="0">
                <a:effectLst/>
                <a:latin typeface="+mj-lt"/>
                <a:ea typeface="Times New Roman" panose="02020603050405020304" pitchFamily="18" charset="0"/>
                <a:cs typeface="Times New Roman" panose="02020603050405020304" pitchFamily="18" charset="0"/>
              </a:rPr>
              <a:t>Восточная жила </a:t>
            </a:r>
            <a:r>
              <a:rPr lang="ru-RU" sz="1100" dirty="0">
                <a:effectLst/>
                <a:latin typeface="+mj-lt"/>
                <a:ea typeface="Times New Roman" panose="02020603050405020304" pitchFamily="18" charset="0"/>
                <a:cs typeface="Times New Roman" panose="02020603050405020304" pitchFamily="18" charset="0"/>
              </a:rPr>
              <a:t>- неправильно-плитообразное тело, осложненное раздувами и пережимами, протягивается в широтном направлении на 1 км. По падению жила прослежена до глубины 200-260 м. Мощность жилы в среднем 8-10 м (это около 2 млн. м3 или 5 млн. тонн кварцевого сырья).</a:t>
            </a:r>
          </a:p>
          <a:p>
            <a:pPr indent="457200" algn="just"/>
            <a:r>
              <a:rPr lang="ru-RU" sz="1100" dirty="0">
                <a:effectLst/>
                <a:latin typeface="+mj-lt"/>
                <a:ea typeface="Times New Roman" panose="02020603050405020304" pitchFamily="18" charset="0"/>
                <a:cs typeface="Times New Roman" panose="02020603050405020304" pitchFamily="18" charset="0"/>
              </a:rPr>
              <a:t>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194785795"/>
              </p:ext>
            </p:extLst>
          </p:nvPr>
        </p:nvGraphicFramePr>
        <p:xfrm>
          <a:off x="104966" y="5186379"/>
          <a:ext cx="5986436" cy="118872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Молочно-белый кварц</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1796 </a:t>
                      </a:r>
                      <a:r>
                        <a:rPr lang="ru-RU" sz="1200" dirty="0" err="1">
                          <a:latin typeface="+mj-lt"/>
                          <a:cs typeface="Times New Roman" panose="02020603050405020304" pitchFamily="18" charset="0"/>
                        </a:rPr>
                        <a:t>тыс.т</a:t>
                      </a:r>
                      <a:r>
                        <a:rPr lang="en-US" sz="1200" dirty="0">
                          <a:latin typeface="+mj-lt"/>
                          <a:cs typeface="Times New Roman" panose="02020603050405020304" pitchFamily="18" charset="0"/>
                        </a:rPr>
                        <a:t> </a:t>
                      </a:r>
                      <a:r>
                        <a:rPr lang="ru-RU" sz="1200" dirty="0">
                          <a:latin typeface="+mj-lt"/>
                          <a:cs typeface="Times New Roman" panose="02020603050405020304" pitchFamily="18" charset="0"/>
                        </a:rPr>
                        <a:t>(</a:t>
                      </a:r>
                      <a:r>
                        <a:rPr lang="ru-RU" sz="1200" i="1" dirty="0">
                          <a:latin typeface="+mj-lt"/>
                          <a:cs typeface="Times New Roman" panose="02020603050405020304" pitchFamily="18" charset="0"/>
                        </a:rPr>
                        <a:t>Запасы указаны всего по месторождению </a:t>
                      </a:r>
                      <a:r>
                        <a:rPr lang="ru-RU" sz="1200" i="1" dirty="0" err="1">
                          <a:latin typeface="+mj-lt"/>
                          <a:cs typeface="Times New Roman" panose="02020603050405020304" pitchFamily="18" charset="0"/>
                        </a:rPr>
                        <a:t>Акшокы</a:t>
                      </a:r>
                      <a:r>
                        <a:rPr lang="ru-RU" sz="1200" i="1" dirty="0">
                          <a:latin typeface="+mj-lt"/>
                          <a:cs typeface="Times New Roman" panose="02020603050405020304" pitchFamily="18" charset="0"/>
                        </a:rPr>
                        <a:t>-</a:t>
                      </a:r>
                      <a:r>
                        <a:rPr lang="en-US" sz="1200" i="1" dirty="0">
                          <a:latin typeface="+mj-lt"/>
                          <a:cs typeface="Times New Roman" panose="02020603050405020304" pitchFamily="18" charset="0"/>
                        </a:rPr>
                        <a:t>III</a:t>
                      </a:r>
                      <a:r>
                        <a:rPr lang="ru-RU" sz="1200" i="1" dirty="0">
                          <a:latin typeface="+mj-lt"/>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Рисунок 5"/>
          <p:cNvPicPr>
            <a:picLocks noChangeAspect="1"/>
          </p:cNvPicPr>
          <p:nvPr/>
        </p:nvPicPr>
        <p:blipFill>
          <a:blip r:embed="rId4"/>
          <a:stretch>
            <a:fillRect/>
          </a:stretch>
        </p:blipFill>
        <p:spPr>
          <a:xfrm>
            <a:off x="6153798" y="3140969"/>
            <a:ext cx="2935396" cy="1080160"/>
          </a:xfrm>
          <a:prstGeom prst="rect">
            <a:avLst/>
          </a:prstGeom>
          <a:ln>
            <a:solidFill>
              <a:schemeClr val="tx1"/>
            </a:solidFill>
          </a:ln>
        </p:spPr>
      </p:pic>
      <p:sp>
        <p:nvSpPr>
          <p:cNvPr id="21" name="Прямоугольник 20">
            <a:extLst>
              <a:ext uri="{FF2B5EF4-FFF2-40B4-BE49-F238E27FC236}">
                <a16:creationId xmlns:a16="http://schemas.microsoft.com/office/drawing/2014/main" id="{A10A13B5-F4F9-027C-CA0C-989CEA3AADE8}"/>
              </a:ext>
            </a:extLst>
          </p:cNvPr>
          <p:cNvSpPr/>
          <p:nvPr/>
        </p:nvSpPr>
        <p:spPr>
          <a:xfrm>
            <a:off x="6244905" y="5214786"/>
            <a:ext cx="457200" cy="1824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a16="http://schemas.microsoft.com/office/drawing/2014/main" id="{E6322D2B-F11F-9B61-4728-C38CADF2EEBF}"/>
              </a:ext>
            </a:extLst>
          </p:cNvPr>
          <p:cNvSpPr txBox="1"/>
          <p:nvPr/>
        </p:nvSpPr>
        <p:spPr>
          <a:xfrm>
            <a:off x="6717338" y="5130959"/>
            <a:ext cx="2527175" cy="6463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Акшокы</a:t>
            </a:r>
            <a:r>
              <a:rPr lang="ru-RU" sz="900" dirty="0">
                <a:latin typeface="Times New Roman" panose="02020603050405020304" pitchFamily="18" charset="0"/>
                <a:cs typeface="Times New Roman" panose="02020603050405020304" pitchFamily="18" charset="0"/>
              </a:rPr>
              <a:t> III, западная и восточная жилы), для дальнейшего выставления на аукцион</a:t>
            </a:r>
          </a:p>
        </p:txBody>
      </p:sp>
      <p:pic>
        <p:nvPicPr>
          <p:cNvPr id="23" name="Рисунок 22"/>
          <p:cNvPicPr>
            <a:picLocks noChangeAspect="1"/>
          </p:cNvPicPr>
          <p:nvPr/>
        </p:nvPicPr>
        <p:blipFill>
          <a:blip r:embed="rId5"/>
          <a:stretch>
            <a:fillRect/>
          </a:stretch>
        </p:blipFill>
        <p:spPr>
          <a:xfrm>
            <a:off x="6256577" y="5781465"/>
            <a:ext cx="480754" cy="207341"/>
          </a:xfrm>
          <a:prstGeom prst="rect">
            <a:avLst/>
          </a:prstGeom>
        </p:spPr>
      </p:pic>
      <p:sp>
        <p:nvSpPr>
          <p:cNvPr id="24" name="TextBox 23">
            <a:extLst>
              <a:ext uri="{FF2B5EF4-FFF2-40B4-BE49-F238E27FC236}">
                <a16:creationId xmlns:a16="http://schemas.microsoft.com/office/drawing/2014/main" id="{E6322D2B-F11F-9B61-4728-C38CADF2EEBF}"/>
              </a:ext>
            </a:extLst>
          </p:cNvPr>
          <p:cNvSpPr txBox="1"/>
          <p:nvPr/>
        </p:nvSpPr>
        <p:spPr>
          <a:xfrm>
            <a:off x="6737331" y="5765292"/>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2" name="Рисунок 1">
            <a:extLst>
              <a:ext uri="{FF2B5EF4-FFF2-40B4-BE49-F238E27FC236}">
                <a16:creationId xmlns:a16="http://schemas.microsoft.com/office/drawing/2014/main" id="{8FBFEE0D-8AB7-DE0B-F6F5-83AB9A4B59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968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Щербаковское</a:t>
            </a:r>
            <a:r>
              <a:rPr lang="ru-RU" sz="1600" b="1" dirty="0">
                <a:latin typeface="+mj-lt"/>
                <a:cs typeface="Times New Roman" panose="02020603050405020304" pitchFamily="18" charset="0"/>
              </a:rPr>
              <a:t>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flipH="1">
            <a:off x="6964881" y="3588996"/>
            <a:ext cx="465282" cy="8481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666405" y="3588996"/>
            <a:ext cx="295510" cy="128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69117" y="464650"/>
            <a:ext cx="5999457" cy="4662815"/>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dirty="0">
                <a:solidFill>
                  <a:prstClr val="black"/>
                </a:solidFill>
                <a:latin typeface="+mj-lt"/>
                <a:cs typeface="Times New Roman" panose="02020603050405020304" pitchFamily="18" charset="0"/>
              </a:rPr>
              <a:t> Месторождение </a:t>
            </a:r>
            <a:r>
              <a:rPr lang="ru-RU" sz="1100" dirty="0" err="1">
                <a:solidFill>
                  <a:prstClr val="black"/>
                </a:solidFill>
                <a:latin typeface="+mj-lt"/>
                <a:cs typeface="Times New Roman" panose="02020603050405020304" pitchFamily="18" charset="0"/>
              </a:rPr>
              <a:t>Щербаковское</a:t>
            </a:r>
            <a:r>
              <a:rPr lang="ru-RU" sz="1100" dirty="0">
                <a:solidFill>
                  <a:prstClr val="black"/>
                </a:solidFill>
                <a:latin typeface="+mj-lt"/>
                <a:cs typeface="Times New Roman" panose="02020603050405020304" pitchFamily="18" charset="0"/>
              </a:rPr>
              <a:t> выявлено в 1955 г. при проверке бурением магнитометрических аномалий. Расположено в 3 км восточнее ж.-д. станции Никель-Тау и в 20 км южнее </a:t>
            </a:r>
            <a:r>
              <a:rPr lang="ru-RU" sz="1100" dirty="0" err="1">
                <a:solidFill>
                  <a:prstClr val="black"/>
                </a:solidFill>
                <a:latin typeface="+mj-lt"/>
                <a:cs typeface="Times New Roman" panose="02020603050405020304" pitchFamily="18" charset="0"/>
              </a:rPr>
              <a:t>пгт</a:t>
            </a:r>
            <a:r>
              <a:rPr lang="ru-RU" sz="1100" dirty="0">
                <a:solidFill>
                  <a:prstClr val="black"/>
                </a:solidFill>
                <a:latin typeface="+mj-lt"/>
                <a:cs typeface="Times New Roman" panose="02020603050405020304" pitchFamily="18" charset="0"/>
              </a:rPr>
              <a:t>. Батамшинский Актюбинской области.</a:t>
            </a:r>
          </a:p>
          <a:p>
            <a:pPr indent="457200" algn="just">
              <a:tabLst>
                <a:tab pos="266700" algn="l"/>
                <a:tab pos="714375" algn="l"/>
              </a:tabLst>
            </a:pPr>
            <a:r>
              <a:rPr lang="ru-RU" sz="1100" b="1" dirty="0">
                <a:solidFill>
                  <a:prstClr val="black"/>
                </a:solidFill>
                <a:latin typeface="+mj-lt"/>
                <a:cs typeface="Times New Roman" panose="02020603050405020304" pitchFamily="18" charset="0"/>
              </a:rPr>
              <a:t>Краткая геологическая характеристика: </a:t>
            </a:r>
            <a:r>
              <a:rPr lang="ru-RU" sz="1100" dirty="0">
                <a:solidFill>
                  <a:prstClr val="black"/>
                </a:solidFill>
                <a:latin typeface="+mj-lt"/>
                <a:cs typeface="Times New Roman" panose="02020603050405020304" pitchFamily="18" charset="0"/>
              </a:rPr>
              <a:t>Промышленное </a:t>
            </a:r>
            <a:r>
              <a:rPr lang="ru-RU" sz="1100" dirty="0" err="1">
                <a:solidFill>
                  <a:prstClr val="black"/>
                </a:solidFill>
                <a:latin typeface="+mj-lt"/>
                <a:cs typeface="Times New Roman" panose="02020603050405020304" pitchFamily="18" charset="0"/>
              </a:rPr>
              <a:t>оруденение</a:t>
            </a:r>
            <a:r>
              <a:rPr lang="ru-RU" sz="1100" dirty="0">
                <a:solidFill>
                  <a:prstClr val="black"/>
                </a:solidFill>
                <a:latin typeface="+mj-lt"/>
                <a:cs typeface="Times New Roman" panose="02020603050405020304" pitchFamily="18" charset="0"/>
              </a:rPr>
              <a:t> локализовано в коре выветривания, развитой на контакте </a:t>
            </a:r>
            <a:r>
              <a:rPr lang="ru-RU" sz="1100" dirty="0" err="1">
                <a:solidFill>
                  <a:prstClr val="black"/>
                </a:solidFill>
                <a:latin typeface="+mj-lt"/>
                <a:cs typeface="Times New Roman" panose="02020603050405020304" pitchFamily="18" charset="0"/>
              </a:rPr>
              <a:t>апоперидотитовых</a:t>
            </a:r>
            <a:r>
              <a:rPr lang="ru-RU" sz="1100" dirty="0">
                <a:solidFill>
                  <a:prstClr val="black"/>
                </a:solidFill>
                <a:latin typeface="+mj-lt"/>
                <a:cs typeface="Times New Roman" panose="02020603050405020304" pitchFamily="18" charset="0"/>
              </a:rPr>
              <a:t> серпентинитов и габбро-амфиболитов и сохранившейся в виде отдельных пятен на пологих склонах водораздельной поверхности. Кора выветривания представлена сокращенным профилем, в котором выделяются две зоны: </a:t>
            </a:r>
            <a:r>
              <a:rPr lang="ru-RU" sz="1100" dirty="0" err="1">
                <a:solidFill>
                  <a:prstClr val="black"/>
                </a:solidFill>
                <a:latin typeface="+mj-lt"/>
                <a:cs typeface="Times New Roman" panose="02020603050405020304" pitchFamily="18" charset="0"/>
              </a:rPr>
              <a:t>нонтронитизированных</a:t>
            </a:r>
            <a:r>
              <a:rPr lang="ru-RU" sz="1100" dirty="0">
                <a:solidFill>
                  <a:prstClr val="black"/>
                </a:solidFill>
                <a:latin typeface="+mj-lt"/>
                <a:cs typeface="Times New Roman" panose="02020603050405020304" pitchFamily="18" charset="0"/>
              </a:rPr>
              <a:t> серпентинитов и охристых продуктов выветривания. Мощность элювия не превышает 30 м. Месторождение представлено тремя рудными телами отстоящими друг от друга на 30-100 м. Форма рудных тел в плане неправильная с извилистыми очертаниями. В разрезе рудные тела имеют </a:t>
            </a:r>
            <a:r>
              <a:rPr lang="ru-RU" sz="1100" dirty="0" err="1">
                <a:solidFill>
                  <a:prstClr val="black"/>
                </a:solidFill>
                <a:latin typeface="+mj-lt"/>
                <a:cs typeface="Times New Roman" panose="02020603050405020304" pitchFamily="18" charset="0"/>
              </a:rPr>
              <a:t>пластообразную</a:t>
            </a:r>
            <a:r>
              <a:rPr lang="ru-RU" sz="1100" dirty="0">
                <a:solidFill>
                  <a:prstClr val="black"/>
                </a:solidFill>
                <a:latin typeface="+mj-lt"/>
                <a:cs typeface="Times New Roman" panose="02020603050405020304" pitchFamily="18" charset="0"/>
              </a:rPr>
              <a:t> форму, горизонтальное залегание и большую изменчивость мощности, обусловленную сложной конфигурацией подошвы рудных тел с </a:t>
            </a:r>
            <a:r>
              <a:rPr lang="ru-RU" sz="1100" dirty="0" err="1">
                <a:solidFill>
                  <a:prstClr val="black"/>
                </a:solidFill>
                <a:latin typeface="+mj-lt"/>
                <a:cs typeface="Times New Roman" panose="02020603050405020304" pitchFamily="18" charset="0"/>
              </a:rPr>
              <a:t>карманообразными</a:t>
            </a:r>
            <a:r>
              <a:rPr lang="ru-RU" sz="1100" dirty="0">
                <a:solidFill>
                  <a:prstClr val="black"/>
                </a:solidFill>
                <a:latin typeface="+mj-lt"/>
                <a:cs typeface="Times New Roman" panose="02020603050405020304" pitchFamily="18" charset="0"/>
              </a:rPr>
              <a:t> углублениями. Протяженность рудных тел по простиранию варьирует в пределах 70-1760 м при средней ширине 85 м, мощности от 1 до 26 м, в среднем 6,9 м. Общая площадь рудных тел 472955 кв. м, глубина залегания кровли от 0,2 до 28 м. По бортовому содержанию никеля 0,5% оконтурено четыре рудных тела с забалансовыми запасами площадью от 14 до 525 тыс. кв. м.</a:t>
            </a:r>
          </a:p>
          <a:p>
            <a:pPr indent="457200" algn="just">
              <a:tabLst>
                <a:tab pos="266700" algn="l"/>
                <a:tab pos="714375" algn="l"/>
              </a:tabLst>
            </a:pPr>
            <a:r>
              <a:rPr lang="ru-RU" sz="1100" dirty="0">
                <a:solidFill>
                  <a:prstClr val="black"/>
                </a:solidFill>
                <a:latin typeface="+mj-lt"/>
                <a:cs typeface="Times New Roman" panose="02020603050405020304" pitchFamily="18" charset="0"/>
              </a:rPr>
              <a:t>Главные рудые минералы - </a:t>
            </a:r>
            <a:r>
              <a:rPr lang="ru-RU" sz="1100" dirty="0" err="1">
                <a:solidFill>
                  <a:prstClr val="black"/>
                </a:solidFill>
                <a:latin typeface="+mj-lt"/>
                <a:cs typeface="Times New Roman" panose="02020603050405020304" pitchFamily="18" charset="0"/>
              </a:rPr>
              <a:t>нонтронит</a:t>
            </a:r>
            <a:r>
              <a:rPr lang="ru-RU" sz="1100" dirty="0">
                <a:solidFill>
                  <a:prstClr val="black"/>
                </a:solidFill>
                <a:latin typeface="+mj-lt"/>
                <a:cs typeface="Times New Roman" panose="02020603050405020304" pitchFamily="18" charset="0"/>
              </a:rPr>
              <a:t>, никельсодержащий хлорит, второстепенные - </a:t>
            </a:r>
            <a:r>
              <a:rPr lang="ru-RU" sz="1100" dirty="0" err="1">
                <a:solidFill>
                  <a:prstClr val="black"/>
                </a:solidFill>
                <a:latin typeface="+mj-lt"/>
                <a:cs typeface="Times New Roman" panose="02020603050405020304" pitchFamily="18" charset="0"/>
              </a:rPr>
              <a:t>керолит</a:t>
            </a:r>
            <a:r>
              <a:rPr lang="ru-RU" sz="1100" dirty="0">
                <a:solidFill>
                  <a:prstClr val="black"/>
                </a:solidFill>
                <a:latin typeface="+mj-lt"/>
                <a:cs typeface="Times New Roman" panose="02020603050405020304" pitchFamily="18" charset="0"/>
              </a:rPr>
              <a:t>, гарниерит и </a:t>
            </a:r>
            <a:r>
              <a:rPr lang="ru-RU" sz="1100" dirty="0" err="1">
                <a:solidFill>
                  <a:prstClr val="black"/>
                </a:solidFill>
                <a:latin typeface="+mj-lt"/>
                <a:cs typeface="Times New Roman" panose="02020603050405020304" pitchFamily="18" charset="0"/>
              </a:rPr>
              <a:t>асболан</a:t>
            </a:r>
            <a:r>
              <a:rPr lang="ru-RU" sz="1100" dirty="0">
                <a:solidFill>
                  <a:prstClr val="black"/>
                </a:solidFill>
                <a:latin typeface="+mj-lt"/>
                <a:cs typeface="Times New Roman" panose="02020603050405020304" pitchFamily="18" charset="0"/>
              </a:rPr>
              <a:t>. </a:t>
            </a:r>
            <a:r>
              <a:rPr lang="ru-RU" sz="1100" dirty="0" err="1">
                <a:solidFill>
                  <a:prstClr val="black"/>
                </a:solidFill>
                <a:latin typeface="+mj-lt"/>
                <a:cs typeface="Times New Roman" panose="02020603050405020304" pitchFamily="18" charset="0"/>
              </a:rPr>
              <a:t>Нотронит</a:t>
            </a:r>
            <a:r>
              <a:rPr lang="ru-RU" sz="1100" dirty="0">
                <a:solidFill>
                  <a:prstClr val="black"/>
                </a:solidFill>
                <a:latin typeface="+mj-lt"/>
                <a:cs typeface="Times New Roman" panose="02020603050405020304" pitchFamily="18" charset="0"/>
              </a:rPr>
              <a:t> составляет около 40% породы в виде </a:t>
            </a:r>
            <a:r>
              <a:rPr lang="ru-RU" sz="1100" dirty="0" err="1">
                <a:solidFill>
                  <a:prstClr val="black"/>
                </a:solidFill>
                <a:latin typeface="+mj-lt"/>
                <a:cs typeface="Times New Roman" panose="02020603050405020304" pitchFamily="18" charset="0"/>
              </a:rPr>
              <a:t>агрегативных</a:t>
            </a:r>
            <a:r>
              <a:rPr lang="ru-RU" sz="1100" dirty="0">
                <a:solidFill>
                  <a:prstClr val="black"/>
                </a:solidFill>
                <a:latin typeface="+mj-lt"/>
                <a:cs typeface="Times New Roman" panose="02020603050405020304" pitchFamily="18" charset="0"/>
              </a:rPr>
              <a:t> скоплений чешуйчатых зерен зеленого и бурого цвета. Хлорит образует плотные массивные агрегаты и отдельные мелкие чешуйки. Количество </a:t>
            </a:r>
            <a:r>
              <a:rPr lang="ru-RU" sz="1100" dirty="0" err="1">
                <a:solidFill>
                  <a:prstClr val="black"/>
                </a:solidFill>
                <a:latin typeface="+mj-lt"/>
                <a:cs typeface="Times New Roman" panose="02020603050405020304" pitchFamily="18" charset="0"/>
              </a:rPr>
              <a:t>асболана</a:t>
            </a:r>
            <a:r>
              <a:rPr lang="ru-RU" sz="1100" dirty="0">
                <a:solidFill>
                  <a:prstClr val="black"/>
                </a:solidFill>
                <a:latin typeface="+mj-lt"/>
                <a:cs typeface="Times New Roman" panose="02020603050405020304" pitchFamily="18" charset="0"/>
              </a:rPr>
              <a:t> в руде около 1%. Он встречается в форме натечных корочек и тонких прожилков.</a:t>
            </a:r>
          </a:p>
          <a:p>
            <a:pPr indent="457200" algn="just">
              <a:tabLst>
                <a:tab pos="266700" algn="l"/>
                <a:tab pos="714375" algn="l"/>
              </a:tabLst>
            </a:pPr>
            <a:r>
              <a:rPr lang="ru-RU" sz="1100" dirty="0">
                <a:solidFill>
                  <a:prstClr val="black"/>
                </a:solidFill>
                <a:latin typeface="+mj-lt"/>
                <a:cs typeface="Times New Roman" panose="02020603050405020304" pitchFamily="18" charset="0"/>
              </a:rPr>
              <a:t>На месторождении выделено три технологических типа руд: железистые, слагающие 85% запасов, магнезиальные - 13% и кремнистые - 2%. Содержание никеля в балансовых рудах в среднем 1,1%, кобальта - 0,04%, меди - 0,03%, оксида хрома - 2,5%. Технологические испытания показали неудовлетворительную </a:t>
            </a:r>
            <a:r>
              <a:rPr lang="ru-RU" sz="1100" dirty="0" err="1">
                <a:solidFill>
                  <a:prstClr val="black"/>
                </a:solidFill>
                <a:latin typeface="+mj-lt"/>
                <a:cs typeface="Times New Roman" panose="02020603050405020304" pitchFamily="18" charset="0"/>
              </a:rPr>
              <a:t>спекаемость</a:t>
            </a:r>
            <a:r>
              <a:rPr lang="ru-RU" sz="1100" dirty="0">
                <a:solidFill>
                  <a:prstClr val="black"/>
                </a:solidFill>
                <a:latin typeface="+mj-lt"/>
                <a:cs typeface="Times New Roman" panose="02020603050405020304" pitchFamily="18" charset="0"/>
              </a:rPr>
              <a:t> руд и необходимость </a:t>
            </a:r>
            <a:r>
              <a:rPr lang="ru-RU" sz="1100" dirty="0" err="1">
                <a:solidFill>
                  <a:prstClr val="black"/>
                </a:solidFill>
                <a:latin typeface="+mj-lt"/>
                <a:cs typeface="Times New Roman" panose="02020603050405020304" pitchFamily="18" charset="0"/>
              </a:rPr>
              <a:t>подшихтовки</a:t>
            </a:r>
            <a:r>
              <a:rPr lang="ru-RU" sz="1100" dirty="0">
                <a:solidFill>
                  <a:prstClr val="black"/>
                </a:solidFill>
                <a:latin typeface="+mj-lt"/>
                <a:cs typeface="Times New Roman" panose="02020603050405020304" pitchFamily="18" charset="0"/>
              </a:rPr>
              <a:t> их к рудам других месторождений.</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576731791"/>
              </p:ext>
            </p:extLst>
          </p:nvPr>
        </p:nvGraphicFramePr>
        <p:xfrm>
          <a:off x="138423" y="5328261"/>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1,4 </a:t>
                      </a:r>
                      <a:r>
                        <a:rPr lang="ru-RU" sz="1200" dirty="0" err="1">
                          <a:latin typeface="+mj-lt"/>
                          <a:cs typeface="Times New Roman" panose="02020603050405020304" pitchFamily="18" charset="0"/>
                        </a:rPr>
                        <a:t>тыс.т</a:t>
                      </a:r>
                      <a:r>
                        <a:rPr lang="ru-RU" sz="1200" dirty="0">
                          <a:latin typeface="+mj-lt"/>
                          <a:cs typeface="Times New Roman" panose="02020603050405020304" pitchFamily="18" charset="0"/>
                        </a:rPr>
                        <a:t>,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17,1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80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829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592806"/>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2" name="Рисунок 1"/>
          <p:cNvPicPr>
            <a:picLocks noChangeAspect="1"/>
          </p:cNvPicPr>
          <p:nvPr/>
        </p:nvPicPr>
        <p:blipFill>
          <a:blip r:embed="rId4"/>
          <a:stretch>
            <a:fillRect/>
          </a:stretch>
        </p:blipFill>
        <p:spPr>
          <a:xfrm>
            <a:off x="6181144" y="2591917"/>
            <a:ext cx="2865091" cy="2827034"/>
          </a:xfrm>
          <a:prstGeom prst="rect">
            <a:avLst/>
          </a:prstGeom>
          <a:ln>
            <a:solidFill>
              <a:schemeClr val="tx1"/>
            </a:solidFill>
          </a:ln>
        </p:spPr>
      </p:pic>
      <p:sp>
        <p:nvSpPr>
          <p:cNvPr id="15" name="Прямоугольник 14"/>
          <p:cNvSpPr/>
          <p:nvPr/>
        </p:nvSpPr>
        <p:spPr>
          <a:xfrm>
            <a:off x="6892248" y="1313714"/>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8" name="Прямая соединительная линия 17"/>
          <p:cNvCxnSpPr>
            <a:cxnSpLocks/>
          </p:cNvCxnSpPr>
          <p:nvPr/>
        </p:nvCxnSpPr>
        <p:spPr>
          <a:xfrm flipH="1">
            <a:off x="6181144" y="1720373"/>
            <a:ext cx="783738" cy="834764"/>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a:cxnSpLocks/>
          </p:cNvCxnSpPr>
          <p:nvPr/>
        </p:nvCxnSpPr>
        <p:spPr>
          <a:xfrm>
            <a:off x="7195714" y="1720373"/>
            <a:ext cx="1850521" cy="859219"/>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2" name="Прямоугольник 21">
            <a:extLst>
              <a:ext uri="{FF2B5EF4-FFF2-40B4-BE49-F238E27FC236}">
                <a16:creationId xmlns:a16="http://schemas.microsoft.com/office/drawing/2014/main" id="{A10A13B5-F4F9-027C-CA0C-989CEA3AADE8}"/>
              </a:ext>
            </a:extLst>
          </p:cNvPr>
          <p:cNvSpPr/>
          <p:nvPr/>
        </p:nvSpPr>
        <p:spPr>
          <a:xfrm>
            <a:off x="6182139" y="5499438"/>
            <a:ext cx="457200" cy="1824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a16="http://schemas.microsoft.com/office/drawing/2014/main" id="{E6322D2B-F11F-9B61-4728-C38CADF2EEBF}"/>
              </a:ext>
            </a:extLst>
          </p:cNvPr>
          <p:cNvSpPr txBox="1"/>
          <p:nvPr/>
        </p:nvSpPr>
        <p:spPr>
          <a:xfrm>
            <a:off x="6643912" y="5460510"/>
            <a:ext cx="2527175"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Щербаковское</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24" name="Рисунок 23"/>
          <p:cNvPicPr>
            <a:picLocks noChangeAspect="1"/>
          </p:cNvPicPr>
          <p:nvPr/>
        </p:nvPicPr>
        <p:blipFill>
          <a:blip r:embed="rId5"/>
          <a:stretch>
            <a:fillRect/>
          </a:stretch>
        </p:blipFill>
        <p:spPr>
          <a:xfrm>
            <a:off x="6181144" y="6006457"/>
            <a:ext cx="480754" cy="207341"/>
          </a:xfrm>
          <a:prstGeom prst="rect">
            <a:avLst/>
          </a:prstGeom>
        </p:spPr>
      </p:pic>
      <p:sp>
        <p:nvSpPr>
          <p:cNvPr id="25" name="TextBox 24">
            <a:extLst>
              <a:ext uri="{FF2B5EF4-FFF2-40B4-BE49-F238E27FC236}">
                <a16:creationId xmlns:a16="http://schemas.microsoft.com/office/drawing/2014/main" id="{E6322D2B-F11F-9B61-4728-C38CADF2EEBF}"/>
              </a:ext>
            </a:extLst>
          </p:cNvPr>
          <p:cNvSpPr txBox="1"/>
          <p:nvPr/>
        </p:nvSpPr>
        <p:spPr>
          <a:xfrm>
            <a:off x="6661898" y="5990284"/>
            <a:ext cx="2267797"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pic>
        <p:nvPicPr>
          <p:cNvPr id="4" name="Рисунок 1">
            <a:extLst>
              <a:ext uri="{FF2B5EF4-FFF2-40B4-BE49-F238E27FC236}">
                <a16:creationId xmlns:a16="http://schemas.microsoft.com/office/drawing/2014/main" id="{A97CCBBD-0DC4-E0D3-2641-87319A4FFC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6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b="1" dirty="0">
                <a:latin typeface="Times New Roman" panose="02020603050405020304" pitchFamily="18" charset="0"/>
                <a:cs typeface="Times New Roman" panose="02020603050405020304" pitchFamily="18" charset="0"/>
              </a:rPr>
              <a:t>ТМО Шламонакопитель №1 в Восточно-Казахстанской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086104" y="1260859"/>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14484" y="1615113"/>
            <a:ext cx="1911841" cy="111601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498586" y="1615113"/>
            <a:ext cx="576297" cy="111676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69117" y="464650"/>
            <a:ext cx="5999457" cy="4478149"/>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dirty="0">
                <a:solidFill>
                  <a:prstClr val="black"/>
                </a:solidFill>
                <a:latin typeface="+mj-lt"/>
                <a:cs typeface="Times New Roman" panose="02020603050405020304" pitchFamily="18" charset="0"/>
              </a:rPr>
              <a:t> Шламонакопитель №1 цеха дробления и предварительного обогащения в тяжелых средах (далее ЦДО) обогатительной фабрики </a:t>
            </a:r>
            <a:r>
              <a:rPr lang="ru-RU" sz="1100" dirty="0" err="1">
                <a:solidFill>
                  <a:prstClr val="black"/>
                </a:solidFill>
                <a:latin typeface="+mj-lt"/>
                <a:cs typeface="Times New Roman" panose="02020603050405020304" pitchFamily="18" charset="0"/>
              </a:rPr>
              <a:t>Риддерского</a:t>
            </a:r>
            <a:r>
              <a:rPr lang="ru-RU" sz="1100" dirty="0">
                <a:solidFill>
                  <a:prstClr val="black"/>
                </a:solidFill>
                <a:latin typeface="+mj-lt"/>
                <a:cs typeface="Times New Roman" panose="02020603050405020304" pitchFamily="18" charset="0"/>
              </a:rPr>
              <a:t> горно-обогатительного комбината (</a:t>
            </a:r>
            <a:r>
              <a:rPr lang="ru-RU" sz="1100" dirty="0" err="1">
                <a:solidFill>
                  <a:prstClr val="black"/>
                </a:solidFill>
                <a:latin typeface="+mj-lt"/>
                <a:cs typeface="Times New Roman" panose="02020603050405020304" pitchFamily="18" charset="0"/>
              </a:rPr>
              <a:t>РГОКа</a:t>
            </a:r>
            <a:r>
              <a:rPr lang="ru-RU" sz="1100" dirty="0">
                <a:solidFill>
                  <a:prstClr val="black"/>
                </a:solidFill>
                <a:latin typeface="+mj-lt"/>
                <a:cs typeface="Times New Roman" panose="02020603050405020304" pitchFamily="18" charset="0"/>
              </a:rPr>
              <a:t>) административно расположен на территории, подчиненной маслихату г. </a:t>
            </a:r>
            <a:r>
              <a:rPr lang="ru-RU" sz="1100" dirty="0" err="1">
                <a:solidFill>
                  <a:prstClr val="black"/>
                </a:solidFill>
                <a:latin typeface="+mj-lt"/>
                <a:cs typeface="Times New Roman" panose="02020603050405020304" pitchFamily="18" charset="0"/>
              </a:rPr>
              <a:t>Риддер</a:t>
            </a:r>
            <a:r>
              <a:rPr lang="ru-RU" sz="1100" dirty="0">
                <a:solidFill>
                  <a:prstClr val="black"/>
                </a:solidFill>
                <a:latin typeface="+mj-lt"/>
                <a:cs typeface="Times New Roman" panose="02020603050405020304" pitchFamily="18" charset="0"/>
              </a:rPr>
              <a:t> Восточно-Казахстанской области. Шламонакопитель находится в 16 км от г. </a:t>
            </a:r>
            <a:r>
              <a:rPr lang="ru-RU" sz="1100" dirty="0" err="1">
                <a:solidFill>
                  <a:prstClr val="black"/>
                </a:solidFill>
                <a:latin typeface="+mj-lt"/>
                <a:cs typeface="Times New Roman" panose="02020603050405020304" pitchFamily="18" charset="0"/>
              </a:rPr>
              <a:t>Риддер</a:t>
            </a:r>
            <a:r>
              <a:rPr lang="ru-RU" sz="1100" dirty="0">
                <a:solidFill>
                  <a:prstClr val="black"/>
                </a:solidFill>
                <a:latin typeface="+mj-lt"/>
                <a:cs typeface="Times New Roman" panose="02020603050405020304" pitchFamily="18" charset="0"/>
              </a:rPr>
              <a:t> на промышленной площадке Тишинского рудника </a:t>
            </a:r>
            <a:r>
              <a:rPr lang="ru-RU" sz="1100" dirty="0" err="1">
                <a:solidFill>
                  <a:prstClr val="black"/>
                </a:solidFill>
                <a:latin typeface="+mj-lt"/>
                <a:cs typeface="Times New Roman" panose="02020603050405020304" pitchFamily="18" charset="0"/>
              </a:rPr>
              <a:t>РГОКа</a:t>
            </a:r>
            <a:r>
              <a:rPr lang="ru-RU" sz="1100" dirty="0">
                <a:solidFill>
                  <a:prstClr val="black"/>
                </a:solidFill>
                <a:latin typeface="+mj-lt"/>
                <a:cs typeface="Times New Roman" panose="02020603050405020304" pitchFamily="18" charset="0"/>
              </a:rPr>
              <a:t> ТОО «</a:t>
            </a:r>
            <a:r>
              <a:rPr lang="ru-RU" sz="1100" dirty="0" err="1">
                <a:solidFill>
                  <a:prstClr val="black"/>
                </a:solidFill>
                <a:latin typeface="+mj-lt"/>
                <a:cs typeface="Times New Roman" panose="02020603050405020304" pitchFamily="18" charset="0"/>
              </a:rPr>
              <a:t>Казцинк</a:t>
            </a:r>
            <a:r>
              <a:rPr lang="ru-RU" sz="1100" dirty="0">
                <a:solidFill>
                  <a:prstClr val="black"/>
                </a:solidFill>
                <a:latin typeface="+mj-lt"/>
                <a:cs typeface="Times New Roman" panose="02020603050405020304" pitchFamily="18" charset="0"/>
              </a:rPr>
              <a:t>» и в 104 км от областного центра – г. Усть-Каменогорск. </a:t>
            </a:r>
          </a:p>
          <a:p>
            <a:pPr indent="457200" algn="just">
              <a:tabLst>
                <a:tab pos="266700" algn="l"/>
                <a:tab pos="714375" algn="l"/>
              </a:tabLst>
            </a:pPr>
            <a:r>
              <a:rPr lang="ru-RU" sz="1100" b="1" dirty="0">
                <a:solidFill>
                  <a:prstClr val="black"/>
                </a:solidFill>
                <a:latin typeface="+mj-lt"/>
                <a:cs typeface="Times New Roman" panose="02020603050405020304" pitchFamily="18" charset="0"/>
              </a:rPr>
              <a:t>Краткая геологическая характеристика: </a:t>
            </a:r>
            <a:r>
              <a:rPr lang="ru-RU" sz="1100" dirty="0">
                <a:solidFill>
                  <a:prstClr val="black"/>
                </a:solidFill>
                <a:latin typeface="+mj-lt"/>
                <a:cs typeface="Times New Roman" panose="02020603050405020304" pitchFamily="18" charset="0"/>
              </a:rPr>
              <a:t>Заполнение Шламонакопителя №1 шламами отмывки сульфидных полиметаллических руд Тишинского месторождения при их переработке в цехе дробления и частичного обогащения в тяжелых средах осуществлялось в период 1982-2002 годов. Накопленные шламы, содержащие значительные количества цветных металлов, под воздействием природных факторов подверглись окислительным процессам. Атмосферные осадки, просачиваясь сквозь техногенные минеральные образования (ТМО), растворяют и выносят цветные металлы в подземные воды и в поверхностный сток реки Ульба. </a:t>
            </a:r>
          </a:p>
          <a:p>
            <a:pPr indent="457200" algn="just">
              <a:tabLst>
                <a:tab pos="266700" algn="l"/>
                <a:tab pos="714375" algn="l"/>
              </a:tabLst>
            </a:pPr>
            <a:r>
              <a:rPr lang="ru-RU" sz="1100" dirty="0">
                <a:solidFill>
                  <a:prstClr val="black"/>
                </a:solidFill>
                <a:latin typeface="+mj-lt"/>
                <a:cs typeface="Times New Roman" panose="02020603050405020304" pitchFamily="18" charset="0"/>
              </a:rPr>
              <a:t>Геологоразведочные работы на Шламонакопителе №1 проводились в 2003 и 2011 годах путем бурения скважин с поверхности лежалых шламов. </a:t>
            </a:r>
          </a:p>
          <a:p>
            <a:pPr indent="457200" algn="just">
              <a:tabLst>
                <a:tab pos="266700" algn="l"/>
                <a:tab pos="714375" algn="l"/>
              </a:tabLst>
            </a:pPr>
            <a:r>
              <a:rPr lang="ru-RU" sz="1100" dirty="0">
                <a:solidFill>
                  <a:prstClr val="black"/>
                </a:solidFill>
                <a:latin typeface="+mj-lt"/>
                <a:cs typeface="Times New Roman" panose="02020603050405020304" pitchFamily="18" charset="0"/>
              </a:rPr>
              <a:t>Минералогический состав шламов </a:t>
            </a:r>
            <a:r>
              <a:rPr lang="ru-RU" sz="1100" dirty="0" err="1">
                <a:solidFill>
                  <a:prstClr val="black"/>
                </a:solidFill>
                <a:latin typeface="+mj-lt"/>
                <a:cs typeface="Times New Roman" panose="02020603050405020304" pitchFamily="18" charset="0"/>
              </a:rPr>
              <a:t>блеклорудно</a:t>
            </a:r>
            <a:r>
              <a:rPr lang="ru-RU" sz="1100" dirty="0">
                <a:solidFill>
                  <a:prstClr val="black"/>
                </a:solidFill>
                <a:latin typeface="+mj-lt"/>
                <a:cs typeface="Times New Roman" panose="02020603050405020304" pitchFamily="18" charset="0"/>
              </a:rPr>
              <a:t>-галенит-халькопирит-сфалерит-пиритовый и в целом аналогичен исходной руде Тишинского месторождения. Из нерудных минералов преобладают кварц, карбонат, серицит, хлорит. Из редких минералов обнаружено золото крупностью 0,003×0,015 мм. Техногенная примесь в шламах – ферросилиций, магнетит, </a:t>
            </a:r>
            <a:r>
              <a:rPr lang="ru-RU" sz="1100" dirty="0" err="1">
                <a:solidFill>
                  <a:prstClr val="black"/>
                </a:solidFill>
                <a:latin typeface="+mj-lt"/>
                <a:cs typeface="Times New Roman" panose="02020603050405020304" pitchFamily="18" charset="0"/>
              </a:rPr>
              <a:t>граншлак</a:t>
            </a:r>
            <a:r>
              <a:rPr lang="ru-RU" sz="1100" dirty="0">
                <a:solidFill>
                  <a:prstClr val="black"/>
                </a:solidFill>
                <a:latin typeface="+mj-lt"/>
                <a:cs typeface="Times New Roman" panose="02020603050405020304" pitchFamily="18" charset="0"/>
              </a:rPr>
              <a:t>, цемент, древесный уголь. Цемент существенно осложняет флотацию шламов, образуя при доизмельчении цементные шламы, действующие как депрессоры и снижающие флотацию галенита.</a:t>
            </a:r>
          </a:p>
          <a:p>
            <a:pPr indent="457200" algn="just">
              <a:tabLst>
                <a:tab pos="266700" algn="l"/>
                <a:tab pos="714375" algn="l"/>
              </a:tabLst>
            </a:pPr>
            <a:r>
              <a:rPr lang="ru-RU" sz="1100" dirty="0">
                <a:solidFill>
                  <a:prstClr val="black"/>
                </a:solidFill>
                <a:latin typeface="+mj-lt"/>
                <a:cs typeface="Times New Roman" panose="02020603050405020304" pitchFamily="18" charset="0"/>
              </a:rPr>
              <a:t>В то же время шламы имеют повышенное количество окисленных форм минералов, не характерное для первичных руд и связанное с длительным нахождением лежалых шламов в отвалах. В целом лежалые шламы характеризуются как труднообогатимое сырье. </a:t>
            </a:r>
          </a:p>
          <a:p>
            <a:pPr indent="457200" algn="just">
              <a:tabLst>
                <a:tab pos="266700" algn="l"/>
                <a:tab pos="714375" algn="l"/>
              </a:tabLst>
            </a:pPr>
            <a:endParaRPr lang="ru-RU" sz="100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577979428"/>
              </p:ext>
            </p:extLst>
          </p:nvPr>
        </p:nvGraphicFramePr>
        <p:xfrm>
          <a:off x="111071" y="5091767"/>
          <a:ext cx="5986436" cy="1554989"/>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536,0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медь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2,8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592806"/>
                  </a:ext>
                </a:extLst>
              </a:tr>
              <a:tr h="274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серебро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7,2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305162"/>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E13E2DD5-A09A-20D6-F473-3946E3EC5342}"/>
              </a:ext>
            </a:extLst>
          </p:cNvPr>
          <p:cNvSpPr txBox="1">
            <a:spLocks noChangeArrowheads="1"/>
          </p:cNvSpPr>
          <p:nvPr/>
        </p:nvSpPr>
        <p:spPr bwMode="auto">
          <a:xfrm>
            <a:off x="6626692" y="6076525"/>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 с. Ульба </a:t>
            </a:r>
          </a:p>
        </p:txBody>
      </p:sp>
      <p:pic>
        <p:nvPicPr>
          <p:cNvPr id="23" name="Рисунок 22">
            <a:extLst>
              <a:ext uri="{FF2B5EF4-FFF2-40B4-BE49-F238E27FC236}">
                <a16:creationId xmlns:a16="http://schemas.microsoft.com/office/drawing/2014/main" id="{B46E17CB-996C-F477-753C-45FEA4E1B0C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03891" y="6112952"/>
            <a:ext cx="38206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Прямоугольник 23">
            <a:extLst>
              <a:ext uri="{FF2B5EF4-FFF2-40B4-BE49-F238E27FC236}">
                <a16:creationId xmlns:a16="http://schemas.microsoft.com/office/drawing/2014/main" id="{C2665D37-F438-E9DA-DED1-F926F4A47DB1}"/>
              </a:ext>
            </a:extLst>
          </p:cNvPr>
          <p:cNvSpPr/>
          <p:nvPr/>
        </p:nvSpPr>
        <p:spPr>
          <a:xfrm>
            <a:off x="6289458" y="5406464"/>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6" name="TextBox 25">
            <a:extLst>
              <a:ext uri="{FF2B5EF4-FFF2-40B4-BE49-F238E27FC236}">
                <a16:creationId xmlns:a16="http://schemas.microsoft.com/office/drawing/2014/main" id="{C13BBACE-C93B-5B7B-6271-A9ED8D8944F3}"/>
              </a:ext>
            </a:extLst>
          </p:cNvPr>
          <p:cNvSpPr txBox="1"/>
          <p:nvPr/>
        </p:nvSpPr>
        <p:spPr>
          <a:xfrm>
            <a:off x="6614354" y="5313890"/>
            <a:ext cx="2566158"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ТМО Шламонакопители №1</a:t>
            </a:r>
            <a:r>
              <a:rPr lang="en-US" sz="900" dirty="0">
                <a:latin typeface="Times New Roman" panose="02020603050405020304" pitchFamily="18" charset="0"/>
                <a:cs typeface="Times New Roman" panose="02020603050405020304" pitchFamily="18" charset="0"/>
              </a:rPr>
              <a:t>, </a:t>
            </a:r>
            <a:r>
              <a:rPr lang="ru-RU" sz="900" dirty="0">
                <a:latin typeface="Times New Roman" panose="02020603050405020304" pitchFamily="18" charset="0"/>
                <a:cs typeface="Times New Roman" panose="02020603050405020304" pitchFamily="18" charset="0"/>
              </a:rPr>
              <a:t>включенная в ПУГФН на добычу ТПИ, для выставления на аукцион</a:t>
            </a:r>
          </a:p>
        </p:txBody>
      </p:sp>
      <p:pic>
        <p:nvPicPr>
          <p:cNvPr id="34" name="Рисунок 33">
            <a:extLst>
              <a:ext uri="{FF2B5EF4-FFF2-40B4-BE49-F238E27FC236}">
                <a16:creationId xmlns:a16="http://schemas.microsoft.com/office/drawing/2014/main" id="{5853D7C7-2ACA-2900-EEC6-2A7023E9244A}"/>
              </a:ext>
            </a:extLst>
          </p:cNvPr>
          <p:cNvPicPr>
            <a:picLocks noChangeAspect="1"/>
          </p:cNvPicPr>
          <p:nvPr/>
        </p:nvPicPr>
        <p:blipFill>
          <a:blip r:embed="rId6"/>
          <a:srcRect t="10101"/>
          <a:stretch/>
        </p:blipFill>
        <p:spPr>
          <a:xfrm>
            <a:off x="6174993" y="2680151"/>
            <a:ext cx="2933546" cy="2383089"/>
          </a:xfrm>
          <a:prstGeom prst="rect">
            <a:avLst/>
          </a:prstGeom>
          <a:ln>
            <a:solidFill>
              <a:schemeClr val="tx1"/>
            </a:solidFill>
          </a:ln>
        </p:spPr>
      </p:pic>
      <p:pic>
        <p:nvPicPr>
          <p:cNvPr id="35" name="Рисунок 34">
            <a:extLst>
              <a:ext uri="{FF2B5EF4-FFF2-40B4-BE49-F238E27FC236}">
                <a16:creationId xmlns:a16="http://schemas.microsoft.com/office/drawing/2014/main" id="{A901FCF5-78D7-9C2B-982E-BB4D0FDDDBB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6303590" y="5837929"/>
            <a:ext cx="337234" cy="176895"/>
          </a:xfrm>
          <a:prstGeom prst="rect">
            <a:avLst/>
          </a:prstGeom>
          <a:ln>
            <a:solidFill>
              <a:srgbClr val="00B050"/>
            </a:solidFill>
          </a:ln>
        </p:spPr>
      </p:pic>
      <p:sp>
        <p:nvSpPr>
          <p:cNvPr id="36" name="TextBox 35">
            <a:extLst>
              <a:ext uri="{FF2B5EF4-FFF2-40B4-BE49-F238E27FC236}">
                <a16:creationId xmlns:a16="http://schemas.microsoft.com/office/drawing/2014/main" id="{1716F3B4-953F-BB89-AE67-3860E60D806F}"/>
              </a:ext>
            </a:extLst>
          </p:cNvPr>
          <p:cNvSpPr txBox="1">
            <a:spLocks noChangeArrowheads="1"/>
          </p:cNvSpPr>
          <p:nvPr/>
        </p:nvSpPr>
        <p:spPr bwMode="auto">
          <a:xfrm>
            <a:off x="6614354" y="5800359"/>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93B05A7B-0769-6607-E99C-82FFF7B6B7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04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a:latin typeface="Times New Roman" panose="02020603050405020304" pitchFamily="18" charset="0"/>
                <a:cs typeface="Times New Roman" panose="02020603050405020304" pitchFamily="18" charset="0"/>
              </a:rPr>
              <a:t>Геофизическое 1 в Актюбинской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32582" y="653185"/>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846121" y="911720"/>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47948" y="1318379"/>
            <a:ext cx="498173" cy="98461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190018" y="1318379"/>
            <a:ext cx="1661836" cy="101930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970318"/>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в </a:t>
            </a:r>
            <a:r>
              <a:rPr lang="ru-RU" sz="1200" dirty="0" err="1">
                <a:latin typeface="+mj-lt"/>
                <a:cs typeface="Times New Roman" panose="02020603050405020304" pitchFamily="18" charset="0"/>
              </a:rPr>
              <a:t>Мугоджарском</a:t>
            </a:r>
            <a:r>
              <a:rPr lang="ru-RU" sz="1200" dirty="0">
                <a:latin typeface="+mj-lt"/>
                <a:cs typeface="Times New Roman" panose="02020603050405020304" pitchFamily="18" charset="0"/>
              </a:rPr>
              <a:t> районе Актюбинской области в 70 км на запад от г. Эмба и в 4 км западнее поселка Каинды, на правом берегу р. Каинды.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приурочено к </a:t>
            </a:r>
            <a:r>
              <a:rPr lang="ru-RU" sz="1200" dirty="0" err="1">
                <a:latin typeface="+mj-lt"/>
                <a:cs typeface="Times New Roman" panose="02020603050405020304" pitchFamily="18" charset="0"/>
              </a:rPr>
              <a:t>сводовой</a:t>
            </a:r>
            <a:r>
              <a:rPr lang="ru-RU" sz="1200" dirty="0">
                <a:latin typeface="+mj-lt"/>
                <a:cs typeface="Times New Roman" panose="02020603050405020304" pitchFamily="18" charset="0"/>
              </a:rPr>
              <a:t> части </a:t>
            </a:r>
            <a:r>
              <a:rPr lang="ru-RU" sz="1200" dirty="0" err="1">
                <a:latin typeface="+mj-lt"/>
                <a:cs typeface="Times New Roman" panose="02020603050405020304" pitchFamily="18" charset="0"/>
              </a:rPr>
              <a:t>флексурообразного</a:t>
            </a:r>
            <a:r>
              <a:rPr lang="ru-RU" sz="1200" dirty="0">
                <a:latin typeface="+mj-lt"/>
                <a:cs typeface="Times New Roman" panose="02020603050405020304" pitchFamily="18" charset="0"/>
              </a:rPr>
              <a:t> изгиба северо-восточного крыла Карасайской антиклинали. Ее ядро обнажается в 1,5 км западнее месторождения. Тела </a:t>
            </a:r>
            <a:r>
              <a:rPr lang="ru-RU" sz="1200" dirty="0" err="1">
                <a:latin typeface="+mj-lt"/>
                <a:cs typeface="Times New Roman" panose="02020603050405020304" pitchFamily="18" charset="0"/>
              </a:rPr>
              <a:t>метаультрамафитов</a:t>
            </a:r>
            <a:r>
              <a:rPr lang="ru-RU" sz="1200" dirty="0">
                <a:latin typeface="+mj-lt"/>
                <a:cs typeface="Times New Roman" panose="02020603050405020304" pitchFamily="18" charset="0"/>
              </a:rPr>
              <a:t> шарообразной, чечевицеобразной и линзовидной формы залегают согласно с вмещающими гнейсами </a:t>
            </a:r>
            <a:r>
              <a:rPr lang="ru-RU" sz="1200" dirty="0" err="1">
                <a:latin typeface="+mj-lt"/>
                <a:cs typeface="Times New Roman" panose="02020603050405020304" pitchFamily="18" charset="0"/>
              </a:rPr>
              <a:t>тыгырской</a:t>
            </a:r>
            <a:r>
              <a:rPr lang="ru-RU" sz="1200" dirty="0">
                <a:latin typeface="+mj-lt"/>
                <a:cs typeface="Times New Roman" panose="02020603050405020304" pitchFamily="18" charset="0"/>
              </a:rPr>
              <a:t> свиты протерозоя. Породы гнейсовой толщи секутся единичными дайками </a:t>
            </a:r>
            <a:r>
              <a:rPr lang="ru-RU" sz="1200" dirty="0" err="1">
                <a:latin typeface="+mj-lt"/>
                <a:cs typeface="Times New Roman" panose="02020603050405020304" pitchFamily="18" charset="0"/>
              </a:rPr>
              <a:t>аплитовидных</a:t>
            </a:r>
            <a:r>
              <a:rPr lang="ru-RU" sz="1200" dirty="0">
                <a:latin typeface="+mj-lt"/>
                <a:cs typeface="Times New Roman" panose="02020603050405020304" pitchFamily="18" charset="0"/>
              </a:rPr>
              <a:t> гранитов и многочисленными кварцевыми жилами. Среди гнейсов выделяются биотитовые, двуслюдяные и </a:t>
            </a:r>
            <a:r>
              <a:rPr lang="ru-RU" sz="1200" dirty="0" err="1">
                <a:latin typeface="+mj-lt"/>
                <a:cs typeface="Times New Roman" panose="02020603050405020304" pitchFamily="18" charset="0"/>
              </a:rPr>
              <a:t>гранитогнейсы</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Асбестоносные</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апометаультрамафитовые</a:t>
            </a:r>
            <a:r>
              <a:rPr lang="ru-RU" sz="1200" dirty="0">
                <a:latin typeface="+mj-lt"/>
                <a:cs typeface="Times New Roman" panose="02020603050405020304" pitchFamily="18" charset="0"/>
              </a:rPr>
              <a:t> тела имеют оливин-</a:t>
            </a:r>
            <a:r>
              <a:rPr lang="ru-RU" sz="1200" dirty="0" err="1">
                <a:latin typeface="+mj-lt"/>
                <a:cs typeface="Times New Roman" panose="02020603050405020304" pitchFamily="18" charset="0"/>
              </a:rPr>
              <a:t>энстатитовый</a:t>
            </a:r>
            <a:r>
              <a:rPr lang="ru-RU" sz="1200" dirty="0">
                <a:latin typeface="+mj-lt"/>
                <a:cs typeface="Times New Roman" panose="02020603050405020304" pitchFamily="18" charset="0"/>
              </a:rPr>
              <a:t>, серпентин-</a:t>
            </a:r>
            <a:r>
              <a:rPr lang="ru-RU" sz="1200" dirty="0" err="1">
                <a:latin typeface="+mj-lt"/>
                <a:cs typeface="Times New Roman" panose="02020603050405020304" pitchFamily="18" charset="0"/>
              </a:rPr>
              <a:t>антофиллитовый</a:t>
            </a:r>
            <a:r>
              <a:rPr lang="ru-RU" sz="1200" dirty="0">
                <a:latin typeface="+mj-lt"/>
                <a:cs typeface="Times New Roman" panose="02020603050405020304" pitchFamily="18" charset="0"/>
              </a:rPr>
              <a:t>, тальк-</a:t>
            </a:r>
            <a:r>
              <a:rPr lang="ru-RU" sz="1200" dirty="0" err="1">
                <a:latin typeface="+mj-lt"/>
                <a:cs typeface="Times New Roman" panose="02020603050405020304" pitchFamily="18" charset="0"/>
              </a:rPr>
              <a:t>антофиллитовый</a:t>
            </a:r>
            <a:r>
              <a:rPr lang="ru-RU" sz="1200" dirty="0">
                <a:latin typeface="+mj-lt"/>
                <a:cs typeface="Times New Roman" panose="02020603050405020304" pitchFamily="18" charset="0"/>
              </a:rPr>
              <a:t>, тальк-карбонатно-</a:t>
            </a:r>
            <a:r>
              <a:rPr lang="ru-RU" sz="1200" dirty="0" err="1">
                <a:latin typeface="+mj-lt"/>
                <a:cs typeface="Times New Roman" panose="02020603050405020304" pitchFamily="18" charset="0"/>
              </a:rPr>
              <a:t>антофиллитовый</a:t>
            </a:r>
            <a:r>
              <a:rPr lang="ru-RU" sz="1200" dirty="0">
                <a:latin typeface="+mj-lt"/>
                <a:cs typeface="Times New Roman" panose="02020603050405020304" pitchFamily="18" charset="0"/>
              </a:rPr>
              <a:t>, актинолит-</a:t>
            </a:r>
            <a:r>
              <a:rPr lang="ru-RU" sz="1200" dirty="0" err="1">
                <a:latin typeface="+mj-lt"/>
                <a:cs typeface="Times New Roman" panose="02020603050405020304" pitchFamily="18" charset="0"/>
              </a:rPr>
              <a:t>антофиллитовый</a:t>
            </a:r>
            <a:r>
              <a:rPr lang="ru-RU" sz="1200" dirty="0">
                <a:latin typeface="+mj-lt"/>
                <a:cs typeface="Times New Roman" panose="02020603050405020304" pitchFamily="18" charset="0"/>
              </a:rPr>
              <a:t>, тальк-</a:t>
            </a:r>
            <a:r>
              <a:rPr lang="ru-RU" sz="1200" dirty="0" err="1">
                <a:latin typeface="+mj-lt"/>
                <a:cs typeface="Times New Roman" panose="02020603050405020304" pitchFamily="18" charset="0"/>
              </a:rPr>
              <a:t>актинолитовый</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антофиллитовый</a:t>
            </a:r>
            <a:r>
              <a:rPr lang="ru-RU" sz="1200" dirty="0">
                <a:latin typeface="+mj-lt"/>
                <a:cs typeface="Times New Roman" panose="02020603050405020304" pitchFamily="18" charset="0"/>
              </a:rPr>
              <a:t> состав.</a:t>
            </a:r>
          </a:p>
          <a:p>
            <a:pPr indent="457200" algn="just">
              <a:tabLst>
                <a:tab pos="266700" algn="l"/>
                <a:tab pos="714375" algn="l"/>
              </a:tabLst>
            </a:pPr>
            <a:r>
              <a:rPr lang="ru-RU" sz="1200" dirty="0">
                <a:latin typeface="+mj-lt"/>
                <a:cs typeface="Times New Roman" panose="02020603050405020304" pitchFamily="18" charset="0"/>
              </a:rPr>
              <a:t>Состав руды, %: антофиллит 50-60, тальк 30-40, вермикулит 3-5, карбонат 3-5, реликты серпентинита 1-3, рудные минералы 0,5-2. Асбестовые руды по текстурно-морфологическим признакам подразделяются на крупно-, мелко-звездчатые и пучковатые.</a:t>
            </a:r>
          </a:p>
          <a:p>
            <a:pPr indent="457200" algn="just">
              <a:tabLst>
                <a:tab pos="266700" algn="l"/>
                <a:tab pos="714375" algn="l"/>
              </a:tabLst>
            </a:pPr>
            <a:r>
              <a:rPr lang="ru-RU" sz="1200" dirty="0">
                <a:latin typeface="+mj-lt"/>
                <a:cs typeface="Times New Roman" panose="02020603050405020304" pitchFamily="18" charset="0"/>
              </a:rPr>
              <a:t>Длина волокна от десятых долей миллиметра до 10 - 15 мм. Волокно прочное, эластичное. Содержание волокна класса +0,5 мм 1,97-30,16 (среднее 11,93) %, класса +1,6 мм 0,31-22,07 (среднее 4,01) %. С поверхности залежь </a:t>
            </a:r>
            <a:r>
              <a:rPr lang="ru-RU" sz="1200" dirty="0" err="1">
                <a:latin typeface="+mj-lt"/>
                <a:cs typeface="Times New Roman" panose="02020603050405020304" pitchFamily="18" charset="0"/>
              </a:rPr>
              <a:t>выветрелая</a:t>
            </a:r>
            <a:r>
              <a:rPr lang="ru-RU" sz="1200" dirty="0">
                <a:latin typeface="+mj-lt"/>
                <a:cs typeface="Times New Roman" panose="02020603050405020304" pitchFamily="18" charset="0"/>
              </a:rPr>
              <a:t>, рыхлая. Встречаются желваки </a:t>
            </a:r>
            <a:r>
              <a:rPr lang="ru-RU" sz="1200" dirty="0" err="1">
                <a:latin typeface="+mj-lt"/>
                <a:cs typeface="Times New Roman" panose="02020603050405020304" pitchFamily="18" charset="0"/>
              </a:rPr>
              <a:t>бирбиритов</a:t>
            </a:r>
            <a:r>
              <a:rPr lang="ru-RU" sz="1200" dirty="0">
                <a:latin typeface="+mj-lt"/>
                <a:cs typeface="Times New Roman" panose="02020603050405020304" pitchFamily="18" charset="0"/>
              </a:rPr>
              <a:t> диаметром 5-10 см и обилие гидроокислов железа.</a:t>
            </a:r>
          </a:p>
          <a:p>
            <a:pPr indent="457200" algn="just">
              <a:tabLst>
                <a:tab pos="266700" algn="l"/>
                <a:tab pos="714375" algn="l"/>
              </a:tabLst>
            </a:pPr>
            <a:r>
              <a:rPr lang="ru-RU" sz="1200" dirty="0">
                <a:latin typeface="+mj-lt"/>
                <a:cs typeface="Times New Roman" panose="02020603050405020304" pitchFamily="18" charset="0"/>
              </a:rPr>
              <a:t>Форма залежей преимущественно </a:t>
            </a:r>
            <a:r>
              <a:rPr lang="ru-RU" sz="1200" dirty="0" err="1">
                <a:latin typeface="+mj-lt"/>
                <a:cs typeface="Times New Roman" panose="02020603050405020304" pitchFamily="18" charset="0"/>
              </a:rPr>
              <a:t>изометрично</a:t>
            </a:r>
            <a:r>
              <a:rPr lang="ru-RU" sz="1200" dirty="0">
                <a:latin typeface="+mj-lt"/>
                <a:cs typeface="Times New Roman" panose="02020603050405020304" pitchFamily="18" charset="0"/>
              </a:rPr>
              <a:t>-округлая и линзовидная.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271578069"/>
              </p:ext>
            </p:extLst>
          </p:nvPr>
        </p:nvGraphicFramePr>
        <p:xfrm>
          <a:off x="104966" y="518637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582027">
                  <a:extLst>
                    <a:ext uri="{9D8B030D-6E8A-4147-A177-3AD203B41FA5}">
                      <a16:colId xmlns:a16="http://schemas.microsoft.com/office/drawing/2014/main" val="2658591762"/>
                    </a:ext>
                  </a:extLst>
                </a:gridCol>
                <a:gridCol w="2023458">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асбест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А+В+С1- 3,0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 0,3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1" name="Рисунок 10">
            <a:extLst>
              <a:ext uri="{FF2B5EF4-FFF2-40B4-BE49-F238E27FC236}">
                <a16:creationId xmlns:a16="http://schemas.microsoft.com/office/drawing/2014/main" id="{39496262-81B9-4779-9AA8-8539CE6174F7}"/>
              </a:ext>
            </a:extLst>
          </p:cNvPr>
          <p:cNvPicPr>
            <a:picLocks noChangeAspect="1"/>
          </p:cNvPicPr>
          <p:nvPr/>
        </p:nvPicPr>
        <p:blipFill>
          <a:blip r:embed="rId4"/>
          <a:stretch>
            <a:fillRect/>
          </a:stretch>
        </p:blipFill>
        <p:spPr>
          <a:xfrm>
            <a:off x="6347948" y="2337684"/>
            <a:ext cx="2503906" cy="2275949"/>
          </a:xfrm>
          <a:prstGeom prst="rect">
            <a:avLst/>
          </a:prstGeom>
          <a:ln>
            <a:solidFill>
              <a:schemeClr val="tx1"/>
            </a:solidFill>
          </a:ln>
        </p:spPr>
      </p:pic>
      <p:sp>
        <p:nvSpPr>
          <p:cNvPr id="21" name="TextBox 20">
            <a:extLst>
              <a:ext uri="{FF2B5EF4-FFF2-40B4-BE49-F238E27FC236}">
                <a16:creationId xmlns:a16="http://schemas.microsoft.com/office/drawing/2014/main" id="{67723100-FA41-4247-A6C3-5FC76D18D4B2}"/>
              </a:ext>
            </a:extLst>
          </p:cNvPr>
          <p:cNvSpPr txBox="1"/>
          <p:nvPr/>
        </p:nvSpPr>
        <p:spPr>
          <a:xfrm>
            <a:off x="6799612" y="4678548"/>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Геофизическое 1), для дальнейшего выставления на аукцион</a:t>
            </a:r>
          </a:p>
        </p:txBody>
      </p:sp>
      <p:pic>
        <p:nvPicPr>
          <p:cNvPr id="22" name="Рисунок 21">
            <a:extLst>
              <a:ext uri="{FF2B5EF4-FFF2-40B4-BE49-F238E27FC236}">
                <a16:creationId xmlns:a16="http://schemas.microsoft.com/office/drawing/2014/main" id="{824085AA-E949-471E-AAC5-9B5FC6399839}"/>
              </a:ext>
            </a:extLst>
          </p:cNvPr>
          <p:cNvPicPr>
            <a:picLocks noChangeAspect="1"/>
          </p:cNvPicPr>
          <p:nvPr/>
        </p:nvPicPr>
        <p:blipFill>
          <a:blip r:embed="rId5"/>
          <a:stretch>
            <a:fillRect/>
          </a:stretch>
        </p:blipFill>
        <p:spPr>
          <a:xfrm>
            <a:off x="6339591" y="6040565"/>
            <a:ext cx="467679" cy="208336"/>
          </a:xfrm>
          <a:prstGeom prst="rect">
            <a:avLst/>
          </a:prstGeom>
        </p:spPr>
      </p:pic>
      <p:sp>
        <p:nvSpPr>
          <p:cNvPr id="23" name="TextBox 22">
            <a:extLst>
              <a:ext uri="{FF2B5EF4-FFF2-40B4-BE49-F238E27FC236}">
                <a16:creationId xmlns:a16="http://schemas.microsoft.com/office/drawing/2014/main" id="{9BD4DC0C-402E-474D-B5C7-D6AD0858ABB0}"/>
              </a:ext>
            </a:extLst>
          </p:cNvPr>
          <p:cNvSpPr txBox="1"/>
          <p:nvPr/>
        </p:nvSpPr>
        <p:spPr>
          <a:xfrm>
            <a:off x="6817281" y="6018069"/>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4" name="Прямоугольник 23">
            <a:extLst>
              <a:ext uri="{FF2B5EF4-FFF2-40B4-BE49-F238E27FC236}">
                <a16:creationId xmlns:a16="http://schemas.microsoft.com/office/drawing/2014/main" id="{C0886039-3453-4C9F-B963-2C04619FECAE}"/>
              </a:ext>
            </a:extLst>
          </p:cNvPr>
          <p:cNvSpPr/>
          <p:nvPr/>
        </p:nvSpPr>
        <p:spPr>
          <a:xfrm>
            <a:off x="6335936" y="5682431"/>
            <a:ext cx="457200" cy="181585"/>
          </a:xfrm>
          <a:prstGeom prst="rect">
            <a:avLst/>
          </a:prstGeom>
          <a:pattFill prst="ltVert">
            <a:fgClr>
              <a:schemeClr val="tx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DE9E2F29-83D4-4054-A3E5-F2797CFF66DC}"/>
              </a:ext>
            </a:extLst>
          </p:cNvPr>
          <p:cNvSpPr txBox="1">
            <a:spLocks noChangeArrowheads="1"/>
          </p:cNvSpPr>
          <p:nvPr/>
        </p:nvSpPr>
        <p:spPr bwMode="auto">
          <a:xfrm>
            <a:off x="6765516" y="5136994"/>
            <a:ext cx="2086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a:t>
            </a:r>
            <a:r>
              <a:rPr lang="en-US" altLang="ru-RU" sz="900" dirty="0">
                <a:latin typeface="Times New Roman" panose="02020603050405020304" pitchFamily="18" charset="0"/>
                <a:cs typeface="Times New Roman" panose="02020603050405020304" pitchFamily="18" charset="0"/>
              </a:rPr>
              <a:t> </a:t>
            </a:r>
            <a:r>
              <a:rPr lang="kk-KZ" altLang="ru-RU" sz="900" dirty="0">
                <a:latin typeface="Times New Roman" panose="02020603050405020304" pitchFamily="18" charset="0"/>
                <a:cs typeface="Times New Roman" panose="02020603050405020304" pitchFamily="18" charset="0"/>
              </a:rPr>
              <a:t>и буферная зона населенного пункта</a:t>
            </a:r>
            <a:r>
              <a:rPr lang="ru-RU" altLang="ru-RU" sz="900" dirty="0">
                <a:latin typeface="Times New Roman" panose="02020603050405020304" pitchFamily="18" charset="0"/>
                <a:cs typeface="Times New Roman" panose="02020603050405020304" pitchFamily="18" charset="0"/>
              </a:rPr>
              <a:t> </a:t>
            </a:r>
            <a:r>
              <a:rPr lang="en-US" altLang="ru-RU" sz="900" dirty="0">
                <a:latin typeface="Times New Roman" panose="02020603050405020304" pitchFamily="18" charset="0"/>
                <a:cs typeface="Times New Roman" panose="02020603050405020304" pitchFamily="18" charset="0"/>
              </a:rPr>
              <a:t> - </a:t>
            </a:r>
            <a:r>
              <a:rPr lang="ru-RU" altLang="ru-RU" sz="900" dirty="0">
                <a:latin typeface="Times New Roman" panose="02020603050405020304" pitchFamily="18" charset="0"/>
                <a:cs typeface="Times New Roman" panose="02020603050405020304" pitchFamily="18" charset="0"/>
              </a:rPr>
              <a:t>г. Хромтау</a:t>
            </a:r>
          </a:p>
        </p:txBody>
      </p:sp>
      <p:pic>
        <p:nvPicPr>
          <p:cNvPr id="26" name="Рисунок 25">
            <a:extLst>
              <a:ext uri="{FF2B5EF4-FFF2-40B4-BE49-F238E27FC236}">
                <a16:creationId xmlns:a16="http://schemas.microsoft.com/office/drawing/2014/main" id="{613BD764-9D21-4782-8ECF-964503CF4F2C}"/>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17339" y="5246761"/>
            <a:ext cx="469014"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рямоугольник 26">
            <a:extLst>
              <a:ext uri="{FF2B5EF4-FFF2-40B4-BE49-F238E27FC236}">
                <a16:creationId xmlns:a16="http://schemas.microsoft.com/office/drawing/2014/main" id="{47CCC167-BA49-43AE-AF47-A02753635DC5}"/>
              </a:ext>
            </a:extLst>
          </p:cNvPr>
          <p:cNvSpPr/>
          <p:nvPr/>
        </p:nvSpPr>
        <p:spPr>
          <a:xfrm>
            <a:off x="6317339" y="4817025"/>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a16="http://schemas.microsoft.com/office/drawing/2014/main" id="{763DDDAF-9EDE-4F3B-8A6E-B4287A88E4BD}"/>
              </a:ext>
            </a:extLst>
          </p:cNvPr>
          <p:cNvSpPr txBox="1"/>
          <p:nvPr/>
        </p:nvSpPr>
        <p:spPr>
          <a:xfrm>
            <a:off x="6774538" y="5633184"/>
            <a:ext cx="2264495"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земельный участок АО "ТНК "</a:t>
            </a:r>
            <a:r>
              <a:rPr lang="ru-RU" sz="900" dirty="0" err="1">
                <a:latin typeface="Times New Roman" panose="02020603050405020304" pitchFamily="18" charset="0"/>
                <a:cs typeface="Times New Roman" panose="02020603050405020304" pitchFamily="18" charset="0"/>
              </a:rPr>
              <a:t>Казхром</a:t>
            </a:r>
            <a:r>
              <a:rPr lang="ru-RU" sz="900" dirty="0">
                <a:latin typeface="Times New Roman" panose="02020603050405020304" pitchFamily="18" charset="0"/>
                <a:cs typeface="Times New Roman" panose="02020603050405020304" pitchFamily="18" charset="0"/>
              </a:rPr>
              <a:t>"</a:t>
            </a:r>
          </a:p>
        </p:txBody>
      </p:sp>
      <p:pic>
        <p:nvPicPr>
          <p:cNvPr id="32" name="Рисунок 31">
            <a:extLst>
              <a:ext uri="{FF2B5EF4-FFF2-40B4-BE49-F238E27FC236}">
                <a16:creationId xmlns:a16="http://schemas.microsoft.com/office/drawing/2014/main" id="{A6B8DCC7-3AE4-448F-BEED-EDB9662ECDB6}"/>
              </a:ext>
            </a:extLst>
          </p:cNvPr>
          <p:cNvPicPr>
            <a:picLocks noChangeAspect="1"/>
          </p:cNvPicPr>
          <p:nvPr/>
        </p:nvPicPr>
        <p:blipFill>
          <a:blip r:embed="rId8"/>
          <a:stretch>
            <a:fillRect/>
          </a:stretch>
        </p:blipFill>
        <p:spPr>
          <a:xfrm>
            <a:off x="6347948" y="6308428"/>
            <a:ext cx="504895" cy="247685"/>
          </a:xfrm>
          <a:prstGeom prst="rect">
            <a:avLst/>
          </a:prstGeom>
        </p:spPr>
      </p:pic>
      <p:sp>
        <p:nvSpPr>
          <p:cNvPr id="33" name="TextBox 32">
            <a:extLst>
              <a:ext uri="{FF2B5EF4-FFF2-40B4-BE49-F238E27FC236}">
                <a16:creationId xmlns:a16="http://schemas.microsoft.com/office/drawing/2014/main" id="{C5AC7C7F-466F-4CB7-970D-E1B13BEFD703}"/>
              </a:ext>
            </a:extLst>
          </p:cNvPr>
          <p:cNvSpPr txBox="1"/>
          <p:nvPr/>
        </p:nvSpPr>
        <p:spPr>
          <a:xfrm>
            <a:off x="6840831" y="6316229"/>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железная дорога</a:t>
            </a:r>
          </a:p>
        </p:txBody>
      </p:sp>
      <p:pic>
        <p:nvPicPr>
          <p:cNvPr id="2" name="Рисунок 1">
            <a:extLst>
              <a:ext uri="{FF2B5EF4-FFF2-40B4-BE49-F238E27FC236}">
                <a16:creationId xmlns:a16="http://schemas.microsoft.com/office/drawing/2014/main" id="{19AFEC9F-E91E-B8D9-AF8C-89EA4D24D2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642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b="1" dirty="0">
                <a:latin typeface="+mj-lt"/>
                <a:cs typeface="Times New Roman" panose="02020603050405020304" pitchFamily="18" charset="0"/>
              </a:rPr>
              <a:t>ТМО Шламонакопитель №2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100392" y="1283376"/>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00192" y="1690035"/>
            <a:ext cx="1800200" cy="97950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475770" y="1690035"/>
            <a:ext cx="535843" cy="979503"/>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695804099"/>
              </p:ext>
            </p:extLst>
          </p:nvPr>
        </p:nvGraphicFramePr>
        <p:xfrm>
          <a:off x="97481" y="5023895"/>
          <a:ext cx="5986436" cy="155448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181,5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медь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1,2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592806"/>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серебро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12,2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8388670"/>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A3EA31EC-45F8-4B9B-A6A8-A3647189C36C}"/>
              </a:ext>
            </a:extLst>
          </p:cNvPr>
          <p:cNvSpPr/>
          <p:nvPr/>
        </p:nvSpPr>
        <p:spPr>
          <a:xfrm>
            <a:off x="69117" y="464650"/>
            <a:ext cx="5999457" cy="4516621"/>
          </a:xfrm>
          <a:prstGeom prst="rect">
            <a:avLst/>
          </a:prstGeom>
        </p:spPr>
        <p:txBody>
          <a:bodyPr wrap="square">
            <a:spAutoFit/>
          </a:bodyPr>
          <a:lstStyle/>
          <a:p>
            <a:pPr indent="457200" algn="just">
              <a:tabLst>
                <a:tab pos="266700" algn="l"/>
                <a:tab pos="714375" algn="l"/>
              </a:tabLst>
            </a:pPr>
            <a:r>
              <a:rPr lang="ru-RU" sz="1150" b="1" dirty="0">
                <a:solidFill>
                  <a:prstClr val="black"/>
                </a:solidFill>
                <a:latin typeface="+mj-lt"/>
                <a:cs typeface="Times New Roman" panose="02020603050405020304" pitchFamily="18" charset="0"/>
              </a:rPr>
              <a:t>Местоположение:</a:t>
            </a:r>
            <a:r>
              <a:rPr lang="ru-RU" sz="1150" dirty="0">
                <a:solidFill>
                  <a:prstClr val="black"/>
                </a:solidFill>
                <a:latin typeface="+mj-lt"/>
                <a:cs typeface="Times New Roman" panose="02020603050405020304" pitchFamily="18" charset="0"/>
              </a:rPr>
              <a:t> Шламонакопитель №</a:t>
            </a:r>
            <a:r>
              <a:rPr lang="en-US" sz="1150" dirty="0">
                <a:solidFill>
                  <a:prstClr val="black"/>
                </a:solidFill>
                <a:latin typeface="+mj-lt"/>
                <a:cs typeface="Times New Roman" panose="02020603050405020304" pitchFamily="18" charset="0"/>
              </a:rPr>
              <a:t>2</a:t>
            </a:r>
            <a:r>
              <a:rPr lang="ru-RU" sz="1150" dirty="0">
                <a:solidFill>
                  <a:prstClr val="black"/>
                </a:solidFill>
                <a:latin typeface="+mj-lt"/>
                <a:cs typeface="Times New Roman" panose="02020603050405020304" pitchFamily="18" charset="0"/>
              </a:rPr>
              <a:t> цеха дробления и предварительного обогащения в тяжелых средах (далее ЦДО) обогатительной фабрики </a:t>
            </a:r>
            <a:r>
              <a:rPr lang="ru-RU" sz="1150" dirty="0" err="1">
                <a:solidFill>
                  <a:prstClr val="black"/>
                </a:solidFill>
                <a:latin typeface="+mj-lt"/>
                <a:cs typeface="Times New Roman" panose="02020603050405020304" pitchFamily="18" charset="0"/>
              </a:rPr>
              <a:t>Риддерского</a:t>
            </a:r>
            <a:r>
              <a:rPr lang="ru-RU" sz="1150" dirty="0">
                <a:solidFill>
                  <a:prstClr val="black"/>
                </a:solidFill>
                <a:latin typeface="+mj-lt"/>
                <a:cs typeface="Times New Roman" panose="02020603050405020304" pitchFamily="18" charset="0"/>
              </a:rPr>
              <a:t> горно-обогатительного комбината (</a:t>
            </a:r>
            <a:r>
              <a:rPr lang="ru-RU" sz="1150" dirty="0" err="1">
                <a:solidFill>
                  <a:prstClr val="black"/>
                </a:solidFill>
                <a:latin typeface="+mj-lt"/>
                <a:cs typeface="Times New Roman" panose="02020603050405020304" pitchFamily="18" charset="0"/>
              </a:rPr>
              <a:t>РГОКа</a:t>
            </a:r>
            <a:r>
              <a:rPr lang="ru-RU" sz="1150" dirty="0">
                <a:solidFill>
                  <a:prstClr val="black"/>
                </a:solidFill>
                <a:latin typeface="+mj-lt"/>
                <a:cs typeface="Times New Roman" panose="02020603050405020304" pitchFamily="18" charset="0"/>
              </a:rPr>
              <a:t>) административно расположен на территории, подчиненной маслихату г. </a:t>
            </a:r>
            <a:r>
              <a:rPr lang="ru-RU" sz="1150" dirty="0" err="1">
                <a:solidFill>
                  <a:prstClr val="black"/>
                </a:solidFill>
                <a:latin typeface="+mj-lt"/>
                <a:cs typeface="Times New Roman" panose="02020603050405020304" pitchFamily="18" charset="0"/>
              </a:rPr>
              <a:t>Риддер</a:t>
            </a:r>
            <a:r>
              <a:rPr lang="ru-RU" sz="1150" dirty="0">
                <a:solidFill>
                  <a:prstClr val="black"/>
                </a:solidFill>
                <a:latin typeface="+mj-lt"/>
                <a:cs typeface="Times New Roman" panose="02020603050405020304" pitchFamily="18" charset="0"/>
              </a:rPr>
              <a:t> Восточно-Казахстанской области. Шламонакопитель находится в 16 км от г. </a:t>
            </a:r>
            <a:r>
              <a:rPr lang="ru-RU" sz="1150" dirty="0" err="1">
                <a:solidFill>
                  <a:prstClr val="black"/>
                </a:solidFill>
                <a:latin typeface="+mj-lt"/>
                <a:cs typeface="Times New Roman" panose="02020603050405020304" pitchFamily="18" charset="0"/>
              </a:rPr>
              <a:t>Риддер</a:t>
            </a:r>
            <a:r>
              <a:rPr lang="ru-RU" sz="1150" dirty="0">
                <a:solidFill>
                  <a:prstClr val="black"/>
                </a:solidFill>
                <a:latin typeface="+mj-lt"/>
                <a:cs typeface="Times New Roman" panose="02020603050405020304" pitchFamily="18" charset="0"/>
              </a:rPr>
              <a:t> на промышленной площадке Тишинского рудника </a:t>
            </a:r>
            <a:r>
              <a:rPr lang="ru-RU" sz="1150" dirty="0" err="1">
                <a:solidFill>
                  <a:prstClr val="black"/>
                </a:solidFill>
                <a:latin typeface="+mj-lt"/>
                <a:cs typeface="Times New Roman" panose="02020603050405020304" pitchFamily="18" charset="0"/>
              </a:rPr>
              <a:t>РГОКа</a:t>
            </a:r>
            <a:r>
              <a:rPr lang="ru-RU" sz="1150" dirty="0">
                <a:solidFill>
                  <a:prstClr val="black"/>
                </a:solidFill>
                <a:latin typeface="+mj-lt"/>
                <a:cs typeface="Times New Roman" panose="02020603050405020304" pitchFamily="18" charset="0"/>
              </a:rPr>
              <a:t> ТОО «</a:t>
            </a:r>
            <a:r>
              <a:rPr lang="ru-RU" sz="1150" dirty="0" err="1">
                <a:solidFill>
                  <a:prstClr val="black"/>
                </a:solidFill>
                <a:latin typeface="+mj-lt"/>
                <a:cs typeface="Times New Roman" panose="02020603050405020304" pitchFamily="18" charset="0"/>
              </a:rPr>
              <a:t>Казцинк</a:t>
            </a:r>
            <a:r>
              <a:rPr lang="ru-RU" sz="1150" dirty="0">
                <a:solidFill>
                  <a:prstClr val="black"/>
                </a:solidFill>
                <a:latin typeface="+mj-lt"/>
                <a:cs typeface="Times New Roman" panose="02020603050405020304" pitchFamily="18" charset="0"/>
              </a:rPr>
              <a:t>» и в 104 км от областного центра – г. Усть-Каменогорск. 	</a:t>
            </a:r>
          </a:p>
          <a:p>
            <a:pPr indent="457200" algn="just">
              <a:tabLst>
                <a:tab pos="266700" algn="l"/>
                <a:tab pos="714375" algn="l"/>
              </a:tabLst>
            </a:pPr>
            <a:r>
              <a:rPr lang="ru-RU" sz="1150" b="1" dirty="0">
                <a:solidFill>
                  <a:prstClr val="black"/>
                </a:solidFill>
                <a:latin typeface="+mj-lt"/>
                <a:cs typeface="Times New Roman" panose="02020603050405020304" pitchFamily="18" charset="0"/>
              </a:rPr>
              <a:t>Краткая геологическая характеристика: </a:t>
            </a:r>
            <a:r>
              <a:rPr lang="ru-RU" sz="1150" dirty="0">
                <a:solidFill>
                  <a:prstClr val="black"/>
                </a:solidFill>
                <a:latin typeface="+mj-lt"/>
                <a:cs typeface="Times New Roman" panose="02020603050405020304" pitchFamily="18" charset="0"/>
              </a:rPr>
              <a:t>Заполнение Шламонакопителя №</a:t>
            </a:r>
            <a:r>
              <a:rPr lang="en-US" sz="1150" dirty="0">
                <a:solidFill>
                  <a:prstClr val="black"/>
                </a:solidFill>
                <a:latin typeface="+mj-lt"/>
                <a:cs typeface="Times New Roman" panose="02020603050405020304" pitchFamily="18" charset="0"/>
              </a:rPr>
              <a:t>2</a:t>
            </a:r>
            <a:r>
              <a:rPr lang="ru-RU" sz="1150" dirty="0">
                <a:solidFill>
                  <a:prstClr val="black"/>
                </a:solidFill>
                <a:latin typeface="+mj-lt"/>
                <a:cs typeface="Times New Roman" panose="02020603050405020304" pitchFamily="18" charset="0"/>
              </a:rPr>
              <a:t> шламами отмывки сульфидных полиметаллических руд Тишинского месторождения при их переработке в цехе дробления и частичного обогащения в тяжелых средах осуществлялось в период 1982-2002 годов. Накопленные шламы, содержащие значительные количества цветных металлов, под воздействием природных факторов подверглись окислительным процессам. Атмосферные осадки, просачиваясь сквозь техногенные минеральные образования (ТМО), растворяют и выносят цветные металлы в подземные воды и в поверхностный сток реки Ульба. </a:t>
            </a:r>
          </a:p>
          <a:p>
            <a:pPr indent="457200" algn="just">
              <a:tabLst>
                <a:tab pos="266700" algn="l"/>
                <a:tab pos="714375" algn="l"/>
              </a:tabLst>
            </a:pPr>
            <a:r>
              <a:rPr lang="ru-RU" sz="1150" dirty="0">
                <a:solidFill>
                  <a:prstClr val="black"/>
                </a:solidFill>
                <a:latin typeface="+mj-lt"/>
                <a:cs typeface="Times New Roman" panose="02020603050405020304" pitchFamily="18" charset="0"/>
              </a:rPr>
              <a:t>Геолого-экономическая оценка подсчитанных запасов не проводилась и рентабельность освоения шламов не оценивалась в виду того, что рекультивация шламонакопителя предполагается независимо от экономического эффекта, вследствие экологической необходимости. Утилизация шламов шламонакопителя №2 существенно снизит негативное влияние на подземные воды и поверхностный сток р. Ульбы.</a:t>
            </a:r>
          </a:p>
          <a:p>
            <a:pPr indent="457200" algn="just">
              <a:tabLst>
                <a:tab pos="266700" algn="l"/>
                <a:tab pos="714375" algn="l"/>
              </a:tabLst>
            </a:pPr>
            <a:r>
              <a:rPr lang="ru-RU" sz="1150" dirty="0">
                <a:solidFill>
                  <a:prstClr val="black"/>
                </a:solidFill>
                <a:latin typeface="+mj-lt"/>
                <a:cs typeface="Times New Roman" panose="02020603050405020304" pitchFamily="18" charset="0"/>
              </a:rPr>
              <a:t> Запасы подсчитаны в естественных границах ТМО, кондиции для подсчета запасов шлама не разрабатывались. Подсчитанные по состоянию на 01.11.2008 г. запасы шламонакопителя №2 разделены на накопленные до 01.09.2011 запасы шламонакопителя   раздельно накопленные до 01.06.1992 года принадлежащие государству, и образованные после указанной даты и являющиеся собственность ТОО «</a:t>
            </a:r>
            <a:r>
              <a:rPr lang="ru-RU" sz="1150" dirty="0" err="1">
                <a:solidFill>
                  <a:prstClr val="black"/>
                </a:solidFill>
                <a:latin typeface="+mj-lt"/>
                <a:cs typeface="Times New Roman" panose="02020603050405020304" pitchFamily="18" charset="0"/>
              </a:rPr>
              <a:t>Казцинк</a:t>
            </a:r>
            <a:r>
              <a:rPr lang="ru-RU" sz="1150" dirty="0">
                <a:solidFill>
                  <a:prstClr val="black"/>
                </a:solidFill>
                <a:latin typeface="+mj-lt"/>
                <a:cs typeface="Times New Roman" panose="02020603050405020304" pitchFamily="18" charset="0"/>
              </a:rPr>
              <a:t>». </a:t>
            </a:r>
          </a:p>
          <a:p>
            <a:pPr indent="457200" algn="just">
              <a:tabLst>
                <a:tab pos="266700" algn="l"/>
                <a:tab pos="714375" algn="l"/>
              </a:tabLst>
            </a:pPr>
            <a:endParaRPr lang="ru-RU" sz="1150" dirty="0">
              <a:solidFill>
                <a:prstClr val="black"/>
              </a:solidFill>
              <a:latin typeface="+mj-lt"/>
              <a:cs typeface="Times New Roman" panose="02020603050405020304" pitchFamily="18" charset="0"/>
            </a:endParaRPr>
          </a:p>
        </p:txBody>
      </p:sp>
      <p:pic>
        <p:nvPicPr>
          <p:cNvPr id="6" name="Рисунок 5">
            <a:extLst>
              <a:ext uri="{FF2B5EF4-FFF2-40B4-BE49-F238E27FC236}">
                <a16:creationId xmlns:a16="http://schemas.microsoft.com/office/drawing/2014/main" id="{891C35A4-48F5-8D7E-78DF-F8666B3BE664}"/>
              </a:ext>
            </a:extLst>
          </p:cNvPr>
          <p:cNvPicPr>
            <a:picLocks noChangeAspect="1"/>
          </p:cNvPicPr>
          <p:nvPr/>
        </p:nvPicPr>
        <p:blipFill>
          <a:blip r:embed="rId4"/>
          <a:stretch>
            <a:fillRect/>
          </a:stretch>
        </p:blipFill>
        <p:spPr>
          <a:xfrm>
            <a:off x="6228184" y="2669538"/>
            <a:ext cx="2806368" cy="2403122"/>
          </a:xfrm>
          <a:prstGeom prst="rect">
            <a:avLst/>
          </a:prstGeom>
          <a:ln>
            <a:solidFill>
              <a:schemeClr val="tx1"/>
            </a:solidFill>
          </a:ln>
        </p:spPr>
      </p:pic>
      <p:sp>
        <p:nvSpPr>
          <p:cNvPr id="22" name="TextBox 21">
            <a:extLst>
              <a:ext uri="{FF2B5EF4-FFF2-40B4-BE49-F238E27FC236}">
                <a16:creationId xmlns:a16="http://schemas.microsoft.com/office/drawing/2014/main" id="{B037B4BF-7EFE-DB84-D40F-E910A20158B8}"/>
              </a:ext>
            </a:extLst>
          </p:cNvPr>
          <p:cNvSpPr txBox="1">
            <a:spLocks noChangeArrowheads="1"/>
          </p:cNvSpPr>
          <p:nvPr/>
        </p:nvSpPr>
        <p:spPr bwMode="auto">
          <a:xfrm>
            <a:off x="6615014" y="5950540"/>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 с. Ульба </a:t>
            </a:r>
          </a:p>
        </p:txBody>
      </p:sp>
      <p:pic>
        <p:nvPicPr>
          <p:cNvPr id="23" name="Рисунок 22">
            <a:extLst>
              <a:ext uri="{FF2B5EF4-FFF2-40B4-BE49-F238E27FC236}">
                <a16:creationId xmlns:a16="http://schemas.microsoft.com/office/drawing/2014/main" id="{52289A29-2CBB-6217-2F14-8E91008C7E15}"/>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292213" y="5986967"/>
            <a:ext cx="38206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Прямоугольник 23">
            <a:extLst>
              <a:ext uri="{FF2B5EF4-FFF2-40B4-BE49-F238E27FC236}">
                <a16:creationId xmlns:a16="http://schemas.microsoft.com/office/drawing/2014/main" id="{FB3F46AE-B738-83EB-04E6-E2ADE0FE478C}"/>
              </a:ext>
            </a:extLst>
          </p:cNvPr>
          <p:cNvSpPr/>
          <p:nvPr/>
        </p:nvSpPr>
        <p:spPr>
          <a:xfrm>
            <a:off x="6286811" y="5253793"/>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5" name="TextBox 24">
            <a:extLst>
              <a:ext uri="{FF2B5EF4-FFF2-40B4-BE49-F238E27FC236}">
                <a16:creationId xmlns:a16="http://schemas.microsoft.com/office/drawing/2014/main" id="{0A5A4082-C4E2-6426-53CD-C912278C9348}"/>
              </a:ext>
            </a:extLst>
          </p:cNvPr>
          <p:cNvSpPr txBox="1"/>
          <p:nvPr/>
        </p:nvSpPr>
        <p:spPr>
          <a:xfrm>
            <a:off x="6611707" y="5186379"/>
            <a:ext cx="2566158"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ТМО Шламонакопители №2</a:t>
            </a:r>
            <a:r>
              <a:rPr lang="en-US" sz="900" dirty="0">
                <a:latin typeface="Times New Roman" panose="02020603050405020304" pitchFamily="18" charset="0"/>
                <a:cs typeface="Times New Roman" panose="02020603050405020304" pitchFamily="18" charset="0"/>
              </a:rPr>
              <a:t>, </a:t>
            </a:r>
            <a:r>
              <a:rPr lang="ru-RU" sz="900" dirty="0">
                <a:latin typeface="Times New Roman" panose="02020603050405020304" pitchFamily="18" charset="0"/>
                <a:cs typeface="Times New Roman" panose="02020603050405020304" pitchFamily="18" charset="0"/>
              </a:rPr>
              <a:t>включенная в ПУГФН на добычу ТПИ, для выставления на аукцион</a:t>
            </a:r>
          </a:p>
        </p:txBody>
      </p:sp>
      <p:pic>
        <p:nvPicPr>
          <p:cNvPr id="27" name="Рисунок 26">
            <a:extLst>
              <a:ext uri="{FF2B5EF4-FFF2-40B4-BE49-F238E27FC236}">
                <a16:creationId xmlns:a16="http://schemas.microsoft.com/office/drawing/2014/main" id="{E68C10EB-2339-D213-D40B-D3A92921573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6286812" y="5684470"/>
            <a:ext cx="337234" cy="176895"/>
          </a:xfrm>
          <a:prstGeom prst="rect">
            <a:avLst/>
          </a:prstGeom>
          <a:ln>
            <a:solidFill>
              <a:srgbClr val="00B050"/>
            </a:solidFill>
          </a:ln>
        </p:spPr>
      </p:pic>
      <p:sp>
        <p:nvSpPr>
          <p:cNvPr id="28" name="TextBox 27">
            <a:extLst>
              <a:ext uri="{FF2B5EF4-FFF2-40B4-BE49-F238E27FC236}">
                <a16:creationId xmlns:a16="http://schemas.microsoft.com/office/drawing/2014/main" id="{E112679F-5AC1-1122-C44F-678F36BC7407}"/>
              </a:ext>
            </a:extLst>
          </p:cNvPr>
          <p:cNvSpPr txBox="1">
            <a:spLocks noChangeArrowheads="1"/>
          </p:cNvSpPr>
          <p:nvPr/>
        </p:nvSpPr>
        <p:spPr bwMode="auto">
          <a:xfrm>
            <a:off x="6597576" y="5646900"/>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FAFD122B-0FCB-0162-83B1-2D2469C096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151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Челак</a:t>
            </a:r>
            <a:r>
              <a:rPr lang="ru-RU" sz="1600" b="1" dirty="0">
                <a:latin typeface="+mj-lt"/>
                <a:cs typeface="Times New Roman" panose="02020603050405020304" pitchFamily="18" charset="0"/>
              </a:rPr>
              <a:t>-Карасу в Карагандинской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452320" y="1354000"/>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33179" y="1760659"/>
            <a:ext cx="1119141" cy="138030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827698" y="1760659"/>
            <a:ext cx="1171933" cy="1380309"/>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031078280"/>
              </p:ext>
            </p:extLst>
          </p:nvPr>
        </p:nvGraphicFramePr>
        <p:xfrm>
          <a:off x="97481" y="5604236"/>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барит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С2 – 8,0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6CDED42A-0FFF-4A8F-BCB2-72E52CC26D27}"/>
              </a:ext>
            </a:extLst>
          </p:cNvPr>
          <p:cNvSpPr/>
          <p:nvPr/>
        </p:nvSpPr>
        <p:spPr>
          <a:xfrm>
            <a:off x="33201" y="536326"/>
            <a:ext cx="5999457"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dirty="0">
                <a:solidFill>
                  <a:prstClr val="black"/>
                </a:solidFill>
                <a:latin typeface="+mj-lt"/>
                <a:cs typeface="Times New Roman" panose="02020603050405020304" pitchFamily="18" charset="0"/>
              </a:rPr>
              <a:t> Баритовое месторождение </a:t>
            </a:r>
            <a:r>
              <a:rPr lang="ru-RU" sz="1200" dirty="0" err="1">
                <a:solidFill>
                  <a:prstClr val="black"/>
                </a:solidFill>
                <a:latin typeface="+mj-lt"/>
                <a:cs typeface="Times New Roman" panose="02020603050405020304" pitchFamily="18" charset="0"/>
              </a:rPr>
              <a:t>Челак</a:t>
            </a:r>
            <a:r>
              <a:rPr lang="ru-RU" sz="1200" dirty="0">
                <a:solidFill>
                  <a:prstClr val="black"/>
                </a:solidFill>
                <a:latin typeface="+mj-lt"/>
                <a:cs typeface="Times New Roman" panose="02020603050405020304" pitchFamily="18" charset="0"/>
              </a:rPr>
              <a:t>–Карасу расположено в Осакаровском районе Карагандинской области в 43 км севернее рабочего поселка Молодежный и в 5.5 км </a:t>
            </a:r>
            <a:r>
              <a:rPr lang="ru-RU" sz="1200" dirty="0" err="1">
                <a:solidFill>
                  <a:prstClr val="black"/>
                </a:solidFill>
                <a:latin typeface="+mj-lt"/>
                <a:cs typeface="Times New Roman" panose="02020603050405020304" pitchFamily="18" charset="0"/>
              </a:rPr>
              <a:t>северо</a:t>
            </a:r>
            <a:r>
              <a:rPr lang="ru-RU" sz="1200" dirty="0">
                <a:solidFill>
                  <a:prstClr val="black"/>
                </a:solidFill>
                <a:latin typeface="+mj-lt"/>
                <a:cs typeface="Times New Roman" panose="02020603050405020304" pitchFamily="18" charset="0"/>
              </a:rPr>
              <a:t>–западнее поселка Родниковский. От г. Караганды участок удален на 150 км к </a:t>
            </a:r>
            <a:r>
              <a:rPr lang="ru-RU" sz="1200" dirty="0" err="1">
                <a:solidFill>
                  <a:prstClr val="black"/>
                </a:solidFill>
                <a:latin typeface="+mj-lt"/>
                <a:cs typeface="Times New Roman" panose="02020603050405020304" pitchFamily="18" charset="0"/>
              </a:rPr>
              <a:t>северо</a:t>
            </a:r>
            <a:r>
              <a:rPr lang="ru-RU" sz="1200" dirty="0">
                <a:solidFill>
                  <a:prstClr val="black"/>
                </a:solidFill>
                <a:latin typeface="+mj-lt"/>
                <a:cs typeface="Times New Roman" panose="02020603050405020304" pitchFamily="18" charset="0"/>
              </a:rPr>
              <a:t>–востоку.	</a:t>
            </a:r>
          </a:p>
          <a:p>
            <a:pPr indent="457200" algn="just">
              <a:tabLst>
                <a:tab pos="266700" algn="l"/>
                <a:tab pos="714375" algn="l"/>
              </a:tabLst>
            </a:pP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a:solidFill>
                  <a:prstClr val="black"/>
                </a:solidFill>
                <a:latin typeface="+mj-lt"/>
                <a:cs typeface="Times New Roman" panose="02020603050405020304" pitchFamily="18" charset="0"/>
              </a:rPr>
              <a:t>В 1957–1959 гг. месторождение оценивалось </a:t>
            </a:r>
            <a:r>
              <a:rPr lang="ru-RU" sz="1200" dirty="0" err="1">
                <a:solidFill>
                  <a:prstClr val="black"/>
                </a:solidFill>
                <a:latin typeface="+mj-lt"/>
                <a:cs typeface="Times New Roman" panose="02020603050405020304" pitchFamily="18" charset="0"/>
              </a:rPr>
              <a:t>Майкаинской</a:t>
            </a:r>
            <a:r>
              <a:rPr lang="ru-RU" sz="1200" dirty="0">
                <a:solidFill>
                  <a:prstClr val="black"/>
                </a:solidFill>
                <a:latin typeface="+mj-lt"/>
                <a:cs typeface="Times New Roman" panose="02020603050405020304" pitchFamily="18" charset="0"/>
              </a:rPr>
              <a:t> геологоразведочной экспедицией на предмет выявления золото–серебряного </a:t>
            </a:r>
            <a:r>
              <a:rPr lang="ru-RU" sz="1200" dirty="0" err="1">
                <a:solidFill>
                  <a:prstClr val="black"/>
                </a:solidFill>
                <a:latin typeface="+mj-lt"/>
                <a:cs typeface="Times New Roman" panose="02020603050405020304" pitchFamily="18" charset="0"/>
              </a:rPr>
              <a:t>оруденения</a:t>
            </a:r>
            <a:r>
              <a:rPr lang="ru-RU" sz="1200" dirty="0">
                <a:solidFill>
                  <a:prstClr val="black"/>
                </a:solidFill>
                <a:latin typeface="+mj-lt"/>
                <a:cs typeface="Times New Roman" panose="02020603050405020304" pitchFamily="18" charset="0"/>
              </a:rPr>
              <a:t> путем проходки канав, мелких шурфов и единичных скважин. По результатам этих работ выявлено и прослежено две баритовые жилы, из которых наиболее выдержанной является жила №1. На основании разведочных работ был сделан вывод, что баритовые рудные тела выклиниваются на глубине 30–40 м, а содержания золота и серебра в них не достигают промышленных значений. </a:t>
            </a:r>
          </a:p>
          <a:p>
            <a:pPr indent="457200" algn="just">
              <a:tabLst>
                <a:tab pos="266700" algn="l"/>
                <a:tab pos="714375" algn="l"/>
              </a:tabLst>
            </a:pPr>
            <a:r>
              <a:rPr lang="ru-RU" sz="1200" dirty="0">
                <a:solidFill>
                  <a:prstClr val="black"/>
                </a:solidFill>
                <a:latin typeface="+mj-lt"/>
                <a:cs typeface="Times New Roman" panose="02020603050405020304" pitchFamily="18" charset="0"/>
              </a:rPr>
              <a:t>Качество баритовых руд, разведанных на месторождении </a:t>
            </a:r>
            <a:r>
              <a:rPr lang="ru-RU" sz="1200" dirty="0" err="1">
                <a:solidFill>
                  <a:prstClr val="black"/>
                </a:solidFill>
                <a:latin typeface="+mj-lt"/>
                <a:cs typeface="Times New Roman" panose="02020603050405020304" pitchFamily="18" charset="0"/>
              </a:rPr>
              <a:t>Челак</a:t>
            </a:r>
            <a:r>
              <a:rPr lang="ru-RU" sz="1200" dirty="0">
                <a:solidFill>
                  <a:prstClr val="black"/>
                </a:solidFill>
                <a:latin typeface="+mj-lt"/>
                <a:cs typeface="Times New Roman" panose="02020603050405020304" pitchFamily="18" charset="0"/>
              </a:rPr>
              <a:t>–Карасу, изучено по 14 рядовым пробам. Учитывая высокое содержание барита в руде и незначительное – вредных примесей, принято решение провести оценку качества баритовых руд по требованиям к качеству концентрата баритового (ГОСТ 4682–84), т.е. баритовые руды жилы №1 рассматривать как природный баритовый концентрат. </a:t>
            </a:r>
          </a:p>
          <a:p>
            <a:pPr indent="457200" algn="just">
              <a:tabLst>
                <a:tab pos="266700" algn="l"/>
                <a:tab pos="714375" algn="l"/>
              </a:tabLst>
            </a:pPr>
            <a:r>
              <a:rPr lang="ru-RU" sz="1200" dirty="0">
                <a:solidFill>
                  <a:prstClr val="black"/>
                </a:solidFill>
                <a:latin typeface="+mj-lt"/>
                <a:cs typeface="Times New Roman" panose="02020603050405020304" pitchFamily="18" charset="0"/>
              </a:rPr>
              <a:t>По содержанию барита в руде в отдельных рудных пересечениях, в </a:t>
            </a:r>
            <a:r>
              <a:rPr lang="ru-RU" sz="1200" dirty="0" err="1">
                <a:solidFill>
                  <a:prstClr val="black"/>
                </a:solidFill>
                <a:latin typeface="+mj-lt"/>
                <a:cs typeface="Times New Roman" panose="02020603050405020304" pitchFamily="18" charset="0"/>
              </a:rPr>
              <a:t>подсчетных</a:t>
            </a:r>
            <a:r>
              <a:rPr lang="ru-RU" sz="1200" dirty="0">
                <a:solidFill>
                  <a:prstClr val="black"/>
                </a:solidFill>
                <a:latin typeface="+mj-lt"/>
                <a:cs typeface="Times New Roman" panose="02020603050405020304" pitchFamily="18" charset="0"/>
              </a:rPr>
              <a:t> блоках и в целом по жиле №1, руда соответствует марке КБ–2 (не менее 92%). По содержанию вредных примесей – окиси железа, водорастворимых солей , двуокиси кремния и реакции водной вытяжки – руда соответствует марке КБ–1 класса А. По содержанию суммы кальция и магния в пересчете на окись кальция руда соответствует марке КБ–2 класс А. По совокупности соответствия требованиям к качеству баритовые руды жилы №1 относятся к природным баритовым концентратам марки КБ–2 класс А. </a:t>
            </a:r>
          </a:p>
        </p:txBody>
      </p:sp>
      <p:pic>
        <p:nvPicPr>
          <p:cNvPr id="3" name="Рисунок 2">
            <a:extLst>
              <a:ext uri="{FF2B5EF4-FFF2-40B4-BE49-F238E27FC236}">
                <a16:creationId xmlns:a16="http://schemas.microsoft.com/office/drawing/2014/main" id="{C9D0907C-8772-2AEF-E7E9-6DE0D4DA66C2}"/>
              </a:ext>
            </a:extLst>
          </p:cNvPr>
          <p:cNvPicPr>
            <a:picLocks noChangeAspect="1"/>
          </p:cNvPicPr>
          <p:nvPr/>
        </p:nvPicPr>
        <p:blipFill>
          <a:blip r:embed="rId4"/>
          <a:stretch>
            <a:fillRect/>
          </a:stretch>
        </p:blipFill>
        <p:spPr>
          <a:xfrm>
            <a:off x="6083917" y="3117546"/>
            <a:ext cx="2987824" cy="1745724"/>
          </a:xfrm>
          <a:prstGeom prst="rect">
            <a:avLst/>
          </a:prstGeom>
          <a:ln w="3175">
            <a:solidFill>
              <a:schemeClr val="tx1"/>
            </a:solidFill>
          </a:ln>
        </p:spPr>
      </p:pic>
      <p:pic>
        <p:nvPicPr>
          <p:cNvPr id="12" name="Рисунок 11">
            <a:extLst>
              <a:ext uri="{FF2B5EF4-FFF2-40B4-BE49-F238E27FC236}">
                <a16:creationId xmlns:a16="http://schemas.microsoft.com/office/drawing/2014/main" id="{A11A2805-EECD-12E7-1C0B-5D2FCC3D2AB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291590" y="5783328"/>
            <a:ext cx="337234" cy="176895"/>
          </a:xfrm>
          <a:prstGeom prst="rect">
            <a:avLst/>
          </a:prstGeom>
          <a:ln>
            <a:solidFill>
              <a:srgbClr val="00B050"/>
            </a:solidFill>
          </a:ln>
        </p:spPr>
      </p:pic>
      <p:sp>
        <p:nvSpPr>
          <p:cNvPr id="14" name="TextBox 13">
            <a:extLst>
              <a:ext uri="{FF2B5EF4-FFF2-40B4-BE49-F238E27FC236}">
                <a16:creationId xmlns:a16="http://schemas.microsoft.com/office/drawing/2014/main" id="{31776AF4-0934-63DA-7CE5-5583EDD22C94}"/>
              </a:ext>
            </a:extLst>
          </p:cNvPr>
          <p:cNvSpPr txBox="1">
            <a:spLocks noChangeArrowheads="1"/>
          </p:cNvSpPr>
          <p:nvPr/>
        </p:nvSpPr>
        <p:spPr bwMode="auto">
          <a:xfrm>
            <a:off x="6602354" y="5745758"/>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sp>
        <p:nvSpPr>
          <p:cNvPr id="15" name="Прямоугольник 14">
            <a:extLst>
              <a:ext uri="{FF2B5EF4-FFF2-40B4-BE49-F238E27FC236}">
                <a16:creationId xmlns:a16="http://schemas.microsoft.com/office/drawing/2014/main" id="{F11A1323-9D69-1102-33EA-5ABC06FE35B6}"/>
              </a:ext>
            </a:extLst>
          </p:cNvPr>
          <p:cNvSpPr/>
          <p:nvPr/>
        </p:nvSpPr>
        <p:spPr>
          <a:xfrm>
            <a:off x="6279554" y="5348977"/>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63A93B99-9EDF-E4C0-D8A6-FA65FB3BDB8E}"/>
              </a:ext>
            </a:extLst>
          </p:cNvPr>
          <p:cNvSpPr txBox="1"/>
          <p:nvPr/>
        </p:nvSpPr>
        <p:spPr>
          <a:xfrm>
            <a:off x="6602354" y="5262973"/>
            <a:ext cx="2541646"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a:t>
            </a:r>
            <a:r>
              <a:rPr lang="ru-RU" sz="900" dirty="0" err="1">
                <a:latin typeface="Times New Roman" panose="02020603050405020304" pitchFamily="18" charset="0"/>
                <a:cs typeface="Times New Roman" panose="02020603050405020304" pitchFamily="18" charset="0"/>
              </a:rPr>
              <a:t>Челак</a:t>
            </a:r>
            <a:r>
              <a:rPr lang="ru-RU" sz="900" dirty="0">
                <a:latin typeface="Times New Roman" panose="02020603050405020304" pitchFamily="18" charset="0"/>
                <a:cs typeface="Times New Roman" panose="02020603050405020304" pitchFamily="18" charset="0"/>
              </a:rPr>
              <a:t>-Карасу, включенная в ПУГФН на добычу ТПИ, для выставления на аукцион </a:t>
            </a:r>
          </a:p>
        </p:txBody>
      </p:sp>
      <p:pic>
        <p:nvPicPr>
          <p:cNvPr id="2" name="Рисунок 1">
            <a:extLst>
              <a:ext uri="{FF2B5EF4-FFF2-40B4-BE49-F238E27FC236}">
                <a16:creationId xmlns:a16="http://schemas.microsoft.com/office/drawing/2014/main" id="{6A18A7BC-11F4-7A70-C11B-D5BB070583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8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26602" y="34750"/>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Летовочная</a:t>
            </a:r>
            <a:r>
              <a:rPr lang="ru-RU" sz="1600" b="1" dirty="0">
                <a:latin typeface="+mj-lt"/>
                <a:cs typeface="Times New Roman" panose="02020603050405020304" pitchFamily="18" charset="0"/>
              </a:rPr>
              <a:t> россыпь в Северо-Казахстанской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452320" y="919140"/>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516216" y="1325799"/>
            <a:ext cx="929980" cy="128909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857475" y="1325799"/>
            <a:ext cx="1059923" cy="1289092"/>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671381770"/>
              </p:ext>
            </p:extLst>
          </p:nvPr>
        </p:nvGraphicFramePr>
        <p:xfrm>
          <a:off x="209562" y="4803336"/>
          <a:ext cx="6018622" cy="1280160"/>
        </p:xfrm>
        <a:graphic>
          <a:graphicData uri="http://schemas.openxmlformats.org/drawingml/2006/table">
            <a:tbl>
              <a:tblPr firstRow="1" firstCol="1" bandRow="1">
                <a:tableStyleId>{21E4AEA4-8DFA-4A89-87EB-49C32662AFE0}</a:tableStyleId>
              </a:tblPr>
              <a:tblGrid>
                <a:gridCol w="1388375">
                  <a:extLst>
                    <a:ext uri="{9D8B030D-6E8A-4147-A177-3AD203B41FA5}">
                      <a16:colId xmlns:a16="http://schemas.microsoft.com/office/drawing/2014/main" val="131043786"/>
                    </a:ext>
                  </a:extLst>
                </a:gridCol>
                <a:gridCol w="2955958">
                  <a:extLst>
                    <a:ext uri="{9D8B030D-6E8A-4147-A177-3AD203B41FA5}">
                      <a16:colId xmlns:a16="http://schemas.microsoft.com/office/drawing/2014/main" val="2658591762"/>
                    </a:ext>
                  </a:extLst>
                </a:gridCol>
                <a:gridCol w="1674289">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титан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С2 – 138,0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цирконий</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С2 – 117</a:t>
                      </a:r>
                      <a:r>
                        <a:rPr lang="ru-RU" sz="1200" baseline="0" dirty="0">
                          <a:latin typeface="+mj-lt"/>
                          <a:cs typeface="Times New Roman" panose="02020603050405020304" pitchFamily="18" charset="0"/>
                        </a:rPr>
                        <a:t>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857078"/>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072534BC-EC76-4850-9192-6BCE53816944}"/>
              </a:ext>
            </a:extLst>
          </p:cNvPr>
          <p:cNvSpPr/>
          <p:nvPr/>
        </p:nvSpPr>
        <p:spPr>
          <a:xfrm>
            <a:off x="144369" y="658660"/>
            <a:ext cx="5924205" cy="367793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dirty="0">
                <a:solidFill>
                  <a:prstClr val="black"/>
                </a:solidFill>
                <a:latin typeface="+mj-lt"/>
                <a:cs typeface="Times New Roman" panose="02020603050405020304" pitchFamily="18" charset="0"/>
              </a:rPr>
              <a:t> месторождение находится 60 км к северо-западу от г. Кокшетау в Северо-Казахстанской области. Ближайшая ж.-д. станция Азат находится в 45 км к востоку от месторождения.	</a:t>
            </a:r>
          </a:p>
          <a:p>
            <a:pPr indent="457200" algn="just">
              <a:tabLst>
                <a:tab pos="266700" algn="l"/>
                <a:tab pos="714375" algn="l"/>
              </a:tabLst>
            </a:pP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err="1">
                <a:solidFill>
                  <a:prstClr val="black"/>
                </a:solidFill>
                <a:latin typeface="+mj-lt"/>
                <a:cs typeface="Times New Roman" panose="02020603050405020304" pitchFamily="18" charset="0"/>
              </a:rPr>
              <a:t>Чеганские</a:t>
            </a:r>
            <a:r>
              <a:rPr lang="ru-RU" sz="1200" dirty="0">
                <a:solidFill>
                  <a:prstClr val="black"/>
                </a:solidFill>
                <a:latin typeface="+mj-lt"/>
                <a:cs typeface="Times New Roman" panose="02020603050405020304" pitchFamily="18" charset="0"/>
              </a:rPr>
              <a:t> отложения, заключающие продуктивные пески, залегают на неровной поверхности размытой коры выветривания. Рудовмещающие пески представлены хорошо сортированными мелко- и тонкозернистыми разностями. В пределах разведанной площади выделены две рудоносные залежи песков - Верхняя и Нижняя, а также ряд отдельных линз. Полезными минералами являются ильменит, рутил и циркон. Кварц составляет 85% от всей массы песков. Месторождение характеризуется повышенным содержанием циркона. Месторождение изучено скважинами по сети 800x400 и 400x200 м, на юго-востоке 1600x400 м. Верхняя рудоносная залежь прослежена по простиранию в северо-западном направлении на 5,8 км при ширине от 0,8 до 1,5 км. Мощность колеблется от 0,5 до 2,5 м, глубина залегания - от 2,5 до 9,0 м. Нижняя залежь расположена в южной части площади, прослежена на 2,2 км при ширине от 0,4 до 0,7 км. Отдельные линзы вскрыты скважинами, имеют размеры, не превышающие 0,2x0,4 км). Пески </a:t>
            </a:r>
            <a:r>
              <a:rPr lang="ru-RU" sz="1200" dirty="0" err="1">
                <a:solidFill>
                  <a:prstClr val="black"/>
                </a:solidFill>
                <a:latin typeface="+mj-lt"/>
                <a:cs typeface="Times New Roman" panose="02020603050405020304" pitchFamily="18" charset="0"/>
              </a:rPr>
              <a:t>чеганской</a:t>
            </a:r>
            <a:r>
              <a:rPr lang="ru-RU" sz="1200" dirty="0">
                <a:solidFill>
                  <a:prstClr val="black"/>
                </a:solidFill>
                <a:latin typeface="+mj-lt"/>
                <a:cs typeface="Times New Roman" panose="02020603050405020304" pitchFamily="18" charset="0"/>
              </a:rPr>
              <a:t> свиты обводнены, воды безнапорные, залегают на глубине от 9 до 15 м. Дебиты по скважинам от 0,1 до 1,6 л/сек, при понижениях 1,6-6,3 м. </a:t>
            </a:r>
            <a:r>
              <a:rPr lang="ru-RU" sz="1200" dirty="0" err="1">
                <a:solidFill>
                  <a:prstClr val="black"/>
                </a:solidFill>
                <a:latin typeface="+mj-lt"/>
                <a:cs typeface="Times New Roman" panose="02020603050405020304" pitchFamily="18" charset="0"/>
              </a:rPr>
              <a:t>Водопритоки</a:t>
            </a:r>
            <a:r>
              <a:rPr lang="ru-RU" sz="1200" dirty="0">
                <a:solidFill>
                  <a:prstClr val="black"/>
                </a:solidFill>
                <a:latin typeface="+mj-lt"/>
                <a:cs typeface="Times New Roman" panose="02020603050405020304" pitchFamily="18" charset="0"/>
              </a:rPr>
              <a:t> в карьер оценивались в 21,4 м3 /час.  </a:t>
            </a:r>
          </a:p>
        </p:txBody>
      </p:sp>
      <p:pic>
        <p:nvPicPr>
          <p:cNvPr id="3" name="Рисунок 2">
            <a:extLst>
              <a:ext uri="{FF2B5EF4-FFF2-40B4-BE49-F238E27FC236}">
                <a16:creationId xmlns:a16="http://schemas.microsoft.com/office/drawing/2014/main" id="{B2969AC6-AC72-013B-65B4-CDF325DEF305}"/>
              </a:ext>
            </a:extLst>
          </p:cNvPr>
          <p:cNvPicPr>
            <a:picLocks noChangeAspect="1"/>
          </p:cNvPicPr>
          <p:nvPr/>
        </p:nvPicPr>
        <p:blipFill>
          <a:blip r:embed="rId4"/>
          <a:stretch>
            <a:fillRect/>
          </a:stretch>
        </p:blipFill>
        <p:spPr>
          <a:xfrm>
            <a:off x="6455617" y="2614891"/>
            <a:ext cx="2476085" cy="2003768"/>
          </a:xfrm>
          <a:prstGeom prst="rect">
            <a:avLst/>
          </a:prstGeom>
          <a:ln>
            <a:solidFill>
              <a:schemeClr val="tx1"/>
            </a:solidFill>
          </a:ln>
        </p:spPr>
      </p:pic>
      <p:sp>
        <p:nvSpPr>
          <p:cNvPr id="14" name="Прямоугольник 13">
            <a:extLst>
              <a:ext uri="{FF2B5EF4-FFF2-40B4-BE49-F238E27FC236}">
                <a16:creationId xmlns:a16="http://schemas.microsoft.com/office/drawing/2014/main" id="{BE93A54E-5274-35AD-10D7-0EF457C9B504}"/>
              </a:ext>
            </a:extLst>
          </p:cNvPr>
          <p:cNvSpPr/>
          <p:nvPr/>
        </p:nvSpPr>
        <p:spPr>
          <a:xfrm>
            <a:off x="6433434" y="4887204"/>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15" name="TextBox 14">
            <a:extLst>
              <a:ext uri="{FF2B5EF4-FFF2-40B4-BE49-F238E27FC236}">
                <a16:creationId xmlns:a16="http://schemas.microsoft.com/office/drawing/2014/main" id="{50114A91-6356-0AE1-D569-B0A7A6A92BF7}"/>
              </a:ext>
            </a:extLst>
          </p:cNvPr>
          <p:cNvSpPr txBox="1"/>
          <p:nvPr/>
        </p:nvSpPr>
        <p:spPr>
          <a:xfrm>
            <a:off x="6750001" y="4822385"/>
            <a:ext cx="2476085"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a:t>
            </a:r>
            <a:r>
              <a:rPr lang="ru-RU" sz="900" dirty="0" err="1">
                <a:latin typeface="Times New Roman" panose="02020603050405020304" pitchFamily="18" charset="0"/>
                <a:cs typeface="Times New Roman" panose="02020603050405020304" pitchFamily="18" charset="0"/>
              </a:rPr>
              <a:t>Летовочная</a:t>
            </a:r>
            <a:r>
              <a:rPr lang="ru-RU" sz="900" dirty="0">
                <a:latin typeface="Times New Roman" panose="02020603050405020304" pitchFamily="18" charset="0"/>
                <a:cs typeface="Times New Roman" panose="02020603050405020304" pitchFamily="18" charset="0"/>
              </a:rPr>
              <a:t> россыпь, включенная в ПУГФН на добычу ТПИ, для выставления на аукцион</a:t>
            </a:r>
          </a:p>
        </p:txBody>
      </p:sp>
      <p:sp>
        <p:nvSpPr>
          <p:cNvPr id="21" name="TextBox 20">
            <a:extLst>
              <a:ext uri="{FF2B5EF4-FFF2-40B4-BE49-F238E27FC236}">
                <a16:creationId xmlns:a16="http://schemas.microsoft.com/office/drawing/2014/main" id="{D1A0CA8A-9DF8-569C-69B4-30E293AC3549}"/>
              </a:ext>
            </a:extLst>
          </p:cNvPr>
          <p:cNvSpPr txBox="1">
            <a:spLocks noChangeArrowheads="1"/>
          </p:cNvSpPr>
          <p:nvPr/>
        </p:nvSpPr>
        <p:spPr bwMode="auto">
          <a:xfrm>
            <a:off x="6791334" y="5732202"/>
            <a:ext cx="28850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буферная зона населённого пункта с. Летовочное </a:t>
            </a:r>
          </a:p>
        </p:txBody>
      </p:sp>
      <p:pic>
        <p:nvPicPr>
          <p:cNvPr id="22" name="Рисунок 21">
            <a:extLst>
              <a:ext uri="{FF2B5EF4-FFF2-40B4-BE49-F238E27FC236}">
                <a16:creationId xmlns:a16="http://schemas.microsoft.com/office/drawing/2014/main" id="{8E513D17-3A87-4731-220D-275F246986E6}"/>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468534" y="5768629"/>
            <a:ext cx="38206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22">
            <a:extLst>
              <a:ext uri="{FF2B5EF4-FFF2-40B4-BE49-F238E27FC236}">
                <a16:creationId xmlns:a16="http://schemas.microsoft.com/office/drawing/2014/main" id="{E133331C-9904-7418-BE4F-7FC272B5B92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6453137" y="5441738"/>
            <a:ext cx="337234" cy="176895"/>
          </a:xfrm>
          <a:prstGeom prst="rect">
            <a:avLst/>
          </a:prstGeom>
          <a:ln>
            <a:solidFill>
              <a:srgbClr val="00B050"/>
            </a:solidFill>
          </a:ln>
        </p:spPr>
      </p:pic>
      <p:sp>
        <p:nvSpPr>
          <p:cNvPr id="24" name="TextBox 23">
            <a:extLst>
              <a:ext uri="{FF2B5EF4-FFF2-40B4-BE49-F238E27FC236}">
                <a16:creationId xmlns:a16="http://schemas.microsoft.com/office/drawing/2014/main" id="{C24A8B67-85B7-667A-2AD8-9194C5E28668}"/>
              </a:ext>
            </a:extLst>
          </p:cNvPr>
          <p:cNvSpPr txBox="1">
            <a:spLocks noChangeArrowheads="1"/>
          </p:cNvSpPr>
          <p:nvPr/>
        </p:nvSpPr>
        <p:spPr bwMode="auto">
          <a:xfrm>
            <a:off x="6763901" y="5404168"/>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110C5191-A9A1-B66B-F7C3-AF86978C0B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083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Восточно-</a:t>
            </a:r>
            <a:r>
              <a:rPr lang="ru-RU" sz="1600" b="1" dirty="0" err="1">
                <a:latin typeface="+mj-lt"/>
                <a:cs typeface="Times New Roman" panose="02020603050405020304" pitchFamily="18" charset="0"/>
              </a:rPr>
              <a:t>Шандашинское</a:t>
            </a:r>
            <a:r>
              <a:rPr lang="ru-RU" sz="1600" b="1" dirty="0">
                <a:latin typeface="+mj-lt"/>
                <a:cs typeface="Times New Roman" panose="02020603050405020304" pitchFamily="18" charset="0"/>
              </a:rPr>
              <a:t>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963674" y="1340472"/>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83430" y="1747131"/>
            <a:ext cx="680244" cy="106577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339052" y="1745883"/>
            <a:ext cx="1688082" cy="104475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87868" y="367901"/>
            <a:ext cx="5999457" cy="5139869"/>
          </a:xfrm>
          <a:prstGeom prst="rect">
            <a:avLst/>
          </a:prstGeom>
        </p:spPr>
        <p:txBody>
          <a:bodyPr wrap="square">
            <a:spAutoFit/>
          </a:bodyPr>
          <a:lstStyle/>
          <a:p>
            <a:pPr indent="457200" algn="just">
              <a:tabLst>
                <a:tab pos="266700" algn="l"/>
                <a:tab pos="714375" algn="l"/>
              </a:tabLst>
            </a:pPr>
            <a:r>
              <a:rPr lang="ru-RU" sz="1100" b="1" dirty="0">
                <a:solidFill>
                  <a:prstClr val="black"/>
                </a:solidFill>
                <a:latin typeface="+mj-lt"/>
                <a:cs typeface="Times New Roman" panose="02020603050405020304" pitchFamily="18" charset="0"/>
              </a:rPr>
              <a:t>Местоположение:</a:t>
            </a:r>
            <a:r>
              <a:rPr lang="ru-RU" sz="1100" dirty="0">
                <a:solidFill>
                  <a:prstClr val="black"/>
                </a:solidFill>
                <a:latin typeface="+mj-lt"/>
                <a:cs typeface="Times New Roman" panose="02020603050405020304" pitchFamily="18" charset="0"/>
              </a:rPr>
              <a:t> расположено в 5 км южнее ж.-д. станции Никель-Тау Актюбинской области. Месторождение Восточно-</a:t>
            </a:r>
            <a:r>
              <a:rPr lang="ru-RU" sz="1100" dirty="0" err="1">
                <a:solidFill>
                  <a:prstClr val="black"/>
                </a:solidFill>
                <a:latin typeface="+mj-lt"/>
                <a:cs typeface="Times New Roman" panose="02020603050405020304" pitchFamily="18" charset="0"/>
              </a:rPr>
              <a:t>Шандашинское</a:t>
            </a:r>
            <a:r>
              <a:rPr lang="ru-RU" sz="1100" dirty="0">
                <a:solidFill>
                  <a:prstClr val="black"/>
                </a:solidFill>
                <a:latin typeface="+mj-lt"/>
                <a:cs typeface="Times New Roman" panose="02020603050405020304" pitchFamily="18" charset="0"/>
              </a:rPr>
              <a:t> выявлено в 1957 г. в процессе специализированных поисков месторождений силикатного никеля.</a:t>
            </a:r>
          </a:p>
          <a:p>
            <a:pPr indent="457200" algn="just">
              <a:spcAft>
                <a:spcPts val="600"/>
              </a:spcAft>
              <a:tabLst>
                <a:tab pos="266700" algn="l"/>
                <a:tab pos="714375" algn="l"/>
              </a:tabLst>
            </a:pPr>
            <a:r>
              <a:rPr lang="ru-RU" sz="1100" b="1" dirty="0">
                <a:solidFill>
                  <a:prstClr val="black"/>
                </a:solidFill>
                <a:latin typeface="+mj-lt"/>
                <a:cs typeface="Times New Roman" panose="02020603050405020304" pitchFamily="18" charset="0"/>
              </a:rPr>
              <a:t>Краткая геологическая характеристика: </a:t>
            </a:r>
            <a:r>
              <a:rPr lang="ru-RU" sz="1100" dirty="0">
                <a:solidFill>
                  <a:prstClr val="black"/>
                </a:solidFill>
                <a:latin typeface="+mj-lt"/>
                <a:cs typeface="Times New Roman" panose="02020603050405020304" pitchFamily="18" charset="0"/>
              </a:rPr>
              <a:t>Никель-кобальтовое промышленное </a:t>
            </a:r>
            <a:r>
              <a:rPr lang="ru-RU" sz="1100" dirty="0" err="1">
                <a:solidFill>
                  <a:prstClr val="black"/>
                </a:solidFill>
                <a:latin typeface="+mj-lt"/>
                <a:cs typeface="Times New Roman" panose="02020603050405020304" pitchFamily="18" charset="0"/>
              </a:rPr>
              <a:t>оруденение</a:t>
            </a:r>
            <a:r>
              <a:rPr lang="ru-RU" sz="1100" dirty="0">
                <a:solidFill>
                  <a:prstClr val="black"/>
                </a:solidFill>
                <a:latin typeface="+mj-lt"/>
                <a:cs typeface="Times New Roman" panose="02020603050405020304" pitchFamily="18" charset="0"/>
              </a:rPr>
              <a:t> приурочено к коре выветривания </a:t>
            </a:r>
            <a:r>
              <a:rPr lang="ru-RU" sz="1100" dirty="0" err="1">
                <a:solidFill>
                  <a:prstClr val="black"/>
                </a:solidFill>
                <a:latin typeface="+mj-lt"/>
                <a:cs typeface="Times New Roman" panose="02020603050405020304" pitchFamily="18" charset="0"/>
              </a:rPr>
              <a:t>аподунитовых</a:t>
            </a:r>
            <a:r>
              <a:rPr lang="ru-RU" sz="1100" dirty="0">
                <a:solidFill>
                  <a:prstClr val="black"/>
                </a:solidFill>
                <a:latin typeface="+mj-lt"/>
                <a:cs typeface="Times New Roman" panose="02020603050405020304" pitchFamily="18" charset="0"/>
              </a:rPr>
              <a:t> и </a:t>
            </a:r>
            <a:r>
              <a:rPr lang="ru-RU" sz="1100" dirty="0" err="1">
                <a:solidFill>
                  <a:prstClr val="black"/>
                </a:solidFill>
                <a:latin typeface="+mj-lt"/>
                <a:cs typeface="Times New Roman" panose="02020603050405020304" pitchFamily="18" charset="0"/>
              </a:rPr>
              <a:t>апоперидотитовых</a:t>
            </a:r>
            <a:r>
              <a:rPr lang="ru-RU" sz="1100" dirty="0">
                <a:solidFill>
                  <a:prstClr val="black"/>
                </a:solidFill>
                <a:latin typeface="+mj-lt"/>
                <a:cs typeface="Times New Roman" panose="02020603050405020304" pitchFamily="18" charset="0"/>
              </a:rPr>
              <a:t> серпентинитов на контакте их с телом </a:t>
            </a:r>
            <a:r>
              <a:rPr lang="ru-RU" sz="1100" dirty="0" err="1">
                <a:solidFill>
                  <a:prstClr val="black"/>
                </a:solidFill>
                <a:latin typeface="+mj-lt"/>
                <a:cs typeface="Times New Roman" panose="02020603050405020304" pitchFamily="18" charset="0"/>
              </a:rPr>
              <a:t>габброидов</a:t>
            </a:r>
            <a:r>
              <a:rPr lang="ru-RU" sz="1100" dirty="0">
                <a:solidFill>
                  <a:prstClr val="black"/>
                </a:solidFill>
                <a:latin typeface="+mj-lt"/>
                <a:cs typeface="Times New Roman" panose="02020603050405020304" pitchFamily="18" charset="0"/>
              </a:rPr>
              <a:t> в пределах Юго-Западного антиклинального поднятия </a:t>
            </a:r>
            <a:r>
              <a:rPr lang="ru-RU" sz="1100" dirty="0" err="1">
                <a:solidFill>
                  <a:prstClr val="black"/>
                </a:solidFill>
                <a:latin typeface="+mj-lt"/>
                <a:cs typeface="Times New Roman" panose="02020603050405020304" pitchFamily="18" charset="0"/>
              </a:rPr>
              <a:t>Кемпирсайского</a:t>
            </a:r>
            <a:r>
              <a:rPr lang="ru-RU" sz="1100" dirty="0">
                <a:solidFill>
                  <a:prstClr val="black"/>
                </a:solidFill>
                <a:latin typeface="+mj-lt"/>
                <a:cs typeface="Times New Roman" panose="02020603050405020304" pitchFamily="18" charset="0"/>
              </a:rPr>
              <a:t> гипербазитового массива. Древняя рудоносная кора выветривания сохранилась от размыва на склонах пологой водораздельной возвышенности. В разрезе элювия выделяются три минеральные зоны (снизу - вверх): выщелоченных слабо </a:t>
            </a:r>
            <a:r>
              <a:rPr lang="ru-RU" sz="1100" dirty="0" err="1">
                <a:solidFill>
                  <a:prstClr val="black"/>
                </a:solidFill>
                <a:latin typeface="+mj-lt"/>
                <a:cs typeface="Times New Roman" panose="02020603050405020304" pitchFamily="18" charset="0"/>
              </a:rPr>
              <a:t>нонтронитизированных</a:t>
            </a:r>
            <a:r>
              <a:rPr lang="ru-RU" sz="1100" dirty="0">
                <a:solidFill>
                  <a:prstClr val="black"/>
                </a:solidFill>
                <a:latin typeface="+mj-lt"/>
                <a:cs typeface="Times New Roman" panose="02020603050405020304" pitchFamily="18" charset="0"/>
              </a:rPr>
              <a:t> серпентинитов, </a:t>
            </a:r>
            <a:r>
              <a:rPr lang="ru-RU" sz="1100" dirty="0" err="1">
                <a:solidFill>
                  <a:prstClr val="black"/>
                </a:solidFill>
                <a:latin typeface="+mj-lt"/>
                <a:cs typeface="Times New Roman" panose="02020603050405020304" pitchFamily="18" charset="0"/>
              </a:rPr>
              <a:t>нонтронитовых</a:t>
            </a:r>
            <a:r>
              <a:rPr lang="ru-RU" sz="1100" dirty="0">
                <a:solidFill>
                  <a:prstClr val="black"/>
                </a:solidFill>
                <a:latin typeface="+mj-lt"/>
                <a:cs typeface="Times New Roman" panose="02020603050405020304" pitchFamily="18" charset="0"/>
              </a:rPr>
              <a:t> глин, охристых продуктов выветривания. Породы всех трех зон содержат промышленные концентрации никеля и кобальта. Месторождение представляет собой одну горизонтально залегающую рудную залежь северо-восточного простирания длиной 520 м, шириной 130 м и мощностью от 1 до 21,6 м, в среднем составляющей 6,1 м. Глубина залегания рудного тела изменяется от 0,8 до 35 м. На периферии залежи выявлено три небольших по размерам тела некондиционных руд, отличающихся низкими содержаниями полезных компонентов. </a:t>
            </a:r>
          </a:p>
          <a:p>
            <a:pPr indent="457200" algn="just">
              <a:spcAft>
                <a:spcPts val="600"/>
              </a:spcAft>
              <a:tabLst>
                <a:tab pos="266700" algn="l"/>
                <a:tab pos="714375" algn="l"/>
              </a:tabLst>
            </a:pPr>
            <a:r>
              <a:rPr lang="ru-RU" sz="1100" dirty="0">
                <a:solidFill>
                  <a:prstClr val="black"/>
                </a:solidFill>
                <a:latin typeface="+mj-lt"/>
                <a:cs typeface="Times New Roman" panose="02020603050405020304" pitchFamily="18" charset="0"/>
              </a:rPr>
              <a:t>Основной рудный минерал - </a:t>
            </a:r>
            <a:r>
              <a:rPr lang="ru-RU" sz="1100" dirty="0" err="1">
                <a:solidFill>
                  <a:prstClr val="black"/>
                </a:solidFill>
                <a:latin typeface="+mj-lt"/>
                <a:cs typeface="Times New Roman" panose="02020603050405020304" pitchFamily="18" charset="0"/>
              </a:rPr>
              <a:t>нонтронит</a:t>
            </a:r>
            <a:r>
              <a:rPr lang="ru-RU" sz="1100" dirty="0">
                <a:solidFill>
                  <a:prstClr val="black"/>
                </a:solidFill>
                <a:latin typeface="+mj-lt"/>
                <a:cs typeface="Times New Roman" panose="02020603050405020304" pitchFamily="18" charset="0"/>
              </a:rPr>
              <a:t> содержится в руде в количестве 40-90% объема породы в виде однородных глинистых масс и </a:t>
            </a:r>
            <a:r>
              <a:rPr lang="ru-RU" sz="1100" dirty="0" err="1">
                <a:solidFill>
                  <a:prstClr val="black"/>
                </a:solidFill>
                <a:latin typeface="+mj-lt"/>
                <a:cs typeface="Times New Roman" panose="02020603050405020304" pitchFamily="18" charset="0"/>
              </a:rPr>
              <a:t>гнездовидных</a:t>
            </a:r>
            <a:r>
              <a:rPr lang="ru-RU" sz="1100" dirty="0">
                <a:solidFill>
                  <a:prstClr val="black"/>
                </a:solidFill>
                <a:latin typeface="+mj-lt"/>
                <a:cs typeface="Times New Roman" panose="02020603050405020304" pitchFamily="18" charset="0"/>
              </a:rPr>
              <a:t> мелкочешуйчатых скоплений зеленого цвета. </a:t>
            </a:r>
            <a:r>
              <a:rPr lang="ru-RU" sz="1100" dirty="0" err="1">
                <a:solidFill>
                  <a:prstClr val="black"/>
                </a:solidFill>
                <a:latin typeface="+mj-lt"/>
                <a:cs typeface="Times New Roman" panose="02020603050405020304" pitchFamily="18" charset="0"/>
              </a:rPr>
              <a:t>Асболан</a:t>
            </a:r>
            <a:r>
              <a:rPr lang="ru-RU" sz="1100" dirty="0">
                <a:solidFill>
                  <a:prstClr val="black"/>
                </a:solidFill>
                <a:latin typeface="+mj-lt"/>
                <a:cs typeface="Times New Roman" panose="02020603050405020304" pitchFamily="18" charset="0"/>
              </a:rPr>
              <a:t> присутствует в форме прожилков и плотных натечных корочек черного цвета. Количество его не превышает 1-1,5%. В незначительном количестве присутствуют </a:t>
            </a:r>
            <a:r>
              <a:rPr lang="ru-RU" sz="1100" dirty="0" err="1">
                <a:solidFill>
                  <a:prstClr val="black"/>
                </a:solidFill>
                <a:latin typeface="+mj-lt"/>
                <a:cs typeface="Times New Roman" panose="02020603050405020304" pitchFamily="18" charset="0"/>
              </a:rPr>
              <a:t>керолит</a:t>
            </a:r>
            <a:r>
              <a:rPr lang="ru-RU" sz="1100" dirty="0">
                <a:solidFill>
                  <a:prstClr val="black"/>
                </a:solidFill>
                <a:latin typeface="+mj-lt"/>
                <a:cs typeface="Times New Roman" panose="02020603050405020304" pitchFamily="18" charset="0"/>
              </a:rPr>
              <a:t>, никельсодержащий хлорит и гарниерит.</a:t>
            </a:r>
          </a:p>
          <a:p>
            <a:pPr indent="457200" algn="just">
              <a:spcAft>
                <a:spcPts val="600"/>
              </a:spcAft>
              <a:tabLst>
                <a:tab pos="266700" algn="l"/>
                <a:tab pos="714375" algn="l"/>
              </a:tabLst>
            </a:pPr>
            <a:r>
              <a:rPr lang="ru-RU" sz="1100" dirty="0">
                <a:solidFill>
                  <a:prstClr val="black"/>
                </a:solidFill>
                <a:latin typeface="+mj-lt"/>
                <a:cs typeface="Times New Roman" panose="02020603050405020304" pitchFamily="18" charset="0"/>
              </a:rPr>
              <a:t>По химическому и минеральному составам руды месторождения разделяются на три технологических типа: железистый - 68% (охры, </a:t>
            </a:r>
            <a:r>
              <a:rPr lang="ru-RU" sz="1100" dirty="0" err="1">
                <a:solidFill>
                  <a:prstClr val="black"/>
                </a:solidFill>
                <a:latin typeface="+mj-lt"/>
                <a:cs typeface="Times New Roman" panose="02020603050405020304" pitchFamily="18" charset="0"/>
              </a:rPr>
              <a:t>нонтрониты</a:t>
            </a:r>
            <a:r>
              <a:rPr lang="ru-RU" sz="1100" dirty="0">
                <a:solidFill>
                  <a:prstClr val="black"/>
                </a:solidFill>
                <a:latin typeface="+mj-lt"/>
                <a:cs typeface="Times New Roman" panose="02020603050405020304" pitchFamily="18" charset="0"/>
              </a:rPr>
              <a:t>), магнезиальный - 24,7% (выщелоченные и слабо </a:t>
            </a:r>
            <a:r>
              <a:rPr lang="ru-RU" sz="1100" dirty="0" err="1">
                <a:solidFill>
                  <a:prstClr val="black"/>
                </a:solidFill>
                <a:latin typeface="+mj-lt"/>
                <a:cs typeface="Times New Roman" panose="02020603050405020304" pitchFamily="18" charset="0"/>
              </a:rPr>
              <a:t>нонтронитизированные</a:t>
            </a:r>
            <a:r>
              <a:rPr lang="ru-RU" sz="1100" dirty="0">
                <a:solidFill>
                  <a:prstClr val="black"/>
                </a:solidFill>
                <a:latin typeface="+mj-lt"/>
                <a:cs typeface="Times New Roman" panose="02020603050405020304" pitchFamily="18" charset="0"/>
              </a:rPr>
              <a:t> серпентиниты) и кремнистый - 7,3% (кремнисто-охристые образования и </a:t>
            </a:r>
            <a:r>
              <a:rPr lang="ru-RU" sz="1100" dirty="0" err="1">
                <a:solidFill>
                  <a:prstClr val="black"/>
                </a:solidFill>
                <a:latin typeface="+mj-lt"/>
                <a:cs typeface="Times New Roman" panose="02020603050405020304" pitchFamily="18" charset="0"/>
              </a:rPr>
              <a:t>опализированные</a:t>
            </a:r>
            <a:r>
              <a:rPr lang="ru-RU" sz="1100" dirty="0">
                <a:solidFill>
                  <a:prstClr val="black"/>
                </a:solidFill>
                <a:latin typeface="+mj-lt"/>
                <a:cs typeface="Times New Roman" panose="02020603050405020304" pitchFamily="18" charset="0"/>
              </a:rPr>
              <a:t> серпентиниты). Среднее содержание никеля - 1,41%, кобальта - 0,05%, меди - 0,019%, оксида хрома - 1,85%.</a:t>
            </a:r>
          </a:p>
          <a:p>
            <a:pPr indent="457200" algn="just">
              <a:spcAft>
                <a:spcPts val="600"/>
              </a:spcAft>
              <a:tabLst>
                <a:tab pos="266700" algn="l"/>
                <a:tab pos="714375" algn="l"/>
              </a:tabLst>
            </a:pPr>
            <a:endParaRPr lang="ru-RU" sz="1100" b="1" dirty="0">
              <a:solidFill>
                <a:prstClr val="black"/>
              </a:solidFill>
              <a:latin typeface="+mj-lt"/>
              <a:cs typeface="Times New Roman" panose="02020603050405020304" pitchFamily="18" charset="0"/>
            </a:endParaRPr>
          </a:p>
          <a:p>
            <a:pPr indent="457200" algn="just">
              <a:spcAft>
                <a:spcPts val="600"/>
              </a:spcAft>
              <a:tabLst>
                <a:tab pos="266700" algn="l"/>
                <a:tab pos="714375" algn="l"/>
              </a:tabLst>
            </a:pPr>
            <a:endParaRPr lang="ru-RU" sz="110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480268483"/>
              </p:ext>
            </p:extLst>
          </p:nvPr>
        </p:nvGraphicFramePr>
        <p:xfrm>
          <a:off x="100889" y="5064098"/>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522609">
                  <a:extLst>
                    <a:ext uri="{9D8B030D-6E8A-4147-A177-3AD203B41FA5}">
                      <a16:colId xmlns:a16="http://schemas.microsoft.com/office/drawing/2014/main" val="2658591762"/>
                    </a:ext>
                  </a:extLst>
                </a:gridCol>
                <a:gridCol w="208287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1,0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3,2 </a:t>
                      </a:r>
                      <a:r>
                        <a:rPr lang="ru-RU" sz="1200" kern="1200" dirty="0" err="1">
                          <a:solidFill>
                            <a:schemeClr val="dk1"/>
                          </a:solidFill>
                          <a:latin typeface="+mj-lt"/>
                          <a:ea typeface="+mn-ea"/>
                          <a:cs typeface="Times New Roman" panose="02020603050405020304" pitchFamily="18" charset="0"/>
                        </a:rPr>
                        <a:t>тыс.т</a:t>
                      </a:r>
                      <a:r>
                        <a:rPr lang="ru-RU" sz="1200" kern="1200" dirty="0">
                          <a:solidFill>
                            <a:schemeClr val="dk1"/>
                          </a:solidFill>
                          <a:latin typeface="+mj-lt"/>
                          <a:ea typeface="+mn-ea"/>
                          <a:cs typeface="Times New Roman" panose="02020603050405020304" pitchFamily="18" charset="0"/>
                        </a:rPr>
                        <a:t>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27,0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241,0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197759"/>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6BF17FC6-B35B-448D-BD70-30A3F5FBB30D}"/>
              </a:ext>
            </a:extLst>
          </p:cNvPr>
          <p:cNvPicPr>
            <a:picLocks noChangeAspect="1"/>
          </p:cNvPicPr>
          <p:nvPr/>
        </p:nvPicPr>
        <p:blipFill>
          <a:blip r:embed="rId4"/>
          <a:stretch>
            <a:fillRect/>
          </a:stretch>
        </p:blipFill>
        <p:spPr>
          <a:xfrm>
            <a:off x="6283431" y="2790636"/>
            <a:ext cx="2808221" cy="1828905"/>
          </a:xfrm>
          <a:prstGeom prst="rect">
            <a:avLst/>
          </a:prstGeom>
          <a:ln w="3175">
            <a:solidFill>
              <a:schemeClr val="tx1"/>
            </a:solidFill>
          </a:ln>
        </p:spPr>
      </p:pic>
      <p:sp>
        <p:nvSpPr>
          <p:cNvPr id="18" name="Прямоугольник 17">
            <a:extLst>
              <a:ext uri="{FF2B5EF4-FFF2-40B4-BE49-F238E27FC236}">
                <a16:creationId xmlns:a16="http://schemas.microsoft.com/office/drawing/2014/main" id="{2372647A-FEC3-2A46-BBAB-0F4A59D0AD2C}"/>
              </a:ext>
            </a:extLst>
          </p:cNvPr>
          <p:cNvSpPr/>
          <p:nvPr/>
        </p:nvSpPr>
        <p:spPr>
          <a:xfrm>
            <a:off x="6433434" y="4887204"/>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E6248617-5109-DB2C-5791-42D690158057}"/>
              </a:ext>
            </a:extLst>
          </p:cNvPr>
          <p:cNvSpPr txBox="1"/>
          <p:nvPr/>
        </p:nvSpPr>
        <p:spPr>
          <a:xfrm>
            <a:off x="6770668" y="4792578"/>
            <a:ext cx="2430510"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Восточно-</a:t>
            </a:r>
            <a:r>
              <a:rPr lang="ru-RU" sz="900" dirty="0" err="1">
                <a:latin typeface="Times New Roman" panose="02020603050405020304" pitchFamily="18" charset="0"/>
                <a:cs typeface="Times New Roman" panose="02020603050405020304" pitchFamily="18" charset="0"/>
              </a:rPr>
              <a:t>Шандашинское</a:t>
            </a:r>
            <a:r>
              <a:rPr lang="ru-RU" sz="900" dirty="0">
                <a:latin typeface="Times New Roman" panose="02020603050405020304" pitchFamily="18" charset="0"/>
                <a:cs typeface="Times New Roman" panose="02020603050405020304" pitchFamily="18" charset="0"/>
              </a:rPr>
              <a:t>, включенная в ПУГФН на добычу ТПИ, для выставления на аукцион</a:t>
            </a:r>
          </a:p>
        </p:txBody>
      </p:sp>
      <p:pic>
        <p:nvPicPr>
          <p:cNvPr id="22" name="Рисунок 21">
            <a:extLst>
              <a:ext uri="{FF2B5EF4-FFF2-40B4-BE49-F238E27FC236}">
                <a16:creationId xmlns:a16="http://schemas.microsoft.com/office/drawing/2014/main" id="{A3D43068-8C01-3A2F-1956-C3E9D6B1D0E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444356" y="5429924"/>
            <a:ext cx="337234" cy="176895"/>
          </a:xfrm>
          <a:prstGeom prst="rect">
            <a:avLst/>
          </a:prstGeom>
          <a:ln>
            <a:solidFill>
              <a:srgbClr val="00B050"/>
            </a:solidFill>
          </a:ln>
        </p:spPr>
      </p:pic>
      <p:sp>
        <p:nvSpPr>
          <p:cNvPr id="23" name="TextBox 22">
            <a:extLst>
              <a:ext uri="{FF2B5EF4-FFF2-40B4-BE49-F238E27FC236}">
                <a16:creationId xmlns:a16="http://schemas.microsoft.com/office/drawing/2014/main" id="{2075D59C-1F59-F630-E579-834BDFF0D4B8}"/>
              </a:ext>
            </a:extLst>
          </p:cNvPr>
          <p:cNvSpPr txBox="1">
            <a:spLocks noChangeArrowheads="1"/>
          </p:cNvSpPr>
          <p:nvPr/>
        </p:nvSpPr>
        <p:spPr bwMode="auto">
          <a:xfrm>
            <a:off x="6755120" y="5392354"/>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DFEC8A25-9446-8D48-A41D-1F60434165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353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Ново-</a:t>
            </a:r>
            <a:r>
              <a:rPr lang="ru-RU" sz="1600" b="1" dirty="0" err="1">
                <a:latin typeface="+mj-lt"/>
                <a:cs typeface="Times New Roman" panose="02020603050405020304" pitchFamily="18" charset="0"/>
              </a:rPr>
              <a:t>Шандашинское</a:t>
            </a:r>
            <a:r>
              <a:rPr lang="ru-RU" sz="1600" b="1" dirty="0">
                <a:latin typeface="+mj-lt"/>
                <a:cs typeface="Times New Roman" panose="02020603050405020304" pitchFamily="18" charset="0"/>
              </a:rPr>
              <a:t> в Актюбинской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958481" y="133292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70405" y="1739582"/>
            <a:ext cx="688076" cy="734113"/>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330742" y="1739582"/>
            <a:ext cx="1656879" cy="73411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69117" y="586130"/>
            <a:ext cx="5999457" cy="4539704"/>
          </a:xfrm>
          <a:prstGeom prst="rect">
            <a:avLst/>
          </a:prstGeom>
        </p:spPr>
        <p:txBody>
          <a:bodyPr wrap="square">
            <a:spAutoFit/>
          </a:bodyPr>
          <a:lstStyle/>
          <a:p>
            <a:pPr algn="just">
              <a:spcAft>
                <a:spcPts val="600"/>
              </a:spcAft>
              <a:tabLst>
                <a:tab pos="266700" algn="l"/>
                <a:tab pos="714375" algn="l"/>
              </a:tabLst>
            </a:pPr>
            <a:r>
              <a:rPr lang="ru-RU" sz="1200" b="1" dirty="0">
                <a:solidFill>
                  <a:prstClr val="black"/>
                </a:solidFill>
                <a:latin typeface="+mj-lt"/>
                <a:cs typeface="Times New Roman" panose="02020603050405020304" pitchFamily="18" charset="0"/>
              </a:rPr>
              <a:t>	Местоположение:</a:t>
            </a:r>
            <a:r>
              <a:rPr lang="ru-RU" sz="1200" dirty="0">
                <a:solidFill>
                  <a:prstClr val="black"/>
                </a:solidFill>
                <a:latin typeface="+mj-lt"/>
                <a:cs typeface="Times New Roman" panose="02020603050405020304" pitchFamily="18" charset="0"/>
              </a:rPr>
              <a:t> Месторождение Ново-</a:t>
            </a:r>
            <a:r>
              <a:rPr lang="ru-RU" sz="1200" dirty="0" err="1">
                <a:solidFill>
                  <a:prstClr val="black"/>
                </a:solidFill>
                <a:latin typeface="+mj-lt"/>
                <a:cs typeface="Times New Roman" panose="02020603050405020304" pitchFamily="18" charset="0"/>
              </a:rPr>
              <a:t>Шандашинское</a:t>
            </a:r>
            <a:r>
              <a:rPr lang="ru-RU" sz="1200" dirty="0">
                <a:solidFill>
                  <a:prstClr val="black"/>
                </a:solidFill>
                <a:latin typeface="+mj-lt"/>
                <a:cs typeface="Times New Roman" panose="02020603050405020304" pitchFamily="18" charset="0"/>
              </a:rPr>
              <a:t> выявлено в 1937 г. при производстве поисков месторождений силикатных кобальт-никелевых руд в пределах </a:t>
            </a:r>
            <a:r>
              <a:rPr lang="ru-RU" sz="1200" dirty="0" err="1">
                <a:solidFill>
                  <a:prstClr val="black"/>
                </a:solidFill>
                <a:latin typeface="+mj-lt"/>
                <a:cs typeface="Times New Roman" panose="02020603050405020304" pitchFamily="18" charset="0"/>
              </a:rPr>
              <a:t>Кемпирсайского</a:t>
            </a:r>
            <a:r>
              <a:rPr lang="ru-RU" sz="1200" dirty="0">
                <a:solidFill>
                  <a:prstClr val="black"/>
                </a:solidFill>
                <a:latin typeface="+mj-lt"/>
                <a:cs typeface="Times New Roman" panose="02020603050405020304" pitchFamily="18" charset="0"/>
              </a:rPr>
              <a:t> массива </a:t>
            </a:r>
            <a:r>
              <a:rPr lang="ru-RU" sz="1200" dirty="0" err="1">
                <a:solidFill>
                  <a:prstClr val="black"/>
                </a:solidFill>
                <a:latin typeface="+mj-lt"/>
                <a:cs typeface="Times New Roman" panose="02020603050405020304" pitchFamily="18" charset="0"/>
              </a:rPr>
              <a:t>гипербазитов</a:t>
            </a:r>
            <a:r>
              <a:rPr lang="ru-RU" sz="1200" dirty="0">
                <a:solidFill>
                  <a:prstClr val="black"/>
                </a:solidFill>
                <a:latin typeface="+mj-lt"/>
                <a:cs typeface="Times New Roman" panose="02020603050405020304" pitchFamily="18" charset="0"/>
              </a:rPr>
              <a:t>. Находится в 5 км южнее ж.-д. станции Никель-Тау Актюбинской области.</a:t>
            </a:r>
          </a:p>
          <a:p>
            <a:pPr algn="just">
              <a:spcAft>
                <a:spcPts val="600"/>
              </a:spcAft>
              <a:tabLst>
                <a:tab pos="266700" algn="l"/>
                <a:tab pos="714375" algn="l"/>
              </a:tabLst>
            </a:pPr>
            <a:r>
              <a:rPr lang="ru-RU" sz="1200" dirty="0">
                <a:solidFill>
                  <a:prstClr val="black"/>
                </a:solidFill>
                <a:latin typeface="+mj-lt"/>
                <a:cs typeface="Times New Roman" panose="02020603050405020304" pitchFamily="18" charset="0"/>
              </a:rPr>
              <a:t>	</a:t>
            </a: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a:solidFill>
                  <a:prstClr val="black"/>
                </a:solidFill>
                <a:latin typeface="+mj-lt"/>
                <a:cs typeface="Times New Roman" panose="02020603050405020304" pitchFamily="18" charset="0"/>
              </a:rPr>
              <a:t>Месторождение приурочено к останцам древней коры выветривания серпентинитов в пределах Юго-Восточного поднятия </a:t>
            </a:r>
            <a:r>
              <a:rPr lang="ru-RU" sz="1200" dirty="0" err="1">
                <a:solidFill>
                  <a:prstClr val="black"/>
                </a:solidFill>
                <a:latin typeface="+mj-lt"/>
                <a:cs typeface="Times New Roman" panose="02020603050405020304" pitchFamily="18" charset="0"/>
              </a:rPr>
              <a:t>Кемпирсайского</a:t>
            </a:r>
            <a:r>
              <a:rPr lang="ru-RU" sz="1200" dirty="0">
                <a:solidFill>
                  <a:prstClr val="black"/>
                </a:solidFill>
                <a:latin typeface="+mj-lt"/>
                <a:cs typeface="Times New Roman" panose="02020603050405020304" pitchFamily="18" charset="0"/>
              </a:rPr>
              <a:t> массива, которые </a:t>
            </a:r>
            <a:r>
              <a:rPr lang="ru-RU" sz="1200" dirty="0" err="1">
                <a:solidFill>
                  <a:prstClr val="black"/>
                </a:solidFill>
                <a:latin typeface="+mj-lt"/>
                <a:cs typeface="Times New Roman" panose="02020603050405020304" pitchFamily="18" charset="0"/>
              </a:rPr>
              <a:t>геоморфологически</a:t>
            </a:r>
            <a:r>
              <a:rPr lang="ru-RU" sz="1200" dirty="0">
                <a:solidFill>
                  <a:prstClr val="black"/>
                </a:solidFill>
                <a:latin typeface="+mj-lt"/>
                <a:cs typeface="Times New Roman" panose="02020603050405020304" pitchFamily="18" charset="0"/>
              </a:rPr>
              <a:t> приурочены к плоской водораздельной возвышенности. Состоит из пяти залежей, объединяющих 26 рудных тел протяженностью по простиранию от 10 до 1500 м при ширине 10-1000 м. Мощность рудных тел от 1 до 19,4 м, глубина залегания кровли 0,1-29 м. Рудные тела в плане имеют извилистые очертания с пережимами и раздувами. В разрезе они представлены </a:t>
            </a:r>
            <a:r>
              <a:rPr lang="ru-RU" sz="1200" dirty="0" err="1">
                <a:solidFill>
                  <a:prstClr val="black"/>
                </a:solidFill>
                <a:latin typeface="+mj-lt"/>
                <a:cs typeface="Times New Roman" panose="02020603050405020304" pitchFamily="18" charset="0"/>
              </a:rPr>
              <a:t>субгоризонтальными</a:t>
            </a:r>
            <a:r>
              <a:rPr lang="ru-RU" sz="1200" dirty="0">
                <a:solidFill>
                  <a:prstClr val="black"/>
                </a:solidFill>
                <a:latin typeface="+mj-lt"/>
                <a:cs typeface="Times New Roman" panose="02020603050405020304" pitchFamily="18" charset="0"/>
              </a:rPr>
              <a:t> </a:t>
            </a:r>
            <a:r>
              <a:rPr lang="ru-RU" sz="1200" dirty="0" err="1">
                <a:solidFill>
                  <a:prstClr val="black"/>
                </a:solidFill>
                <a:latin typeface="+mj-lt"/>
                <a:cs typeface="Times New Roman" panose="02020603050405020304" pitchFamily="18" charset="0"/>
              </a:rPr>
              <a:t>пластообразными</a:t>
            </a:r>
            <a:r>
              <a:rPr lang="ru-RU" sz="1200" dirty="0">
                <a:solidFill>
                  <a:prstClr val="black"/>
                </a:solidFill>
                <a:latin typeface="+mj-lt"/>
                <a:cs typeface="Times New Roman" panose="02020603050405020304" pitchFamily="18" charset="0"/>
              </a:rPr>
              <a:t> залежами с изменчивой мощностью и сложными контурами. Помимо промышленных залежей на месторождении выявлено 76 тел некондиционных руд, не представляющих практического интереса.</a:t>
            </a:r>
          </a:p>
          <a:p>
            <a:pPr algn="just">
              <a:spcAft>
                <a:spcPts val="600"/>
              </a:spcAft>
              <a:tabLst>
                <a:tab pos="266700" algn="l"/>
                <a:tab pos="714375" algn="l"/>
              </a:tabLst>
            </a:pPr>
            <a:r>
              <a:rPr lang="ru-RU" sz="1200" dirty="0">
                <a:solidFill>
                  <a:prstClr val="black"/>
                </a:solidFill>
                <a:latin typeface="+mj-lt"/>
                <a:cs typeface="Times New Roman" panose="02020603050405020304" pitchFamily="18" charset="0"/>
              </a:rPr>
              <a:t>Главные рудные минералы - </a:t>
            </a:r>
            <a:r>
              <a:rPr lang="ru-RU" sz="1200" dirty="0" err="1">
                <a:solidFill>
                  <a:prstClr val="black"/>
                </a:solidFill>
                <a:latin typeface="+mj-lt"/>
                <a:cs typeface="Times New Roman" panose="02020603050405020304" pitchFamily="18" charset="0"/>
              </a:rPr>
              <a:t>нонтронит</a:t>
            </a:r>
            <a:r>
              <a:rPr lang="ru-RU" sz="1200" dirty="0">
                <a:solidFill>
                  <a:prstClr val="black"/>
                </a:solidFill>
                <a:latin typeface="+mj-lt"/>
                <a:cs typeface="Times New Roman" panose="02020603050405020304" pitchFamily="18" charset="0"/>
              </a:rPr>
              <a:t> и </a:t>
            </a:r>
            <a:r>
              <a:rPr lang="ru-RU" sz="1200" dirty="0" err="1">
                <a:solidFill>
                  <a:prstClr val="black"/>
                </a:solidFill>
                <a:latin typeface="+mj-lt"/>
                <a:cs typeface="Times New Roman" panose="02020603050405020304" pitchFamily="18" charset="0"/>
              </a:rPr>
              <a:t>керолит</a:t>
            </a:r>
            <a:r>
              <a:rPr lang="ru-RU" sz="1200" dirty="0">
                <a:solidFill>
                  <a:prstClr val="black"/>
                </a:solidFill>
                <a:latin typeface="+mj-lt"/>
                <a:cs typeface="Times New Roman" panose="02020603050405020304" pitchFamily="18" charset="0"/>
              </a:rPr>
              <a:t>, количество которых в руде составляет около 90%, присутствуют в виде </a:t>
            </a:r>
            <a:r>
              <a:rPr lang="ru-RU" sz="1200" dirty="0" err="1">
                <a:solidFill>
                  <a:prstClr val="black"/>
                </a:solidFill>
                <a:latin typeface="+mj-lt"/>
                <a:cs typeface="Times New Roman" panose="02020603050405020304" pitchFamily="18" charset="0"/>
              </a:rPr>
              <a:t>гнездовидных</a:t>
            </a:r>
            <a:r>
              <a:rPr lang="ru-RU" sz="1200" dirty="0">
                <a:solidFill>
                  <a:prstClr val="black"/>
                </a:solidFill>
                <a:latin typeface="+mj-lt"/>
                <a:cs typeface="Times New Roman" panose="02020603050405020304" pitchFamily="18" charset="0"/>
              </a:rPr>
              <a:t> мелкочешуйчатых скоплений или сплошных землистых масс. В небольшом количестве встречается </a:t>
            </a:r>
            <a:r>
              <a:rPr lang="ru-RU" sz="1200" dirty="0" err="1">
                <a:solidFill>
                  <a:prstClr val="black"/>
                </a:solidFill>
                <a:latin typeface="+mj-lt"/>
                <a:cs typeface="Times New Roman" panose="02020603050405020304" pitchFamily="18" charset="0"/>
              </a:rPr>
              <a:t>асболан</a:t>
            </a:r>
            <a:r>
              <a:rPr lang="ru-RU" sz="1200" dirty="0">
                <a:solidFill>
                  <a:prstClr val="black"/>
                </a:solidFill>
                <a:latin typeface="+mj-lt"/>
                <a:cs typeface="Times New Roman" panose="02020603050405020304" pitchFamily="18" charset="0"/>
              </a:rPr>
              <a:t>. Среднее содержание в рудах никеля - 1,14%, кобальта - 0,053%, меди - 0,006%, оксида хрома - 1,22%.</a:t>
            </a:r>
          </a:p>
          <a:p>
            <a:pPr algn="just">
              <a:spcAft>
                <a:spcPts val="600"/>
              </a:spcAft>
              <a:tabLst>
                <a:tab pos="266700" algn="l"/>
                <a:tab pos="714375" algn="l"/>
              </a:tabLst>
            </a:pPr>
            <a:r>
              <a:rPr lang="ru-RU" sz="1200" dirty="0">
                <a:solidFill>
                  <a:prstClr val="black"/>
                </a:solidFill>
                <a:latin typeface="+mj-lt"/>
                <a:cs typeface="Times New Roman" panose="02020603050405020304" pitchFamily="18" charset="0"/>
              </a:rPr>
              <a:t>Технологические свойства руд не изучались.</a:t>
            </a:r>
          </a:p>
          <a:p>
            <a:pPr algn="just">
              <a:spcAft>
                <a:spcPts val="600"/>
              </a:spcAft>
              <a:tabLst>
                <a:tab pos="266700" algn="l"/>
                <a:tab pos="714375" algn="l"/>
              </a:tabLst>
            </a:pPr>
            <a:endParaRPr lang="ru-RU" sz="1200" b="1" dirty="0">
              <a:solidFill>
                <a:prstClr val="black"/>
              </a:solidFill>
              <a:latin typeface="+mj-lt"/>
              <a:cs typeface="Times New Roman" panose="02020603050405020304" pitchFamily="18" charset="0"/>
            </a:endParaRPr>
          </a:p>
          <a:p>
            <a:pPr algn="just">
              <a:spcAft>
                <a:spcPts val="600"/>
              </a:spcAft>
              <a:tabLst>
                <a:tab pos="266700" algn="l"/>
                <a:tab pos="714375" algn="l"/>
              </a:tabLst>
            </a:pPr>
            <a:endParaRPr lang="ru-RU" sz="120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679449436"/>
              </p:ext>
            </p:extLst>
          </p:nvPr>
        </p:nvGraphicFramePr>
        <p:xfrm>
          <a:off x="97481" y="5080610"/>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218,5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99,0 </a:t>
                      </a:r>
                      <a:r>
                        <a:rPr lang="ru-RU" sz="1200" kern="1200" dirty="0" err="1">
                          <a:solidFill>
                            <a:schemeClr val="dk1"/>
                          </a:solidFill>
                          <a:latin typeface="+mj-lt"/>
                          <a:ea typeface="+mn-ea"/>
                          <a:cs typeface="Times New Roman" panose="02020603050405020304" pitchFamily="18" charset="0"/>
                        </a:rPr>
                        <a:t>тыс.т</a:t>
                      </a:r>
                      <a:r>
                        <a:rPr lang="ru-RU" sz="1200" kern="1200" dirty="0">
                          <a:solidFill>
                            <a:schemeClr val="dk1"/>
                          </a:solidFill>
                          <a:latin typeface="+mj-lt"/>
                          <a:ea typeface="+mn-ea"/>
                          <a:cs typeface="Times New Roman" panose="02020603050405020304" pitchFamily="18" charset="0"/>
                        </a:rPr>
                        <a:t>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27,0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241,0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5842628"/>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Рисунок 5">
            <a:extLst>
              <a:ext uri="{FF2B5EF4-FFF2-40B4-BE49-F238E27FC236}">
                <a16:creationId xmlns:a16="http://schemas.microsoft.com/office/drawing/2014/main" id="{411814FA-A6A5-0AA4-1B45-C2853573511C}"/>
              </a:ext>
            </a:extLst>
          </p:cNvPr>
          <p:cNvPicPr>
            <a:picLocks noChangeAspect="1"/>
          </p:cNvPicPr>
          <p:nvPr/>
        </p:nvPicPr>
        <p:blipFill>
          <a:blip r:embed="rId4"/>
          <a:stretch>
            <a:fillRect/>
          </a:stretch>
        </p:blipFill>
        <p:spPr>
          <a:xfrm>
            <a:off x="6270405" y="2473695"/>
            <a:ext cx="2717216" cy="2267287"/>
          </a:xfrm>
          <a:prstGeom prst="rect">
            <a:avLst/>
          </a:prstGeom>
          <a:ln>
            <a:solidFill>
              <a:schemeClr val="tx1"/>
            </a:solidFill>
          </a:ln>
        </p:spPr>
      </p:pic>
      <p:sp>
        <p:nvSpPr>
          <p:cNvPr id="18" name="Прямоугольник 17">
            <a:extLst>
              <a:ext uri="{FF2B5EF4-FFF2-40B4-BE49-F238E27FC236}">
                <a16:creationId xmlns:a16="http://schemas.microsoft.com/office/drawing/2014/main" id="{C37A3036-DE20-6B14-32A4-8B967271BBC2}"/>
              </a:ext>
            </a:extLst>
          </p:cNvPr>
          <p:cNvSpPr/>
          <p:nvPr/>
        </p:nvSpPr>
        <p:spPr>
          <a:xfrm>
            <a:off x="6322137" y="5061890"/>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31740596-00C6-22DE-3761-760B3D26282A}"/>
              </a:ext>
            </a:extLst>
          </p:cNvPr>
          <p:cNvSpPr txBox="1"/>
          <p:nvPr/>
        </p:nvSpPr>
        <p:spPr>
          <a:xfrm>
            <a:off x="6638705" y="4997071"/>
            <a:ext cx="2430510"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Ново-</a:t>
            </a:r>
            <a:r>
              <a:rPr lang="ru-RU" sz="900" dirty="0" err="1">
                <a:latin typeface="Times New Roman" panose="02020603050405020304" pitchFamily="18" charset="0"/>
                <a:cs typeface="Times New Roman" panose="02020603050405020304" pitchFamily="18" charset="0"/>
              </a:rPr>
              <a:t>Шандашинское</a:t>
            </a:r>
            <a:r>
              <a:rPr lang="ru-RU" sz="900" dirty="0">
                <a:latin typeface="Times New Roman" panose="02020603050405020304" pitchFamily="18" charset="0"/>
                <a:cs typeface="Times New Roman" panose="02020603050405020304" pitchFamily="18" charset="0"/>
              </a:rPr>
              <a:t>, включенная в ПУГФН на добычу ТПИ, для выставления на аукцион</a:t>
            </a:r>
          </a:p>
        </p:txBody>
      </p:sp>
      <p:pic>
        <p:nvPicPr>
          <p:cNvPr id="22" name="Рисунок 21">
            <a:extLst>
              <a:ext uri="{FF2B5EF4-FFF2-40B4-BE49-F238E27FC236}">
                <a16:creationId xmlns:a16="http://schemas.microsoft.com/office/drawing/2014/main" id="{B006A77B-6CEA-DDBF-A73E-C2CDBA202AC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327941" y="5587606"/>
            <a:ext cx="337234" cy="176895"/>
          </a:xfrm>
          <a:prstGeom prst="rect">
            <a:avLst/>
          </a:prstGeom>
          <a:ln>
            <a:solidFill>
              <a:srgbClr val="00B050"/>
            </a:solidFill>
          </a:ln>
        </p:spPr>
      </p:pic>
      <p:sp>
        <p:nvSpPr>
          <p:cNvPr id="23" name="TextBox 22">
            <a:extLst>
              <a:ext uri="{FF2B5EF4-FFF2-40B4-BE49-F238E27FC236}">
                <a16:creationId xmlns:a16="http://schemas.microsoft.com/office/drawing/2014/main" id="{C3359FE9-64BC-2F9B-EA7D-C001120193DF}"/>
              </a:ext>
            </a:extLst>
          </p:cNvPr>
          <p:cNvSpPr txBox="1">
            <a:spLocks noChangeArrowheads="1"/>
          </p:cNvSpPr>
          <p:nvPr/>
        </p:nvSpPr>
        <p:spPr bwMode="auto">
          <a:xfrm>
            <a:off x="6638705" y="5550036"/>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533E37F9-CB05-7182-5A31-F8A0B34CAA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239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err="1">
                <a:latin typeface="Times New Roman" panose="02020603050405020304" pitchFamily="18" charset="0"/>
                <a:cs typeface="Times New Roman" panose="02020603050405020304" pitchFamily="18" charset="0"/>
              </a:rPr>
              <a:t>Кзыл</a:t>
            </a:r>
            <a:r>
              <a:rPr lang="ru-RU" sz="1600" b="1" dirty="0">
                <a:latin typeface="Times New Roman" panose="02020603050405020304" pitchFamily="18" charset="0"/>
                <a:cs typeface="Times New Roman" panose="02020603050405020304" pitchFamily="18" charset="0"/>
              </a:rPr>
              <a:t>-Каинское в Актюбинской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020272" y="1331804"/>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131913" y="1738463"/>
            <a:ext cx="888359" cy="98415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395650" y="1738463"/>
            <a:ext cx="1631484" cy="98415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43845" y="423638"/>
            <a:ext cx="5999457" cy="5262979"/>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dirty="0">
                <a:solidFill>
                  <a:prstClr val="black"/>
                </a:solidFill>
                <a:latin typeface="+mj-lt"/>
                <a:cs typeface="Times New Roman" panose="02020603050405020304" pitchFamily="18" charset="0"/>
              </a:rPr>
              <a:t> Месторождение </a:t>
            </a:r>
            <a:r>
              <a:rPr lang="ru-RU" sz="1200" dirty="0" err="1">
                <a:solidFill>
                  <a:prstClr val="black"/>
                </a:solidFill>
                <a:latin typeface="+mj-lt"/>
                <a:cs typeface="Times New Roman" panose="02020603050405020304" pitchFamily="18" charset="0"/>
              </a:rPr>
              <a:t>Кзыл</a:t>
            </a:r>
            <a:r>
              <a:rPr lang="ru-RU" sz="1200" dirty="0">
                <a:solidFill>
                  <a:prstClr val="black"/>
                </a:solidFill>
                <a:latin typeface="+mj-lt"/>
                <a:cs typeface="Times New Roman" panose="02020603050405020304" pitchFamily="18" charset="0"/>
              </a:rPr>
              <a:t>-Каинское выявлено в 1935 г. при производстве геолого-съемочных работ масштаба 1:100000. Расположено в 8 км юго-восточнее ж.-д. станции Никель-Тау Актюбинской области.</a:t>
            </a:r>
          </a:p>
          <a:p>
            <a:pPr indent="457200" algn="just">
              <a:tabLst>
                <a:tab pos="266700" algn="l"/>
                <a:tab pos="714375" algn="l"/>
              </a:tabLst>
            </a:pP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a:solidFill>
                  <a:prstClr val="black"/>
                </a:solidFill>
                <a:latin typeface="+mj-lt"/>
                <a:cs typeface="Times New Roman" panose="02020603050405020304" pitchFamily="18" charset="0"/>
              </a:rPr>
              <a:t>Промышленные концентрации кобальта и никеля связаны с корой выветривания серпентинитов, слагающих Кара-</a:t>
            </a:r>
            <a:r>
              <a:rPr lang="ru-RU" sz="1200" dirty="0" err="1">
                <a:solidFill>
                  <a:prstClr val="black"/>
                </a:solidFill>
                <a:latin typeface="+mj-lt"/>
                <a:cs typeface="Times New Roman" panose="02020603050405020304" pitchFamily="18" charset="0"/>
              </a:rPr>
              <a:t>Агашскую</a:t>
            </a:r>
            <a:r>
              <a:rPr lang="ru-RU" sz="1200" dirty="0">
                <a:solidFill>
                  <a:prstClr val="black"/>
                </a:solidFill>
                <a:latin typeface="+mj-lt"/>
                <a:cs typeface="Times New Roman" panose="02020603050405020304" pitchFamily="18" charset="0"/>
              </a:rPr>
              <a:t> синклиналь в пределах пологой водораздельной возвышенности. На месторождении выделено четыре рудных залежи </a:t>
            </a:r>
            <a:r>
              <a:rPr lang="ru-RU" sz="1200" dirty="0" err="1">
                <a:solidFill>
                  <a:prstClr val="black"/>
                </a:solidFill>
                <a:latin typeface="+mj-lt"/>
                <a:cs typeface="Times New Roman" panose="02020603050405020304" pitchFamily="18" charset="0"/>
              </a:rPr>
              <a:t>пластообразной</a:t>
            </a:r>
            <a:r>
              <a:rPr lang="ru-RU" sz="1200" dirty="0">
                <a:solidFill>
                  <a:prstClr val="black"/>
                </a:solidFill>
                <a:latin typeface="+mj-lt"/>
                <a:cs typeface="Times New Roman" panose="02020603050405020304" pitchFamily="18" charset="0"/>
              </a:rPr>
              <a:t> формы и горизонтального залегания с большой изменчивостью мощности и сложной конфигурацией кровли и подошвы. Протяженность рудных тел по простиранию 100-900 м при средней ширине 76 м, мощность от 0,8 до 22,3 м, в среднем по месторождению составляет 5,4 м. Глубина залегания кровли рудных тел варьирует в пределах 0,2-15,7 м. Общая площадь рудных тел на поверхности 396,9 тыс. кв. м. Кроме того, выделено четыре рудных тела с забалансовыми запасами некондиционных руд с бортовым содержанием никеля 0,5%. Характер залегания их аналогичен основным промышленным залежам.</a:t>
            </a:r>
          </a:p>
          <a:p>
            <a:pPr indent="457200" algn="just">
              <a:tabLst>
                <a:tab pos="266700" algn="l"/>
                <a:tab pos="714375" algn="l"/>
              </a:tabLst>
            </a:pPr>
            <a:r>
              <a:rPr lang="ru-RU" sz="1200" dirty="0" err="1">
                <a:solidFill>
                  <a:prstClr val="black"/>
                </a:solidFill>
                <a:latin typeface="+mj-lt"/>
                <a:cs typeface="Times New Roman" panose="02020603050405020304" pitchFamily="18" charset="0"/>
              </a:rPr>
              <a:t>Нонтронит</a:t>
            </a:r>
            <a:r>
              <a:rPr lang="ru-RU" sz="1200" dirty="0">
                <a:solidFill>
                  <a:prstClr val="black"/>
                </a:solidFill>
                <a:latin typeface="+mj-lt"/>
                <a:cs typeface="Times New Roman" panose="02020603050405020304" pitchFamily="18" charset="0"/>
              </a:rPr>
              <a:t> присутствует в руде в количестве 40-90%. Образует мелкочешуйчатые агрегаты и сплошные землистые массы. Никельсодержащий хлорит (1-40%) встречается в виде плотных массивных образований. Количество </a:t>
            </a:r>
            <a:r>
              <a:rPr lang="ru-RU" sz="1200" dirty="0" err="1">
                <a:solidFill>
                  <a:prstClr val="black"/>
                </a:solidFill>
                <a:latin typeface="+mj-lt"/>
                <a:cs typeface="Times New Roman" panose="02020603050405020304" pitchFamily="18" charset="0"/>
              </a:rPr>
              <a:t>керолита</a:t>
            </a:r>
            <a:r>
              <a:rPr lang="ru-RU" sz="1200" dirty="0">
                <a:solidFill>
                  <a:prstClr val="black"/>
                </a:solidFill>
                <a:latin typeface="+mj-lt"/>
                <a:cs typeface="Times New Roman" panose="02020603050405020304" pitchFamily="18" charset="0"/>
              </a:rPr>
              <a:t> непостоянно и изменяется в пределах 1-10%. Встречается в виде прожилков белого и зеленого цвета. Прожилки, натеки и плотные корочки </a:t>
            </a:r>
            <a:r>
              <a:rPr lang="ru-RU" sz="1200" dirty="0" err="1">
                <a:solidFill>
                  <a:prstClr val="black"/>
                </a:solidFill>
                <a:latin typeface="+mj-lt"/>
                <a:cs typeface="Times New Roman" panose="02020603050405020304" pitchFamily="18" charset="0"/>
              </a:rPr>
              <a:t>асболана</a:t>
            </a:r>
            <a:r>
              <a:rPr lang="ru-RU" sz="1200" dirty="0">
                <a:solidFill>
                  <a:prstClr val="black"/>
                </a:solidFill>
                <a:latin typeface="+mj-lt"/>
                <a:cs typeface="Times New Roman" panose="02020603050405020304" pitchFamily="18" charset="0"/>
              </a:rPr>
              <a:t> не превышают 1-1,5%.</a:t>
            </a:r>
          </a:p>
          <a:p>
            <a:pPr indent="457200" algn="just">
              <a:tabLst>
                <a:tab pos="266700" algn="l"/>
                <a:tab pos="714375" algn="l"/>
              </a:tabLst>
            </a:pPr>
            <a:r>
              <a:rPr lang="ru-RU" sz="1200" dirty="0">
                <a:solidFill>
                  <a:prstClr val="black"/>
                </a:solidFill>
                <a:latin typeface="+mj-lt"/>
                <a:cs typeface="Times New Roman" panose="02020603050405020304" pitchFamily="18" charset="0"/>
              </a:rPr>
              <a:t>Руды месторождения подразделяются на два технологических типа: железистый и магнезиальный. Первый представлен охристо-</a:t>
            </a:r>
            <a:r>
              <a:rPr lang="ru-RU" sz="1200" dirty="0" err="1">
                <a:solidFill>
                  <a:prstClr val="black"/>
                </a:solidFill>
                <a:latin typeface="+mj-lt"/>
                <a:cs typeface="Times New Roman" panose="02020603050405020304" pitchFamily="18" charset="0"/>
              </a:rPr>
              <a:t>нонтронитовыми</a:t>
            </a:r>
            <a:r>
              <a:rPr lang="ru-RU" sz="1200" dirty="0">
                <a:solidFill>
                  <a:prstClr val="black"/>
                </a:solidFill>
                <a:latin typeface="+mj-lt"/>
                <a:cs typeface="Times New Roman" panose="02020603050405020304" pitchFamily="18" charset="0"/>
              </a:rPr>
              <a:t> рудами, второй - выщелоченными и </a:t>
            </a:r>
            <a:r>
              <a:rPr lang="ru-RU" sz="1200" dirty="0" err="1">
                <a:solidFill>
                  <a:prstClr val="black"/>
                </a:solidFill>
                <a:latin typeface="+mj-lt"/>
                <a:cs typeface="Times New Roman" panose="02020603050405020304" pitchFamily="18" charset="0"/>
              </a:rPr>
              <a:t>нонтронитизированными</a:t>
            </a:r>
            <a:r>
              <a:rPr lang="ru-RU" sz="1200" dirty="0">
                <a:solidFill>
                  <a:prstClr val="black"/>
                </a:solidFill>
                <a:latin typeface="+mj-lt"/>
                <a:cs typeface="Times New Roman" panose="02020603050405020304" pitchFamily="18" charset="0"/>
              </a:rPr>
              <a:t> серпентинитами. Наиболее эффективна переработка руды методом электроплавки на ферроникель. При этом извлечение никеля составляет 90% , кобальта - 75-80%. Усредненная руда содержит (%): никеля - 1,13, кобальта - 0,057, меди - 0,019%, оксида хрома - 4,79%.</a:t>
            </a:r>
          </a:p>
          <a:p>
            <a:pPr indent="457200" algn="just">
              <a:tabLst>
                <a:tab pos="266700" algn="l"/>
                <a:tab pos="714375" algn="l"/>
              </a:tabLst>
            </a:pPr>
            <a:endParaRPr lang="ru-RU" sz="1200" dirty="0">
              <a:solidFill>
                <a:prstClr val="black"/>
              </a:solidFill>
              <a:latin typeface="+mj-lt"/>
              <a:cs typeface="Times New Roman" panose="02020603050405020304" pitchFamily="18" charset="0"/>
            </a:endParaRPr>
          </a:p>
          <a:p>
            <a:pPr indent="457200" algn="just">
              <a:tabLst>
                <a:tab pos="266700" algn="l"/>
                <a:tab pos="714375" algn="l"/>
              </a:tabLst>
            </a:pPr>
            <a:endParaRPr lang="ru-RU" sz="120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46123876"/>
              </p:ext>
            </p:extLst>
          </p:nvPr>
        </p:nvGraphicFramePr>
        <p:xfrm>
          <a:off x="145477" y="5271728"/>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С2 – 1,5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6,4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С2 – 37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656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734961"/>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09C60F3F-DC61-4125-EBF7-906346F86DDE}"/>
              </a:ext>
            </a:extLst>
          </p:cNvPr>
          <p:cNvPicPr>
            <a:picLocks noChangeAspect="1"/>
          </p:cNvPicPr>
          <p:nvPr/>
        </p:nvPicPr>
        <p:blipFill>
          <a:blip r:embed="rId4"/>
          <a:stretch>
            <a:fillRect/>
          </a:stretch>
        </p:blipFill>
        <p:spPr>
          <a:xfrm>
            <a:off x="6099369" y="2722620"/>
            <a:ext cx="2968242" cy="1470653"/>
          </a:xfrm>
          <a:prstGeom prst="rect">
            <a:avLst/>
          </a:prstGeom>
          <a:ln w="3175">
            <a:solidFill>
              <a:schemeClr val="tx1"/>
            </a:solidFill>
          </a:ln>
        </p:spPr>
      </p:pic>
      <p:sp>
        <p:nvSpPr>
          <p:cNvPr id="18" name="Прямоугольник 17">
            <a:extLst>
              <a:ext uri="{FF2B5EF4-FFF2-40B4-BE49-F238E27FC236}">
                <a16:creationId xmlns:a16="http://schemas.microsoft.com/office/drawing/2014/main" id="{2C80A96F-EB55-D377-10B3-14B94132447E}"/>
              </a:ext>
            </a:extLst>
          </p:cNvPr>
          <p:cNvSpPr/>
          <p:nvPr/>
        </p:nvSpPr>
        <p:spPr>
          <a:xfrm>
            <a:off x="6320533" y="5335534"/>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44F8125F-6686-CEA0-D8DB-AC78BD07D746}"/>
              </a:ext>
            </a:extLst>
          </p:cNvPr>
          <p:cNvSpPr txBox="1"/>
          <p:nvPr/>
        </p:nvSpPr>
        <p:spPr>
          <a:xfrm>
            <a:off x="6637100" y="5270715"/>
            <a:ext cx="2506899"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a:t>
            </a:r>
            <a:r>
              <a:rPr lang="ru-RU" sz="900" dirty="0" err="1">
                <a:latin typeface="Times New Roman" panose="02020603050405020304" pitchFamily="18" charset="0"/>
                <a:cs typeface="Times New Roman" panose="02020603050405020304" pitchFamily="18" charset="0"/>
              </a:rPr>
              <a:t>Кзыл</a:t>
            </a:r>
            <a:r>
              <a:rPr lang="ru-RU" sz="900" dirty="0">
                <a:latin typeface="Times New Roman" panose="02020603050405020304" pitchFamily="18" charset="0"/>
                <a:cs typeface="Times New Roman" panose="02020603050405020304" pitchFamily="18" charset="0"/>
              </a:rPr>
              <a:t>-Каинское, включенная в ПУГФН на добычу ТПИ, для выставления на аукцион</a:t>
            </a:r>
          </a:p>
        </p:txBody>
      </p:sp>
      <p:pic>
        <p:nvPicPr>
          <p:cNvPr id="22" name="Рисунок 21">
            <a:extLst>
              <a:ext uri="{FF2B5EF4-FFF2-40B4-BE49-F238E27FC236}">
                <a16:creationId xmlns:a16="http://schemas.microsoft.com/office/drawing/2014/main" id="{1E6CED57-0529-C886-446E-C5AB5CA1394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326337" y="5786309"/>
            <a:ext cx="337234" cy="176895"/>
          </a:xfrm>
          <a:prstGeom prst="rect">
            <a:avLst/>
          </a:prstGeom>
          <a:ln>
            <a:solidFill>
              <a:srgbClr val="00B050"/>
            </a:solidFill>
          </a:ln>
        </p:spPr>
      </p:pic>
      <p:sp>
        <p:nvSpPr>
          <p:cNvPr id="23" name="TextBox 22">
            <a:extLst>
              <a:ext uri="{FF2B5EF4-FFF2-40B4-BE49-F238E27FC236}">
                <a16:creationId xmlns:a16="http://schemas.microsoft.com/office/drawing/2014/main" id="{2ADB29A1-2B2E-749E-1958-EDE711D9774B}"/>
              </a:ext>
            </a:extLst>
          </p:cNvPr>
          <p:cNvSpPr txBox="1">
            <a:spLocks noChangeArrowheads="1"/>
          </p:cNvSpPr>
          <p:nvPr/>
        </p:nvSpPr>
        <p:spPr bwMode="auto">
          <a:xfrm>
            <a:off x="6637101" y="5748739"/>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93D396DC-749C-6AC7-3485-BD3937AA31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620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a:latin typeface="Times New Roman" panose="02020603050405020304" pitchFamily="18" charset="0"/>
                <a:cs typeface="Times New Roman" panose="02020603050405020304" pitchFamily="18" charset="0"/>
              </a:rPr>
              <a:t>Кокпектинское в Актюбинской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994073" y="1323270"/>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156176" y="1765487"/>
            <a:ext cx="837897" cy="103897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369451" y="1730999"/>
            <a:ext cx="1586319" cy="103424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14389" y="382014"/>
            <a:ext cx="5999457" cy="5478423"/>
          </a:xfrm>
          <a:prstGeom prst="rect">
            <a:avLst/>
          </a:prstGeom>
        </p:spPr>
        <p:txBody>
          <a:bodyPr wrap="square">
            <a:spAutoFit/>
          </a:bodyPr>
          <a:lstStyle/>
          <a:p>
            <a:pPr indent="457200" algn="just">
              <a:tabLst>
                <a:tab pos="266700" algn="l"/>
                <a:tab pos="714375" algn="l"/>
              </a:tabLst>
            </a:pPr>
            <a:r>
              <a:rPr lang="ru-RU" sz="1000" b="1" dirty="0">
                <a:solidFill>
                  <a:prstClr val="black"/>
                </a:solidFill>
                <a:latin typeface="+mj-lt"/>
                <a:cs typeface="Times New Roman" panose="02020603050405020304" pitchFamily="18" charset="0"/>
              </a:rPr>
              <a:t>Местоположение:</a:t>
            </a:r>
            <a:r>
              <a:rPr lang="ru-RU" sz="1000" dirty="0">
                <a:solidFill>
                  <a:prstClr val="black"/>
                </a:solidFill>
                <a:latin typeface="+mj-lt"/>
                <a:cs typeface="Times New Roman" panose="02020603050405020304" pitchFamily="18" charset="0"/>
              </a:rPr>
              <a:t> расположено в 12 км западнее г. Хромтау и в 8 км юго-восточнее ж.-д. станции Никель-Тау Актюбинской области.	</a:t>
            </a:r>
          </a:p>
          <a:p>
            <a:pPr indent="457200" algn="just">
              <a:tabLst>
                <a:tab pos="266700" algn="l"/>
                <a:tab pos="714375" algn="l"/>
              </a:tabLst>
            </a:pPr>
            <a:r>
              <a:rPr lang="ru-RU" sz="1000" b="1" dirty="0">
                <a:solidFill>
                  <a:prstClr val="black"/>
                </a:solidFill>
                <a:latin typeface="+mj-lt"/>
                <a:cs typeface="Times New Roman" panose="02020603050405020304" pitchFamily="18" charset="0"/>
              </a:rPr>
              <a:t>Краткая геологическая характеристика: </a:t>
            </a:r>
            <a:r>
              <a:rPr lang="ru-RU" sz="1000" dirty="0">
                <a:solidFill>
                  <a:prstClr val="black"/>
                </a:solidFill>
                <a:latin typeface="+mj-lt"/>
                <a:cs typeface="Times New Roman" panose="02020603050405020304" pitchFamily="18" charset="0"/>
              </a:rPr>
              <a:t>Месторождение приурочено к коре выветривания серпентинитов на контакте их с телом </a:t>
            </a:r>
            <a:r>
              <a:rPr lang="ru-RU" sz="1000" dirty="0" err="1">
                <a:solidFill>
                  <a:prstClr val="black"/>
                </a:solidFill>
                <a:latin typeface="+mj-lt"/>
                <a:cs typeface="Times New Roman" panose="02020603050405020304" pitchFamily="18" charset="0"/>
              </a:rPr>
              <a:t>габброидов</a:t>
            </a:r>
            <a:r>
              <a:rPr lang="ru-RU" sz="1000" dirty="0">
                <a:solidFill>
                  <a:prstClr val="black"/>
                </a:solidFill>
                <a:latin typeface="+mj-lt"/>
                <a:cs typeface="Times New Roman" panose="02020603050405020304" pitchFamily="18" charset="0"/>
              </a:rPr>
              <a:t>, слагающих </a:t>
            </a:r>
            <a:r>
              <a:rPr lang="ru-RU" sz="1000" dirty="0" err="1">
                <a:solidFill>
                  <a:prstClr val="black"/>
                </a:solidFill>
                <a:latin typeface="+mj-lt"/>
                <a:cs typeface="Times New Roman" panose="02020603050405020304" pitchFamily="18" charset="0"/>
              </a:rPr>
              <a:t>Тыгашасайскую</a:t>
            </a:r>
            <a:r>
              <a:rPr lang="ru-RU" sz="1000" dirty="0">
                <a:solidFill>
                  <a:prstClr val="black"/>
                </a:solidFill>
                <a:latin typeface="+mj-lt"/>
                <a:cs typeface="Times New Roman" panose="02020603050405020304" pitchFamily="18" charset="0"/>
              </a:rPr>
              <a:t> антиклиналь. Останцы коры выветривания сохранились на склонах пологой водораздельной возвышенности. В разрезе рудоносного элювия выделяются три минеральные зоны (снизу-вверх): дезинтегрированные и выщелоченные слабо </a:t>
            </a:r>
            <a:r>
              <a:rPr lang="ru-RU" sz="1000" dirty="0" err="1">
                <a:solidFill>
                  <a:prstClr val="black"/>
                </a:solidFill>
                <a:latin typeface="+mj-lt"/>
                <a:cs typeface="Times New Roman" panose="02020603050405020304" pitchFamily="18" charset="0"/>
              </a:rPr>
              <a:t>нонтронитизированные</a:t>
            </a:r>
            <a:r>
              <a:rPr lang="ru-RU" sz="1000" dirty="0">
                <a:solidFill>
                  <a:prstClr val="black"/>
                </a:solidFill>
                <a:latin typeface="+mj-lt"/>
                <a:cs typeface="Times New Roman" panose="02020603050405020304" pitchFamily="18" charset="0"/>
              </a:rPr>
              <a:t> серпентиниты, </a:t>
            </a:r>
            <a:r>
              <a:rPr lang="ru-RU" sz="1000" dirty="0" err="1">
                <a:solidFill>
                  <a:prstClr val="black"/>
                </a:solidFill>
                <a:latin typeface="+mj-lt"/>
                <a:cs typeface="Times New Roman" panose="02020603050405020304" pitchFamily="18" charset="0"/>
              </a:rPr>
              <a:t>нонтронитовые</a:t>
            </a:r>
            <a:r>
              <a:rPr lang="ru-RU" sz="1000" dirty="0">
                <a:solidFill>
                  <a:prstClr val="black"/>
                </a:solidFill>
                <a:latin typeface="+mj-lt"/>
                <a:cs typeface="Times New Roman" panose="02020603050405020304" pitchFamily="18" charset="0"/>
              </a:rPr>
              <a:t> глины, охристые продукты выветривания и </a:t>
            </a:r>
            <a:r>
              <a:rPr lang="ru-RU" sz="1000" dirty="0" err="1">
                <a:solidFill>
                  <a:prstClr val="black"/>
                </a:solidFill>
                <a:latin typeface="+mj-lt"/>
                <a:cs typeface="Times New Roman" panose="02020603050405020304" pitchFamily="18" charset="0"/>
              </a:rPr>
              <a:t>обохренные</a:t>
            </a:r>
            <a:r>
              <a:rPr lang="ru-RU" sz="1000" dirty="0">
                <a:solidFill>
                  <a:prstClr val="black"/>
                </a:solidFill>
                <a:latin typeface="+mj-lt"/>
                <a:cs typeface="Times New Roman" panose="02020603050405020304" pitchFamily="18" charset="0"/>
              </a:rPr>
              <a:t> </a:t>
            </a:r>
            <a:r>
              <a:rPr lang="ru-RU" sz="1000" dirty="0" err="1">
                <a:solidFill>
                  <a:prstClr val="black"/>
                </a:solidFill>
                <a:latin typeface="+mj-lt"/>
                <a:cs typeface="Times New Roman" panose="02020603050405020304" pitchFamily="18" charset="0"/>
              </a:rPr>
              <a:t>нонтрониты</a:t>
            </a:r>
            <a:r>
              <a:rPr lang="ru-RU" sz="1000" dirty="0">
                <a:solidFill>
                  <a:prstClr val="black"/>
                </a:solidFill>
                <a:latin typeface="+mj-lt"/>
                <a:cs typeface="Times New Roman" panose="02020603050405020304" pitchFamily="18" charset="0"/>
              </a:rPr>
              <a:t>. Все литологические разновидности элювия являются промышленными рудами силикатного никеля. Месторождение состоит из четырех рудных тел протяженностью по простиранию от 70 до 1310 м и шириной 20-490 м при мощности от 1 до 28,3 м, в среднем составляющей 4,4 м. Глубина залегания кровли рудных тел варьирует в пределах 0,8-19,4 м. Рудные тела находятся на удалении 40-60 м друг от друга. Форма их </a:t>
            </a:r>
            <a:r>
              <a:rPr lang="ru-RU" sz="1000" dirty="0" err="1">
                <a:solidFill>
                  <a:prstClr val="black"/>
                </a:solidFill>
                <a:latin typeface="+mj-lt"/>
                <a:cs typeface="Times New Roman" panose="02020603050405020304" pitchFamily="18" charset="0"/>
              </a:rPr>
              <a:t>изометричная</a:t>
            </a:r>
            <a:r>
              <a:rPr lang="ru-RU" sz="1000" dirty="0">
                <a:solidFill>
                  <a:prstClr val="black"/>
                </a:solidFill>
                <a:latin typeface="+mj-lt"/>
                <a:cs typeface="Times New Roman" panose="02020603050405020304" pitchFamily="18" charset="0"/>
              </a:rPr>
              <a:t> и неправильная в плане с извилистыми очертаниями, вытянутая в </a:t>
            </a:r>
            <a:r>
              <a:rPr lang="ru-RU" sz="1000" dirty="0" err="1">
                <a:solidFill>
                  <a:prstClr val="black"/>
                </a:solidFill>
                <a:latin typeface="+mj-lt"/>
                <a:cs typeface="Times New Roman" panose="02020603050405020304" pitchFamily="18" charset="0"/>
              </a:rPr>
              <a:t>субмеридиональном</a:t>
            </a:r>
            <a:r>
              <a:rPr lang="ru-RU" sz="1000" dirty="0">
                <a:solidFill>
                  <a:prstClr val="black"/>
                </a:solidFill>
                <a:latin typeface="+mj-lt"/>
                <a:cs typeface="Times New Roman" panose="02020603050405020304" pitchFamily="18" charset="0"/>
              </a:rPr>
              <a:t> направлении согласно простиранию контакта серпентинитов с </a:t>
            </a:r>
            <a:r>
              <a:rPr lang="ru-RU" sz="1000" dirty="0" err="1">
                <a:solidFill>
                  <a:prstClr val="black"/>
                </a:solidFill>
                <a:latin typeface="+mj-lt"/>
                <a:cs typeface="Times New Roman" panose="02020603050405020304" pitchFamily="18" charset="0"/>
              </a:rPr>
              <a:t>габброидами</a:t>
            </a:r>
            <a:r>
              <a:rPr lang="ru-RU" sz="1000" dirty="0">
                <a:solidFill>
                  <a:prstClr val="black"/>
                </a:solidFill>
                <a:latin typeface="+mj-lt"/>
                <a:cs typeface="Times New Roman" panose="02020603050405020304" pitchFamily="18" charset="0"/>
              </a:rPr>
              <a:t>. В разрезе рудные тела представляют собой </a:t>
            </a:r>
            <a:r>
              <a:rPr lang="ru-RU" sz="1000" dirty="0" err="1">
                <a:solidFill>
                  <a:prstClr val="black"/>
                </a:solidFill>
                <a:latin typeface="+mj-lt"/>
                <a:cs typeface="Times New Roman" panose="02020603050405020304" pitchFamily="18" charset="0"/>
              </a:rPr>
              <a:t>пластообразные</a:t>
            </a:r>
            <a:r>
              <a:rPr lang="ru-RU" sz="1000" dirty="0">
                <a:solidFill>
                  <a:prstClr val="black"/>
                </a:solidFill>
                <a:latin typeface="+mj-lt"/>
                <a:cs typeface="Times New Roman" panose="02020603050405020304" pitchFamily="18" charset="0"/>
              </a:rPr>
              <a:t> залежи горизонтально залегающие с изменчивой мощностью, обусловленной </a:t>
            </a:r>
            <a:r>
              <a:rPr lang="ru-RU" sz="1000" dirty="0" err="1">
                <a:solidFill>
                  <a:prstClr val="black"/>
                </a:solidFill>
                <a:latin typeface="+mj-lt"/>
                <a:cs typeface="Times New Roman" panose="02020603050405020304" pitchFamily="18" charset="0"/>
              </a:rPr>
              <a:t>карманообразными</a:t>
            </a:r>
            <a:r>
              <a:rPr lang="ru-RU" sz="1000" dirty="0">
                <a:solidFill>
                  <a:prstClr val="black"/>
                </a:solidFill>
                <a:latin typeface="+mj-lt"/>
                <a:cs typeface="Times New Roman" panose="02020603050405020304" pitchFamily="18" charset="0"/>
              </a:rPr>
              <a:t> понижениями подошвы их. На периферии рудного тела № 1 выделено семь тел некондиционных кобальт-никелевых руд размером от 20х40 до 40х80 м при мощности 1,7-8,8 м. В связи с низкими содержаниями полезных компонентов эти руды отнесены к забалансовым.</a:t>
            </a:r>
          </a:p>
          <a:p>
            <a:pPr indent="457200" algn="just">
              <a:tabLst>
                <a:tab pos="266700" algn="l"/>
                <a:tab pos="714375" algn="l"/>
              </a:tabLst>
            </a:pPr>
            <a:r>
              <a:rPr lang="ru-RU" sz="1000" dirty="0">
                <a:solidFill>
                  <a:prstClr val="black"/>
                </a:solidFill>
                <a:latin typeface="+mj-lt"/>
                <a:cs typeface="Times New Roman" panose="02020603050405020304" pitchFamily="18" charset="0"/>
              </a:rPr>
              <a:t>Основной рудный минерал-</a:t>
            </a:r>
            <a:r>
              <a:rPr lang="ru-RU" sz="1000" dirty="0" err="1">
                <a:solidFill>
                  <a:prstClr val="black"/>
                </a:solidFill>
                <a:latin typeface="+mj-lt"/>
                <a:cs typeface="Times New Roman" panose="02020603050405020304" pitchFamily="18" charset="0"/>
              </a:rPr>
              <a:t>нонтронит</a:t>
            </a:r>
            <a:r>
              <a:rPr lang="ru-RU" sz="1000" dirty="0">
                <a:solidFill>
                  <a:prstClr val="black"/>
                </a:solidFill>
                <a:latin typeface="+mj-lt"/>
                <a:cs typeface="Times New Roman" panose="02020603050405020304" pitchFamily="18" charset="0"/>
              </a:rPr>
              <a:t> слагает около 90% породы и встречается в виде однородной глинистой массы буро-зеленого цвета или воскоподобных скоплений в форме гнезд. Второстепенные минералы-</a:t>
            </a:r>
            <a:r>
              <a:rPr lang="ru-RU" sz="1000" dirty="0" err="1">
                <a:solidFill>
                  <a:prstClr val="black"/>
                </a:solidFill>
                <a:latin typeface="+mj-lt"/>
                <a:cs typeface="Times New Roman" panose="02020603050405020304" pitchFamily="18" charset="0"/>
              </a:rPr>
              <a:t>керолит</a:t>
            </a:r>
            <a:r>
              <a:rPr lang="ru-RU" sz="1000" dirty="0">
                <a:solidFill>
                  <a:prstClr val="black"/>
                </a:solidFill>
                <a:latin typeface="+mj-lt"/>
                <a:cs typeface="Times New Roman" panose="02020603050405020304" pitchFamily="18" charset="0"/>
              </a:rPr>
              <a:t>, никельсодержащий хлорит, </a:t>
            </a:r>
            <a:r>
              <a:rPr lang="ru-RU" sz="1000" dirty="0" err="1">
                <a:solidFill>
                  <a:prstClr val="black"/>
                </a:solidFill>
                <a:latin typeface="+mj-lt"/>
                <a:cs typeface="Times New Roman" panose="02020603050405020304" pitchFamily="18" charset="0"/>
              </a:rPr>
              <a:t>асболан</a:t>
            </a:r>
            <a:r>
              <a:rPr lang="ru-RU" sz="1000" dirty="0">
                <a:solidFill>
                  <a:prstClr val="black"/>
                </a:solidFill>
                <a:latin typeface="+mj-lt"/>
                <a:cs typeface="Times New Roman" panose="02020603050405020304" pitchFamily="18" charset="0"/>
              </a:rPr>
              <a:t> и кобальтосодержащий псиломелан составляют 2-3% объема породы. Они встречаются в форме гнезд, прожилков и натечных корочек в пустотах выщелачивания серпентинитов.</a:t>
            </a:r>
          </a:p>
          <a:p>
            <a:pPr indent="457200" algn="just">
              <a:tabLst>
                <a:tab pos="266700" algn="l"/>
                <a:tab pos="714375" algn="l"/>
              </a:tabLst>
            </a:pPr>
            <a:r>
              <a:rPr lang="ru-RU" sz="1000" dirty="0">
                <a:solidFill>
                  <a:prstClr val="black"/>
                </a:solidFill>
                <a:latin typeface="+mj-lt"/>
                <a:cs typeface="Times New Roman" panose="02020603050405020304" pitchFamily="18" charset="0"/>
              </a:rPr>
              <a:t>По химическому составу руды месторождения разделяются на два технологических типа: железисто-магнезиальный, слагающий около 65% запасов кобальт-никелевых руд и железистый - 35%. К первому типу относятся охристые продукты выветривания и </a:t>
            </a:r>
            <a:r>
              <a:rPr lang="ru-RU" sz="1000" dirty="0" err="1">
                <a:solidFill>
                  <a:prstClr val="black"/>
                </a:solidFill>
                <a:latin typeface="+mj-lt"/>
                <a:cs typeface="Times New Roman" panose="02020603050405020304" pitchFamily="18" charset="0"/>
              </a:rPr>
              <a:t>нонтрониты</a:t>
            </a:r>
            <a:r>
              <a:rPr lang="ru-RU" sz="1000" dirty="0">
                <a:solidFill>
                  <a:prstClr val="black"/>
                </a:solidFill>
                <a:latin typeface="+mj-lt"/>
                <a:cs typeface="Times New Roman" panose="02020603050405020304" pitchFamily="18" charset="0"/>
              </a:rPr>
              <a:t>, ко второму - слабо </a:t>
            </a:r>
            <a:r>
              <a:rPr lang="ru-RU" sz="1000" dirty="0" err="1">
                <a:solidFill>
                  <a:prstClr val="black"/>
                </a:solidFill>
                <a:latin typeface="+mj-lt"/>
                <a:cs typeface="Times New Roman" panose="02020603050405020304" pitchFamily="18" charset="0"/>
              </a:rPr>
              <a:t>нонтронитизированные</a:t>
            </a:r>
            <a:r>
              <a:rPr lang="ru-RU" sz="1000" dirty="0">
                <a:solidFill>
                  <a:prstClr val="black"/>
                </a:solidFill>
                <a:latin typeface="+mj-lt"/>
                <a:cs typeface="Times New Roman" panose="02020603050405020304" pitchFamily="18" charset="0"/>
              </a:rPr>
              <a:t> и выщелоченные серпентиниты. Руды отличаются повышенным содержанием кремнезема, в среднем составляющим 48,3% и низким содержанием железа - 23,5%, что вызывает необходимость шихтовки их легкоплавкими железистыми рудами других месторождений и известняком. При этом извлечение никеля в товарную продукцию составляет 70,9%, кобальта - 28,5%. Среднее содержание никеля в руде 1,22%, кобальта - 0,061%, меди - 0,005%, оксида хрома - 1,19%.</a:t>
            </a:r>
          </a:p>
          <a:p>
            <a:pPr indent="457200" algn="just">
              <a:tabLst>
                <a:tab pos="266700" algn="l"/>
                <a:tab pos="714375" algn="l"/>
              </a:tabLst>
            </a:pPr>
            <a:endParaRPr lang="ru-RU" sz="1000" dirty="0">
              <a:solidFill>
                <a:prstClr val="black"/>
              </a:solidFill>
              <a:latin typeface="+mj-lt"/>
              <a:cs typeface="Times New Roman" panose="02020603050405020304" pitchFamily="18" charset="0"/>
            </a:endParaRPr>
          </a:p>
          <a:p>
            <a:pPr indent="457200" algn="just">
              <a:tabLst>
                <a:tab pos="266700" algn="l"/>
                <a:tab pos="714375" algn="l"/>
              </a:tabLst>
            </a:pPr>
            <a:endParaRPr lang="ru-RU" sz="1000" b="1" dirty="0">
              <a:solidFill>
                <a:prstClr val="black"/>
              </a:solidFill>
              <a:latin typeface="+mj-lt"/>
              <a:cs typeface="Times New Roman" panose="02020603050405020304" pitchFamily="18" charset="0"/>
            </a:endParaRPr>
          </a:p>
          <a:p>
            <a:pPr indent="457200" algn="just">
              <a:tabLst>
                <a:tab pos="266700" algn="l"/>
                <a:tab pos="714375" algn="l"/>
              </a:tabLst>
            </a:pPr>
            <a:endParaRPr lang="ru-RU" sz="100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789778040"/>
              </p:ext>
            </p:extLst>
          </p:nvPr>
        </p:nvGraphicFramePr>
        <p:xfrm>
          <a:off x="98575" y="5461208"/>
          <a:ext cx="5986436" cy="128016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никель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3,3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0,1</a:t>
                      </a:r>
                      <a:r>
                        <a:rPr lang="ru-RU" sz="1200" kern="1200" baseline="0" dirty="0">
                          <a:solidFill>
                            <a:schemeClr val="dk1"/>
                          </a:solidFill>
                          <a:latin typeface="+mj-lt"/>
                          <a:ea typeface="+mn-ea"/>
                          <a:cs typeface="Times New Roman" panose="02020603050405020304" pitchFamily="18" charset="0"/>
                        </a:rPr>
                        <a:t> </a:t>
                      </a:r>
                      <a:r>
                        <a:rPr lang="ru-RU" sz="1200" kern="1200" baseline="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кобальт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181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29,0</a:t>
                      </a:r>
                      <a:r>
                        <a:rPr lang="ru-RU" sz="1200" kern="1200" baseline="0" dirty="0">
                          <a:solidFill>
                            <a:schemeClr val="dk1"/>
                          </a:solidFill>
                          <a:latin typeface="+mj-lt"/>
                          <a:ea typeface="+mn-ea"/>
                          <a:cs typeface="Times New Roman" panose="02020603050405020304" pitchFamily="18" charset="0"/>
                        </a:rPr>
                        <a:t> тонн</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951570"/>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 name="Прямоугольник 1">
            <a:extLst>
              <a:ext uri="{FF2B5EF4-FFF2-40B4-BE49-F238E27FC236}">
                <a16:creationId xmlns:a16="http://schemas.microsoft.com/office/drawing/2014/main" id="{5C7BC9E6-5380-9783-7C7A-C4A48ABAA6F1}"/>
              </a:ext>
            </a:extLst>
          </p:cNvPr>
          <p:cNvSpPr/>
          <p:nvPr/>
        </p:nvSpPr>
        <p:spPr>
          <a:xfrm>
            <a:off x="6320533" y="5335534"/>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4" name="TextBox 3">
            <a:extLst>
              <a:ext uri="{FF2B5EF4-FFF2-40B4-BE49-F238E27FC236}">
                <a16:creationId xmlns:a16="http://schemas.microsoft.com/office/drawing/2014/main" id="{1996D324-2C6C-EA3D-8057-F99EC1D052AF}"/>
              </a:ext>
            </a:extLst>
          </p:cNvPr>
          <p:cNvSpPr txBox="1"/>
          <p:nvPr/>
        </p:nvSpPr>
        <p:spPr>
          <a:xfrm>
            <a:off x="6637100" y="5270715"/>
            <a:ext cx="2506899"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Кокпектинское, включенная в ПУГФН на добычу ТПИ, для выставления на аукцион</a:t>
            </a:r>
          </a:p>
        </p:txBody>
      </p:sp>
      <p:pic>
        <p:nvPicPr>
          <p:cNvPr id="6" name="Рисунок 5">
            <a:extLst>
              <a:ext uri="{FF2B5EF4-FFF2-40B4-BE49-F238E27FC236}">
                <a16:creationId xmlns:a16="http://schemas.microsoft.com/office/drawing/2014/main" id="{A79FCB50-2ACE-EC99-FDAA-A7B30910EE1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326337" y="5786309"/>
            <a:ext cx="337234" cy="176895"/>
          </a:xfrm>
          <a:prstGeom prst="rect">
            <a:avLst/>
          </a:prstGeom>
          <a:ln>
            <a:solidFill>
              <a:srgbClr val="00B050"/>
            </a:solidFill>
          </a:ln>
        </p:spPr>
      </p:pic>
      <p:sp>
        <p:nvSpPr>
          <p:cNvPr id="12" name="TextBox 11">
            <a:extLst>
              <a:ext uri="{FF2B5EF4-FFF2-40B4-BE49-F238E27FC236}">
                <a16:creationId xmlns:a16="http://schemas.microsoft.com/office/drawing/2014/main" id="{35F8F14B-1D61-1F71-5448-7EFB4BE36C19}"/>
              </a:ext>
            </a:extLst>
          </p:cNvPr>
          <p:cNvSpPr txBox="1">
            <a:spLocks noChangeArrowheads="1"/>
          </p:cNvSpPr>
          <p:nvPr/>
        </p:nvSpPr>
        <p:spPr bwMode="auto">
          <a:xfrm>
            <a:off x="6637101" y="5748739"/>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1" name="Рисунок 20">
            <a:extLst>
              <a:ext uri="{FF2B5EF4-FFF2-40B4-BE49-F238E27FC236}">
                <a16:creationId xmlns:a16="http://schemas.microsoft.com/office/drawing/2014/main" id="{ECA54B81-C6A3-7B2E-8143-9A1380D221F1}"/>
              </a:ext>
            </a:extLst>
          </p:cNvPr>
          <p:cNvPicPr>
            <a:picLocks noChangeAspect="1"/>
          </p:cNvPicPr>
          <p:nvPr/>
        </p:nvPicPr>
        <p:blipFill>
          <a:blip r:embed="rId6"/>
          <a:stretch>
            <a:fillRect/>
          </a:stretch>
        </p:blipFill>
        <p:spPr>
          <a:xfrm>
            <a:off x="6125232" y="2810604"/>
            <a:ext cx="2901902" cy="2124073"/>
          </a:xfrm>
          <a:prstGeom prst="rect">
            <a:avLst/>
          </a:prstGeom>
          <a:ln w="3175">
            <a:solidFill>
              <a:schemeClr val="tx1"/>
            </a:solidFill>
          </a:ln>
        </p:spPr>
      </p:pic>
      <p:pic>
        <p:nvPicPr>
          <p:cNvPr id="8" name="Рисунок 1">
            <a:extLst>
              <a:ext uri="{FF2B5EF4-FFF2-40B4-BE49-F238E27FC236}">
                <a16:creationId xmlns:a16="http://schemas.microsoft.com/office/drawing/2014/main" id="{413529DF-4278-F93A-E14C-4FD64028AA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519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a:latin typeface="+mj-lt"/>
                <a:cs typeface="Times New Roman" panose="02020603050405020304" pitchFamily="18" charset="0"/>
              </a:rPr>
              <a:t>Богембай в Акмолинской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596292" y="1249642"/>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399643" y="1672660"/>
            <a:ext cx="1179574" cy="126256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951478" y="1691860"/>
            <a:ext cx="980224" cy="1231999"/>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69117" y="586130"/>
            <a:ext cx="5999457" cy="4316566"/>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Times New Roman" panose="02020603050405020304" pitchFamily="18" charset="0"/>
                <a:cs typeface="Times New Roman" panose="02020603050405020304" pitchFamily="18" charset="0"/>
              </a:rPr>
              <a:t>Местоположение:</a:t>
            </a:r>
            <a:r>
              <a:rPr lang="ru-RU" sz="1200" dirty="0">
                <a:solidFill>
                  <a:prstClr val="black"/>
                </a:solidFill>
                <a:latin typeface="Times New Roman" panose="02020603050405020304" pitchFamily="18" charset="0"/>
                <a:cs typeface="Times New Roman" panose="02020603050405020304" pitchFamily="18" charset="0"/>
              </a:rPr>
              <a:t> расположено </a:t>
            </a:r>
            <a:r>
              <a:rPr lang="ru-RU" sz="1200" dirty="0" err="1">
                <a:solidFill>
                  <a:prstClr val="black"/>
                </a:solidFill>
                <a:latin typeface="Times New Roman" panose="02020603050405020304" pitchFamily="18" charset="0"/>
                <a:cs typeface="Times New Roman" panose="02020603050405020304" pitchFamily="18" charset="0"/>
              </a:rPr>
              <a:t>Ерментауском</a:t>
            </a:r>
            <a:r>
              <a:rPr lang="ru-RU" sz="1200" dirty="0">
                <a:solidFill>
                  <a:prstClr val="black"/>
                </a:solidFill>
                <a:latin typeface="Times New Roman" panose="02020603050405020304" pitchFamily="18" charset="0"/>
                <a:cs typeface="Times New Roman" panose="02020603050405020304" pitchFamily="18" charset="0"/>
              </a:rPr>
              <a:t> районе Акмолинской области, 4 км юго-западнее пос. Богембай, 18 км восточнее ж.-д. станции Аксу. </a:t>
            </a:r>
          </a:p>
          <a:p>
            <a:pPr indent="457200" algn="just">
              <a:tabLst>
                <a:tab pos="266700" algn="l"/>
                <a:tab pos="714375" algn="l"/>
              </a:tabLst>
            </a:pPr>
            <a:r>
              <a:rPr lang="ru-RU" sz="1200" b="1" dirty="0">
                <a:solidFill>
                  <a:prstClr val="black"/>
                </a:solidFill>
                <a:latin typeface="Times New Roman" panose="02020603050405020304" pitchFamily="18" charset="0"/>
                <a:cs typeface="Times New Roman" panose="02020603050405020304" pitchFamily="18" charset="0"/>
              </a:rPr>
              <a:t>Краткая геологическая характеристика: </a:t>
            </a:r>
            <a:r>
              <a:rPr lang="ru-RU" sz="1200" dirty="0">
                <a:solidFill>
                  <a:prstClr val="black"/>
                </a:solidFill>
                <a:latin typeface="+mj-lt"/>
                <a:cs typeface="Times New Roman" panose="02020603050405020304" pitchFamily="18" charset="0"/>
              </a:rPr>
              <a:t>в геологическом строении месторождения принимают участие </a:t>
            </a:r>
            <a:r>
              <a:rPr lang="ru-RU" sz="1200" dirty="0" err="1">
                <a:solidFill>
                  <a:prstClr val="black"/>
                </a:solidFill>
                <a:latin typeface="+mj-lt"/>
                <a:cs typeface="Times New Roman" panose="02020603050405020304" pitchFamily="18" charset="0"/>
              </a:rPr>
              <a:t>теригенноосадочные</a:t>
            </a:r>
            <a:r>
              <a:rPr lang="ru-RU" sz="1200" dirty="0">
                <a:solidFill>
                  <a:prstClr val="black"/>
                </a:solidFill>
                <a:latin typeface="+mj-lt"/>
                <a:cs typeface="Times New Roman" panose="02020603050405020304" pitchFamily="18" charset="0"/>
              </a:rPr>
              <a:t> отложения нижне-карбонового возраста (</a:t>
            </a:r>
            <a:r>
              <a:rPr lang="ru-RU" sz="1200" dirty="0" err="1">
                <a:solidFill>
                  <a:prstClr val="black"/>
                </a:solidFill>
                <a:latin typeface="+mj-lt"/>
                <a:cs typeface="Times New Roman" panose="02020603050405020304" pitchFamily="18" charset="0"/>
              </a:rPr>
              <a:t>сероцветные</a:t>
            </a:r>
            <a:r>
              <a:rPr lang="ru-RU" sz="1200" dirty="0">
                <a:solidFill>
                  <a:prstClr val="black"/>
                </a:solidFill>
                <a:latin typeface="+mj-lt"/>
                <a:cs typeface="Times New Roman" panose="02020603050405020304" pitchFamily="18" charset="0"/>
              </a:rPr>
              <a:t> песчаники, алевролиты, аргиллиты, пласты углей), слагающие относительно небольшую, синклинальную структуру (4х11км), расчлененную тектоническим нарушением на две мульды (Северную и Южную). По положению в разрезе, литологическому составу, фауне, характеру угленосности эти отложения по аналогии с Карагандинским бассейном, подразделяются на три свиты.</a:t>
            </a:r>
          </a:p>
          <a:p>
            <a:pPr indent="457200" algn="just">
              <a:tabLst>
                <a:tab pos="266700" algn="l"/>
                <a:tab pos="714375" algn="l"/>
              </a:tabLst>
            </a:pPr>
            <a:r>
              <a:rPr lang="ru-RU" sz="1200" dirty="0">
                <a:solidFill>
                  <a:prstClr val="black"/>
                </a:solidFill>
                <a:latin typeface="+mj-lt"/>
                <a:cs typeface="Times New Roman" panose="02020603050405020304" pitchFamily="18" charset="0"/>
              </a:rPr>
              <a:t>Промышленная угленосность связана с карагандинской свитой, в основании разреза которой установлен один сложный угольный пласт, мощностью 1-5м.</a:t>
            </a:r>
          </a:p>
          <a:p>
            <a:pPr indent="457200" algn="just">
              <a:tabLst>
                <a:tab pos="266700" algn="l"/>
                <a:tab pos="714375" algn="l"/>
              </a:tabLst>
            </a:pPr>
            <a:r>
              <a:rPr lang="ru-RU" sz="1200" dirty="0">
                <a:solidFill>
                  <a:prstClr val="black"/>
                </a:solidFill>
                <a:latin typeface="+mj-lt"/>
                <a:cs typeface="Times New Roman" panose="02020603050405020304" pitchFamily="18" charset="0"/>
              </a:rPr>
              <a:t>Пласт состоит из двух прослоев, из которых практическое значение имеет нижний, мощностью 2,5м. Мощность верхнего слоя иногда увеличивается от 0,6м до 2м, но обычно он выклинивается или замещается углистыми аргиллитами. Максимальная глубина залегания угольного пласта 400м.</a:t>
            </a:r>
          </a:p>
          <a:p>
            <a:pPr indent="457200" algn="just">
              <a:tabLst>
                <a:tab pos="266700" algn="l"/>
                <a:tab pos="714375" algn="l"/>
              </a:tabLst>
            </a:pPr>
            <a:r>
              <a:rPr lang="ru-RU" sz="1200" dirty="0">
                <a:solidFill>
                  <a:prstClr val="black"/>
                </a:solidFill>
                <a:latin typeface="+mj-lt"/>
                <a:cs typeface="Times New Roman" panose="02020603050405020304" pitchFamily="18" charset="0"/>
              </a:rPr>
              <a:t>Угли месторождения каменные, гумусовые, высокозольные и очень труднообогатимые. Зольность угольной массы – 35-45%, содержание серы – 1,0-1,5%, фосфора – 0,01-0,02%, теплота сгорания на горючую массу 8000-8500 ккал/кг, низшая рабочего топлива – 4500-5500 ккал/кг, выход летучих – 20-22%. Угли слабо спекаются, толщина пластического слоя 8-12мм. Они относятся к марке ОС и пригодны только в качестве энергетического топлива.</a:t>
            </a:r>
          </a:p>
          <a:p>
            <a:pPr indent="457200" algn="just">
              <a:tabLst>
                <a:tab pos="266700" algn="l"/>
                <a:tab pos="714375" algn="l"/>
              </a:tabLst>
            </a:pPr>
            <a:r>
              <a:rPr lang="ru-RU" sz="1200" dirty="0">
                <a:solidFill>
                  <a:prstClr val="black"/>
                </a:solidFill>
                <a:latin typeface="+mj-lt"/>
                <a:cs typeface="Times New Roman" panose="02020603050405020304" pitchFamily="18" charset="0"/>
              </a:rPr>
              <a:t> </a:t>
            </a:r>
          </a:p>
          <a:p>
            <a:pPr indent="457200" algn="just">
              <a:tabLst>
                <a:tab pos="266700" algn="l"/>
                <a:tab pos="714375" algn="l"/>
              </a:tabLst>
            </a:pPr>
            <a:endParaRPr lang="ru-RU" sz="1050" dirty="0">
              <a:solidFill>
                <a:prstClr val="black"/>
              </a:solidFill>
              <a:latin typeface="Times New Roman" panose="02020603050405020304" pitchFamily="18" charset="0"/>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625809958"/>
              </p:ext>
            </p:extLst>
          </p:nvPr>
        </p:nvGraphicFramePr>
        <p:xfrm>
          <a:off x="97481" y="553924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уголь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5134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14700</a:t>
                      </a:r>
                      <a:r>
                        <a:rPr lang="ru-RU" sz="1200" kern="1200" baseline="0" dirty="0">
                          <a:solidFill>
                            <a:schemeClr val="dk1"/>
                          </a:solidFill>
                          <a:latin typeface="+mj-lt"/>
                          <a:ea typeface="+mn-ea"/>
                          <a:cs typeface="Times New Roman" panose="02020603050405020304" pitchFamily="18" charset="0"/>
                        </a:rPr>
                        <a:t> </a:t>
                      </a:r>
                      <a:r>
                        <a:rPr lang="ru-RU" sz="1200" kern="1200" baseline="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EED00CA1-29DD-F580-484B-9951577E09D7}"/>
              </a:ext>
            </a:extLst>
          </p:cNvPr>
          <p:cNvPicPr>
            <a:picLocks noChangeAspect="1"/>
          </p:cNvPicPr>
          <p:nvPr/>
        </p:nvPicPr>
        <p:blipFill>
          <a:blip r:embed="rId4"/>
          <a:stretch>
            <a:fillRect/>
          </a:stretch>
        </p:blipFill>
        <p:spPr>
          <a:xfrm>
            <a:off x="6165451" y="2923859"/>
            <a:ext cx="2861683" cy="2060492"/>
          </a:xfrm>
          <a:prstGeom prst="rect">
            <a:avLst/>
          </a:prstGeom>
          <a:ln w="3175">
            <a:solidFill>
              <a:schemeClr val="tx1"/>
            </a:solidFill>
          </a:ln>
        </p:spPr>
      </p:pic>
      <p:sp>
        <p:nvSpPr>
          <p:cNvPr id="14" name="Прямоугольник 13">
            <a:extLst>
              <a:ext uri="{FF2B5EF4-FFF2-40B4-BE49-F238E27FC236}">
                <a16:creationId xmlns:a16="http://schemas.microsoft.com/office/drawing/2014/main" id="{33835214-1AA8-B845-74D5-A8E2B8B32668}"/>
              </a:ext>
            </a:extLst>
          </p:cNvPr>
          <p:cNvSpPr/>
          <p:nvPr/>
        </p:nvSpPr>
        <p:spPr>
          <a:xfrm>
            <a:off x="6320533" y="5335534"/>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15" name="TextBox 14">
            <a:extLst>
              <a:ext uri="{FF2B5EF4-FFF2-40B4-BE49-F238E27FC236}">
                <a16:creationId xmlns:a16="http://schemas.microsoft.com/office/drawing/2014/main" id="{D6C4F5B5-DFC7-CA2B-5F28-06F7C125AEA4}"/>
              </a:ext>
            </a:extLst>
          </p:cNvPr>
          <p:cNvSpPr txBox="1"/>
          <p:nvPr/>
        </p:nvSpPr>
        <p:spPr>
          <a:xfrm>
            <a:off x="6637100" y="5270715"/>
            <a:ext cx="2506899"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Богембай, включенная в ПУГФН на добычу ТПИ, для выставления на аукцион</a:t>
            </a:r>
          </a:p>
        </p:txBody>
      </p:sp>
      <p:pic>
        <p:nvPicPr>
          <p:cNvPr id="18" name="Рисунок 17">
            <a:extLst>
              <a:ext uri="{FF2B5EF4-FFF2-40B4-BE49-F238E27FC236}">
                <a16:creationId xmlns:a16="http://schemas.microsoft.com/office/drawing/2014/main" id="{6FD8A8A3-98EE-F7A4-C6B8-66D1D2570EB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326337" y="5786309"/>
            <a:ext cx="337234" cy="176895"/>
          </a:xfrm>
          <a:prstGeom prst="rect">
            <a:avLst/>
          </a:prstGeom>
          <a:ln>
            <a:solidFill>
              <a:srgbClr val="00B050"/>
            </a:solidFill>
          </a:ln>
        </p:spPr>
      </p:pic>
      <p:sp>
        <p:nvSpPr>
          <p:cNvPr id="21" name="TextBox 20">
            <a:extLst>
              <a:ext uri="{FF2B5EF4-FFF2-40B4-BE49-F238E27FC236}">
                <a16:creationId xmlns:a16="http://schemas.microsoft.com/office/drawing/2014/main" id="{237DD56C-D878-E82B-2288-8944AE0615B8}"/>
              </a:ext>
            </a:extLst>
          </p:cNvPr>
          <p:cNvSpPr txBox="1">
            <a:spLocks noChangeArrowheads="1"/>
          </p:cNvSpPr>
          <p:nvPr/>
        </p:nvSpPr>
        <p:spPr bwMode="auto">
          <a:xfrm>
            <a:off x="6637101" y="5748739"/>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sp>
        <p:nvSpPr>
          <p:cNvPr id="22" name="TextBox 21">
            <a:extLst>
              <a:ext uri="{FF2B5EF4-FFF2-40B4-BE49-F238E27FC236}">
                <a16:creationId xmlns:a16="http://schemas.microsoft.com/office/drawing/2014/main" id="{0A3B50FE-79C5-72D2-D4F0-08BE74629563}"/>
              </a:ext>
            </a:extLst>
          </p:cNvPr>
          <p:cNvSpPr txBox="1">
            <a:spLocks noChangeArrowheads="1"/>
          </p:cNvSpPr>
          <p:nvPr/>
        </p:nvSpPr>
        <p:spPr bwMode="auto">
          <a:xfrm>
            <a:off x="6637100" y="6083563"/>
            <a:ext cx="28850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 и буферная зона  с. </a:t>
            </a:r>
            <a:r>
              <a:rPr lang="ru-RU" altLang="ru-RU" sz="900" dirty="0" err="1">
                <a:latin typeface="Times New Roman" panose="02020603050405020304" pitchFamily="18" charset="0"/>
                <a:cs typeface="Times New Roman" panose="02020603050405020304" pitchFamily="18" charset="0"/>
              </a:rPr>
              <a:t>Богенбай</a:t>
            </a:r>
            <a:endParaRPr lang="ru-RU" altLang="ru-RU" sz="900" dirty="0">
              <a:latin typeface="Times New Roman" panose="02020603050405020304" pitchFamily="18"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ABCFA4A8-FFD1-0B03-CEF3-1FDE9011871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14300" y="6119990"/>
            <a:ext cx="38206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257D4546-6C74-F02C-C0D9-F5CC7B5ACB2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696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Ушбулак</a:t>
            </a:r>
            <a:r>
              <a:rPr lang="ru-RU" sz="1600" b="1" dirty="0">
                <a:latin typeface="+mj-lt"/>
                <a:cs typeface="Times New Roman" panose="02020603050405020304" pitchFamily="18" charset="0"/>
              </a:rPr>
              <a:t>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100392" y="131189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11954" y="1718557"/>
            <a:ext cx="1888438" cy="134481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475770" y="1718557"/>
            <a:ext cx="535843" cy="1344819"/>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69117" y="586130"/>
            <a:ext cx="5999457" cy="3600986"/>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dirty="0">
                <a:solidFill>
                  <a:prstClr val="black"/>
                </a:solidFill>
                <a:latin typeface="+mj-lt"/>
                <a:cs typeface="Times New Roman" panose="02020603050405020304" pitchFamily="18" charset="0"/>
              </a:rPr>
              <a:t> в западной части Центрального Казахстана в </a:t>
            </a:r>
            <a:r>
              <a:rPr lang="ru-RU" sz="1200" dirty="0" err="1">
                <a:solidFill>
                  <a:prstClr val="black"/>
                </a:solidFill>
                <a:latin typeface="+mj-lt"/>
                <a:cs typeface="Times New Roman" panose="02020603050405020304" pitchFamily="18" charset="0"/>
              </a:rPr>
              <a:t>Жездинском</a:t>
            </a:r>
            <a:r>
              <a:rPr lang="ru-RU" sz="1200" dirty="0">
                <a:solidFill>
                  <a:prstClr val="black"/>
                </a:solidFill>
                <a:latin typeface="+mj-lt"/>
                <a:cs typeface="Times New Roman" panose="02020603050405020304" pitchFamily="18" charset="0"/>
              </a:rPr>
              <a:t> районе Карагандинской области, в 40 км на юго-запад от рудника Жезказган 5 км от месторождения Кумола. </a:t>
            </a:r>
          </a:p>
          <a:p>
            <a:pPr indent="457200" algn="just">
              <a:tabLst>
                <a:tab pos="266700" algn="l"/>
                <a:tab pos="714375" algn="l"/>
              </a:tabLst>
            </a:pP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a:solidFill>
                  <a:prstClr val="black"/>
                </a:solidFill>
                <a:latin typeface="+mj-lt"/>
                <a:cs typeface="Times New Roman" panose="02020603050405020304" pitchFamily="18" charset="0"/>
              </a:rPr>
              <a:t>месторождение было выявлено и изучалось Н. Н. Ведерниковым, О. Б. </a:t>
            </a:r>
            <a:r>
              <a:rPr lang="ru-RU" sz="1200" dirty="0" err="1">
                <a:solidFill>
                  <a:prstClr val="black"/>
                </a:solidFill>
                <a:latin typeface="+mj-lt"/>
                <a:cs typeface="Times New Roman" panose="02020603050405020304" pitchFamily="18" charset="0"/>
              </a:rPr>
              <a:t>Бейсеевым</a:t>
            </a:r>
            <a:r>
              <a:rPr lang="ru-RU" sz="1200" dirty="0">
                <a:solidFill>
                  <a:prstClr val="black"/>
                </a:solidFill>
                <a:latin typeface="+mj-lt"/>
                <a:cs typeface="Times New Roman" panose="02020603050405020304" pitchFamily="18" charset="0"/>
              </a:rPr>
              <a:t> в 1956-1962 гг. В 1981-1983 гг. на месторождении были продолжены ра6оты целью </a:t>
            </a:r>
            <a:r>
              <a:rPr lang="ru-RU" sz="1200" dirty="0" err="1">
                <a:solidFill>
                  <a:prstClr val="black"/>
                </a:solidFill>
                <a:latin typeface="+mj-lt"/>
                <a:cs typeface="Times New Roman" panose="02020603050405020304" pitchFamily="18" charset="0"/>
              </a:rPr>
              <a:t>доразведки</a:t>
            </a:r>
            <a:r>
              <a:rPr lang="ru-RU" sz="1200" dirty="0">
                <a:solidFill>
                  <a:prstClr val="black"/>
                </a:solidFill>
                <a:latin typeface="+mj-lt"/>
                <a:cs typeface="Times New Roman" panose="02020603050405020304" pitchFamily="18" charset="0"/>
              </a:rPr>
              <a:t> и подготовки его к промышленному освоению.</a:t>
            </a:r>
          </a:p>
          <a:p>
            <a:pPr indent="457200" algn="just">
              <a:tabLst>
                <a:tab pos="266700" algn="l"/>
                <a:tab pos="714375" algn="l"/>
              </a:tabLst>
            </a:pPr>
            <a:r>
              <a:rPr lang="ru-RU" sz="1200" dirty="0">
                <a:solidFill>
                  <a:prstClr val="black"/>
                </a:solidFill>
                <a:latin typeface="+mj-lt"/>
                <a:cs typeface="Times New Roman" panose="02020603050405020304" pitchFamily="18" charset="0"/>
              </a:rPr>
              <a:t>Месторождение приурочено к </a:t>
            </a:r>
            <a:r>
              <a:rPr lang="ru-RU" sz="1200" dirty="0" err="1">
                <a:solidFill>
                  <a:prstClr val="black"/>
                </a:solidFill>
                <a:latin typeface="+mj-lt"/>
                <a:cs typeface="Times New Roman" panose="02020603050405020304" pitchFamily="18" charset="0"/>
              </a:rPr>
              <a:t>Кумолинской</a:t>
            </a:r>
            <a:r>
              <a:rPr lang="ru-RU" sz="1200" dirty="0">
                <a:solidFill>
                  <a:prstClr val="black"/>
                </a:solidFill>
                <a:latin typeface="+mj-lt"/>
                <a:cs typeface="Times New Roman" panose="02020603050405020304" pitchFamily="18" charset="0"/>
              </a:rPr>
              <a:t> синклинали, сложенной верхнепалеозойскими отложениями, разрез которых венчается породами пермского возраста. Месторождение относится к типичным </a:t>
            </a:r>
            <a:r>
              <a:rPr lang="ru-RU" sz="1200" dirty="0" err="1">
                <a:solidFill>
                  <a:prstClr val="black"/>
                </a:solidFill>
                <a:latin typeface="+mj-lt"/>
                <a:cs typeface="Times New Roman" panose="02020603050405020304" pitchFamily="18" charset="0"/>
              </a:rPr>
              <a:t>стратиформным</a:t>
            </a:r>
            <a:r>
              <a:rPr lang="ru-RU" sz="1200" dirty="0">
                <a:solidFill>
                  <a:prstClr val="black"/>
                </a:solidFill>
                <a:latin typeface="+mj-lt"/>
                <a:cs typeface="Times New Roman" panose="02020603050405020304" pitchFamily="18" charset="0"/>
              </a:rPr>
              <a:t>. </a:t>
            </a:r>
            <a:r>
              <a:rPr lang="ru-RU" sz="1200" dirty="0" err="1">
                <a:solidFill>
                  <a:prstClr val="black"/>
                </a:solidFill>
                <a:latin typeface="+mj-lt"/>
                <a:cs typeface="Times New Roman" panose="02020603050405020304" pitchFamily="18" charset="0"/>
              </a:rPr>
              <a:t>Оруденение</a:t>
            </a:r>
            <a:r>
              <a:rPr lang="ru-RU" sz="1200" dirty="0">
                <a:solidFill>
                  <a:prstClr val="black"/>
                </a:solidFill>
                <a:latin typeface="+mj-lt"/>
                <a:cs typeface="Times New Roman" panose="02020603050405020304" pitchFamily="18" charset="0"/>
              </a:rPr>
              <a:t> имеет четко </a:t>
            </a:r>
            <a:r>
              <a:rPr lang="ru-RU" sz="1200" dirty="0" err="1">
                <a:solidFill>
                  <a:prstClr val="black"/>
                </a:solidFill>
                <a:latin typeface="+mj-lt"/>
                <a:cs typeface="Times New Roman" panose="02020603050405020304" pitchFamily="18" charset="0"/>
              </a:rPr>
              <a:t>выражея</a:t>
            </a:r>
            <a:r>
              <a:rPr lang="ru-RU" sz="1200" dirty="0">
                <a:solidFill>
                  <a:prstClr val="black"/>
                </a:solidFill>
                <a:latin typeface="+mj-lt"/>
                <a:cs typeface="Times New Roman" panose="02020603050405020304" pitchFamily="18" charset="0"/>
              </a:rPr>
              <a:t> пластовый характер. Выделяется два рудных тела (верхнее и нижнее), расположенные в верхней трети разреза отложений благоприятных фаций </a:t>
            </a:r>
            <a:r>
              <a:rPr lang="ru-RU" sz="1200" dirty="0" err="1">
                <a:solidFill>
                  <a:prstClr val="black"/>
                </a:solidFill>
                <a:latin typeface="+mj-lt"/>
                <a:cs typeface="Times New Roman" panose="02020603050405020304" pitchFamily="18" charset="0"/>
              </a:rPr>
              <a:t>ушбулакской</a:t>
            </a:r>
            <a:r>
              <a:rPr lang="ru-RU" sz="1200" dirty="0">
                <a:solidFill>
                  <a:prstClr val="black"/>
                </a:solidFill>
                <a:latin typeface="+mj-lt"/>
                <a:cs typeface="Times New Roman" panose="02020603050405020304" pitchFamily="18" charset="0"/>
              </a:rPr>
              <a:t> свиты. Рудные состоят из неразрывно связанных двух и трех горизонтов. Углы падения рудного тела довольно| не выдержаны и варьируют от 3-5 до 90 градусов.</a:t>
            </a:r>
          </a:p>
          <a:p>
            <a:pPr indent="457200" algn="just">
              <a:tabLst>
                <a:tab pos="266700" algn="l"/>
                <a:tab pos="714375" algn="l"/>
              </a:tabLst>
            </a:pPr>
            <a:r>
              <a:rPr lang="ru-RU" sz="1200" dirty="0">
                <a:solidFill>
                  <a:prstClr val="black"/>
                </a:solidFill>
                <a:latin typeface="+mj-lt"/>
                <a:cs typeface="Times New Roman" panose="02020603050405020304" pitchFamily="18" charset="0"/>
              </a:rPr>
              <a:t>Результаты испытаний волокна </a:t>
            </a:r>
            <a:r>
              <a:rPr lang="ru-RU" sz="1200" dirty="0" err="1">
                <a:solidFill>
                  <a:prstClr val="black"/>
                </a:solidFill>
                <a:latin typeface="+mj-lt"/>
                <a:cs typeface="Times New Roman" panose="02020603050405020304" pitchFamily="18" charset="0"/>
              </a:rPr>
              <a:t>родусит</a:t>
            </a:r>
            <a:r>
              <a:rPr lang="ru-RU" sz="1200" dirty="0">
                <a:solidFill>
                  <a:prstClr val="black"/>
                </a:solidFill>
                <a:latin typeface="+mj-lt"/>
                <a:cs typeface="Times New Roman" panose="02020603050405020304" pitchFamily="18" charset="0"/>
              </a:rPr>
              <a:t>-асбеста показали, что в опытной партии фильтровального картона ФМБ-РЛ оно имеет неустойчивое качество и не удовлетворяет ужесточенным требованиям ГОСТа В-20988-83. Проблема использования волокна осложняется также тенденцией замены в специзделиях голубых асбестов стекловолокном ломким хризотил-асбестом.</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226747614"/>
              </p:ext>
            </p:extLst>
          </p:nvPr>
        </p:nvGraphicFramePr>
        <p:xfrm>
          <a:off x="97481" y="5506451"/>
          <a:ext cx="5905866" cy="1005840"/>
        </p:xfrm>
        <a:graphic>
          <a:graphicData uri="http://schemas.openxmlformats.org/drawingml/2006/table">
            <a:tbl>
              <a:tblPr firstRow="1" firstCol="1" bandRow="1">
                <a:tableStyleId>{21E4AEA4-8DFA-4A89-87EB-49C32662AFE0}</a:tableStyleId>
              </a:tblPr>
              <a:tblGrid>
                <a:gridCol w="1362365">
                  <a:extLst>
                    <a:ext uri="{9D8B030D-6E8A-4147-A177-3AD203B41FA5}">
                      <a16:colId xmlns:a16="http://schemas.microsoft.com/office/drawing/2014/main" val="131043786"/>
                    </a:ext>
                  </a:extLst>
                </a:gridCol>
                <a:gridCol w="2900579">
                  <a:extLst>
                    <a:ext uri="{9D8B030D-6E8A-4147-A177-3AD203B41FA5}">
                      <a16:colId xmlns:a16="http://schemas.microsoft.com/office/drawing/2014/main" val="2658591762"/>
                    </a:ext>
                  </a:extLst>
                </a:gridCol>
                <a:gridCol w="164292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асбест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6,7 </a:t>
                      </a:r>
                      <a:r>
                        <a:rPr lang="ru-RU" sz="1200" dirty="0" err="1">
                          <a:latin typeface="+mj-lt"/>
                          <a:cs typeface="Times New Roman" panose="02020603050405020304" pitchFamily="18" charset="0"/>
                        </a:rPr>
                        <a:t>тыс.т</a:t>
                      </a:r>
                      <a:r>
                        <a:rPr lang="ru-RU" sz="1200" dirty="0">
                          <a:latin typeface="+mj-lt"/>
                          <a:cs typeface="Times New Roman" panose="02020603050405020304" pitchFamily="18" charset="0"/>
                        </a:rPr>
                        <a:t>, С2 – 2,2 </a:t>
                      </a:r>
                      <a:r>
                        <a:rPr lang="ru-RU" sz="1200" dirty="0" err="1">
                          <a:latin typeface="+mj-lt"/>
                          <a:cs typeface="Times New Roman" panose="02020603050405020304" pitchFamily="18" charset="0"/>
                        </a:rPr>
                        <a:t>тыс.т</a:t>
                      </a:r>
                      <a:r>
                        <a:rPr lang="ru-RU" sz="1200" dirty="0">
                          <a:latin typeface="+mj-lt"/>
                          <a:cs typeface="Times New Roman" panose="02020603050405020304" pitchFamily="18" charset="0"/>
                        </a:rPr>
                        <a:t>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2,7 </a:t>
                      </a:r>
                      <a:r>
                        <a:rPr lang="ru-RU" sz="1200" kern="1200" dirty="0" err="1">
                          <a:solidFill>
                            <a:schemeClr val="dk1"/>
                          </a:solidFill>
                          <a:latin typeface="+mj-lt"/>
                          <a:ea typeface="+mn-ea"/>
                          <a:cs typeface="Times New Roman" panose="02020603050405020304" pitchFamily="18" charset="0"/>
                        </a:rPr>
                        <a:t>тыс.т</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43652A41-5482-599A-3AA3-74EFB7B17133}"/>
              </a:ext>
            </a:extLst>
          </p:cNvPr>
          <p:cNvPicPr>
            <a:picLocks noChangeAspect="1"/>
          </p:cNvPicPr>
          <p:nvPr/>
        </p:nvPicPr>
        <p:blipFill>
          <a:blip r:embed="rId4"/>
          <a:stretch>
            <a:fillRect/>
          </a:stretch>
        </p:blipFill>
        <p:spPr>
          <a:xfrm>
            <a:off x="6193923" y="3063376"/>
            <a:ext cx="2880960" cy="1962471"/>
          </a:xfrm>
          <a:prstGeom prst="rect">
            <a:avLst/>
          </a:prstGeom>
          <a:ln>
            <a:solidFill>
              <a:schemeClr val="tx1"/>
            </a:solidFill>
          </a:ln>
        </p:spPr>
      </p:pic>
      <p:sp>
        <p:nvSpPr>
          <p:cNvPr id="18" name="Прямоугольник 17">
            <a:extLst>
              <a:ext uri="{FF2B5EF4-FFF2-40B4-BE49-F238E27FC236}">
                <a16:creationId xmlns:a16="http://schemas.microsoft.com/office/drawing/2014/main" id="{ABDB3A56-CE70-3DEA-0DD6-2A41EDA66452}"/>
              </a:ext>
            </a:extLst>
          </p:cNvPr>
          <p:cNvSpPr/>
          <p:nvPr/>
        </p:nvSpPr>
        <p:spPr>
          <a:xfrm>
            <a:off x="6309446" y="5317355"/>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BAB89E78-17E1-BA3F-443E-B34B418DA5F9}"/>
              </a:ext>
            </a:extLst>
          </p:cNvPr>
          <p:cNvSpPr txBox="1"/>
          <p:nvPr/>
        </p:nvSpPr>
        <p:spPr>
          <a:xfrm>
            <a:off x="6626013" y="5252536"/>
            <a:ext cx="2506899"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a:t>
            </a:r>
            <a:r>
              <a:rPr lang="ru-RU" sz="900" dirty="0" err="1">
                <a:latin typeface="Times New Roman" panose="02020603050405020304" pitchFamily="18" charset="0"/>
                <a:cs typeface="Times New Roman" panose="02020603050405020304" pitchFamily="18" charset="0"/>
              </a:rPr>
              <a:t>Ушбулак</a:t>
            </a:r>
            <a:r>
              <a:rPr lang="ru-RU" sz="900" dirty="0">
                <a:latin typeface="Times New Roman" panose="02020603050405020304" pitchFamily="18" charset="0"/>
                <a:cs typeface="Times New Roman" panose="02020603050405020304" pitchFamily="18" charset="0"/>
              </a:rPr>
              <a:t>, включенная в ПУГФН на добычу ТПИ, для выставления на аукцион</a:t>
            </a:r>
          </a:p>
        </p:txBody>
      </p:sp>
      <p:pic>
        <p:nvPicPr>
          <p:cNvPr id="22" name="Рисунок 21">
            <a:extLst>
              <a:ext uri="{FF2B5EF4-FFF2-40B4-BE49-F238E27FC236}">
                <a16:creationId xmlns:a16="http://schemas.microsoft.com/office/drawing/2014/main" id="{C2225A39-9756-A52A-A9D8-D96C61B2C21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315250" y="5768130"/>
            <a:ext cx="337234" cy="176895"/>
          </a:xfrm>
          <a:prstGeom prst="rect">
            <a:avLst/>
          </a:prstGeom>
          <a:ln>
            <a:solidFill>
              <a:srgbClr val="00B050"/>
            </a:solidFill>
          </a:ln>
        </p:spPr>
      </p:pic>
      <p:sp>
        <p:nvSpPr>
          <p:cNvPr id="23" name="TextBox 22">
            <a:extLst>
              <a:ext uri="{FF2B5EF4-FFF2-40B4-BE49-F238E27FC236}">
                <a16:creationId xmlns:a16="http://schemas.microsoft.com/office/drawing/2014/main" id="{6D48FAE0-AE12-03D7-9EA3-ED448E2DC859}"/>
              </a:ext>
            </a:extLst>
          </p:cNvPr>
          <p:cNvSpPr txBox="1">
            <a:spLocks noChangeArrowheads="1"/>
          </p:cNvSpPr>
          <p:nvPr/>
        </p:nvSpPr>
        <p:spPr bwMode="auto">
          <a:xfrm>
            <a:off x="6626014" y="5730560"/>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8022DC5B-2F42-3900-9B4C-FE9167D4E1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571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b="1" dirty="0">
                <a:latin typeface="+mj-lt"/>
                <a:cs typeface="Times New Roman" panose="02020603050405020304" pitchFamily="18" charset="0"/>
              </a:rPr>
              <a:t>Месторождение 94 в Западно-Казахстанской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440835" y="1285873"/>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116411" y="1722631"/>
            <a:ext cx="324424" cy="893631"/>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6813096" y="1722631"/>
            <a:ext cx="2214038" cy="873789"/>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999159040"/>
              </p:ext>
            </p:extLst>
          </p:nvPr>
        </p:nvGraphicFramePr>
        <p:xfrm>
          <a:off x="97481" y="5080610"/>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борные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11,6 </a:t>
                      </a:r>
                      <a:r>
                        <a:rPr lang="ru-RU" sz="120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2" name="Рисунок 11">
            <a:extLst>
              <a:ext uri="{FF2B5EF4-FFF2-40B4-BE49-F238E27FC236}">
                <a16:creationId xmlns:a16="http://schemas.microsoft.com/office/drawing/2014/main" id="{FC2CAAEC-7934-B338-23D4-035F6DA3E1BE}"/>
              </a:ext>
            </a:extLst>
          </p:cNvPr>
          <p:cNvPicPr>
            <a:picLocks noChangeAspect="1"/>
          </p:cNvPicPr>
          <p:nvPr/>
        </p:nvPicPr>
        <p:blipFill>
          <a:blip r:embed="rId4"/>
          <a:stretch>
            <a:fillRect/>
          </a:stretch>
        </p:blipFill>
        <p:spPr>
          <a:xfrm>
            <a:off x="6116411" y="2616262"/>
            <a:ext cx="2951720" cy="2367813"/>
          </a:xfrm>
          <a:prstGeom prst="rect">
            <a:avLst/>
          </a:prstGeom>
          <a:ln w="3175">
            <a:solidFill>
              <a:schemeClr val="tx1"/>
            </a:solidFill>
          </a:ln>
        </p:spPr>
      </p:pic>
      <p:sp>
        <p:nvSpPr>
          <p:cNvPr id="18" name="Прямоугольник 17">
            <a:extLst>
              <a:ext uri="{FF2B5EF4-FFF2-40B4-BE49-F238E27FC236}">
                <a16:creationId xmlns:a16="http://schemas.microsoft.com/office/drawing/2014/main" id="{849CD5EA-8C91-CB43-6022-35718A2F59A5}"/>
              </a:ext>
            </a:extLst>
          </p:cNvPr>
          <p:cNvSpPr/>
          <p:nvPr/>
        </p:nvSpPr>
        <p:spPr>
          <a:xfrm>
            <a:off x="6309446" y="5317355"/>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6D549AC2-4876-2EFC-C3EF-9CCC1F92A2AE}"/>
              </a:ext>
            </a:extLst>
          </p:cNvPr>
          <p:cNvSpPr txBox="1"/>
          <p:nvPr/>
        </p:nvSpPr>
        <p:spPr>
          <a:xfrm>
            <a:off x="6626013" y="5252536"/>
            <a:ext cx="2506899"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Месторождение 94, включенная в ПУГФН на добычу ТПИ, для выставления на аукцион</a:t>
            </a:r>
          </a:p>
        </p:txBody>
      </p:sp>
      <p:pic>
        <p:nvPicPr>
          <p:cNvPr id="22" name="Рисунок 21">
            <a:extLst>
              <a:ext uri="{FF2B5EF4-FFF2-40B4-BE49-F238E27FC236}">
                <a16:creationId xmlns:a16="http://schemas.microsoft.com/office/drawing/2014/main" id="{3918A405-85BD-EEA1-232B-67CFA7EFAA0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315250" y="5768130"/>
            <a:ext cx="337234" cy="176895"/>
          </a:xfrm>
          <a:prstGeom prst="rect">
            <a:avLst/>
          </a:prstGeom>
          <a:ln>
            <a:solidFill>
              <a:srgbClr val="00B050"/>
            </a:solidFill>
          </a:ln>
        </p:spPr>
      </p:pic>
      <p:sp>
        <p:nvSpPr>
          <p:cNvPr id="23" name="TextBox 22">
            <a:extLst>
              <a:ext uri="{FF2B5EF4-FFF2-40B4-BE49-F238E27FC236}">
                <a16:creationId xmlns:a16="http://schemas.microsoft.com/office/drawing/2014/main" id="{3ADC45F3-5587-2BE3-85AB-1B83D9C424D5}"/>
              </a:ext>
            </a:extLst>
          </p:cNvPr>
          <p:cNvSpPr txBox="1">
            <a:spLocks noChangeArrowheads="1"/>
          </p:cNvSpPr>
          <p:nvPr/>
        </p:nvSpPr>
        <p:spPr bwMode="auto">
          <a:xfrm>
            <a:off x="6626014" y="5730560"/>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2" name="Рисунок 1">
            <a:extLst>
              <a:ext uri="{FF2B5EF4-FFF2-40B4-BE49-F238E27FC236}">
                <a16:creationId xmlns:a16="http://schemas.microsoft.com/office/drawing/2014/main" id="{E8B4B586-3693-8CCE-9473-CCD044219A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Прямоугольник 23">
            <a:extLst>
              <a:ext uri="{FF2B5EF4-FFF2-40B4-BE49-F238E27FC236}">
                <a16:creationId xmlns:a16="http://schemas.microsoft.com/office/drawing/2014/main" id="{122A677E-9E68-4F80-97FC-D265DA093F52}"/>
              </a:ext>
            </a:extLst>
          </p:cNvPr>
          <p:cNvSpPr/>
          <p:nvPr/>
        </p:nvSpPr>
        <p:spPr>
          <a:xfrm>
            <a:off x="69117" y="586130"/>
            <a:ext cx="5999457" cy="3393237"/>
          </a:xfrm>
          <a:prstGeom prst="rect">
            <a:avLst/>
          </a:prstGeom>
        </p:spPr>
        <p:txBody>
          <a:bodyPr wrap="square">
            <a:spAutoFit/>
          </a:bodyPr>
          <a:lstStyle/>
          <a:p>
            <a:pPr indent="457200" algn="just">
              <a:tabLst>
                <a:tab pos="266700" algn="l"/>
                <a:tab pos="714375" algn="l"/>
              </a:tabLst>
            </a:pPr>
            <a:r>
              <a:rPr lang="ru-RU" sz="1200" b="1" kern="1200" dirty="0">
                <a:solidFill>
                  <a:srgbClr val="000000"/>
                </a:solidFill>
                <a:effectLst/>
                <a:latin typeface="+mj-lt"/>
                <a:ea typeface="+mn-ea"/>
              </a:rPr>
              <a:t>Местоположение</a:t>
            </a:r>
            <a:r>
              <a:rPr lang="ru-RU" sz="1200" kern="1200" dirty="0">
                <a:solidFill>
                  <a:srgbClr val="000000"/>
                </a:solidFill>
                <a:effectLst/>
                <a:latin typeface="+mj-lt"/>
                <a:ea typeface="+mn-ea"/>
              </a:rPr>
              <a:t>: расположено в 15  км к  юго-востоку от пос. </a:t>
            </a:r>
            <a:r>
              <a:rPr lang="ru-RU" sz="1200" kern="1200" dirty="0" err="1">
                <a:solidFill>
                  <a:srgbClr val="000000"/>
                </a:solidFill>
                <a:effectLst/>
                <a:latin typeface="+mj-lt"/>
                <a:ea typeface="+mn-ea"/>
              </a:rPr>
              <a:t>Индерборский</a:t>
            </a:r>
            <a:r>
              <a:rPr lang="ru-RU" sz="1200" kern="1200" dirty="0">
                <a:solidFill>
                  <a:srgbClr val="000000"/>
                </a:solidFill>
                <a:effectLst/>
                <a:latin typeface="+mj-lt"/>
                <a:ea typeface="+mn-ea"/>
              </a:rPr>
              <a:t>.</a:t>
            </a:r>
            <a:endParaRPr lang="ru-KZ" sz="1200" dirty="0">
              <a:effectLst/>
              <a:latin typeface="+mj-lt"/>
              <a:ea typeface="Times New Roman" panose="02020603050405020304" pitchFamily="18" charset="0"/>
            </a:endParaRPr>
          </a:p>
          <a:p>
            <a:pPr indent="457200" algn="just">
              <a:tabLst>
                <a:tab pos="266700" algn="l"/>
                <a:tab pos="714375" algn="l"/>
              </a:tabLst>
            </a:pPr>
            <a:r>
              <a:rPr lang="ru-RU" sz="1200" b="1" kern="1200" dirty="0">
                <a:solidFill>
                  <a:srgbClr val="000000"/>
                </a:solidFill>
                <a:effectLst/>
                <a:latin typeface="+mj-lt"/>
                <a:ea typeface="+mn-ea"/>
              </a:rPr>
              <a:t>Краткая геологическая характеристика</a:t>
            </a:r>
            <a:r>
              <a:rPr lang="ru-RU" sz="1200" kern="1200" dirty="0">
                <a:solidFill>
                  <a:srgbClr val="000000"/>
                </a:solidFill>
                <a:effectLst/>
                <a:latin typeface="+mj-lt"/>
                <a:ea typeface="+mn-ea"/>
              </a:rPr>
              <a:t>: Площадь месторождения сложена соляной толщей, элювиальными образованиями гипсовой шляпы и неоген – четвертичными отложениями. По условиям образования на месторождении можно выделить два яруса пород: коренные соляные отложения и породы гипсовой шляпы. Морская терригенная формация, хвалынский горизонт; элювиальные образования гипсовой шляпы </a:t>
            </a:r>
            <a:r>
              <a:rPr lang="ru-RU" sz="1200" kern="1200" dirty="0" err="1">
                <a:solidFill>
                  <a:srgbClr val="000000"/>
                </a:solidFill>
                <a:effectLst/>
                <a:latin typeface="+mj-lt"/>
                <a:ea typeface="+mn-ea"/>
              </a:rPr>
              <a:t>позднепермско</a:t>
            </a:r>
            <a:r>
              <a:rPr lang="ru-RU" sz="1200" kern="1200" dirty="0">
                <a:solidFill>
                  <a:srgbClr val="000000"/>
                </a:solidFill>
                <a:effectLst/>
                <a:latin typeface="+mj-lt"/>
                <a:ea typeface="+mn-ea"/>
              </a:rPr>
              <a:t> - четвертичного возраста по борно- калийному горизонту </a:t>
            </a:r>
            <a:r>
              <a:rPr lang="ru-RU" sz="1200" kern="1200" dirty="0" err="1">
                <a:solidFill>
                  <a:srgbClr val="000000"/>
                </a:solidFill>
                <a:effectLst/>
                <a:latin typeface="+mj-lt"/>
                <a:ea typeface="+mn-ea"/>
              </a:rPr>
              <a:t>щушактауской</a:t>
            </a:r>
            <a:r>
              <a:rPr lang="ru-RU" sz="1200" kern="1200" dirty="0">
                <a:solidFill>
                  <a:srgbClr val="000000"/>
                </a:solidFill>
                <a:effectLst/>
                <a:latin typeface="+mj-lt"/>
                <a:ea typeface="+mn-ea"/>
              </a:rPr>
              <a:t> пачки </a:t>
            </a:r>
            <a:r>
              <a:rPr lang="ru-RU" sz="1200" kern="1200" dirty="0" err="1">
                <a:solidFill>
                  <a:srgbClr val="000000"/>
                </a:solidFill>
                <a:effectLst/>
                <a:latin typeface="+mj-lt"/>
                <a:ea typeface="+mn-ea"/>
              </a:rPr>
              <a:t>кургантауской</a:t>
            </a:r>
            <a:r>
              <a:rPr lang="ru-RU" sz="1200" kern="1200" dirty="0">
                <a:solidFill>
                  <a:srgbClr val="000000"/>
                </a:solidFill>
                <a:effectLst/>
                <a:latin typeface="+mj-lt"/>
                <a:ea typeface="+mn-ea"/>
              </a:rPr>
              <a:t> свиты ранней </a:t>
            </a:r>
            <a:r>
              <a:rPr lang="ru-RU" sz="1200" kern="1200" dirty="0" err="1">
                <a:solidFill>
                  <a:srgbClr val="000000"/>
                </a:solidFill>
                <a:effectLst/>
                <a:latin typeface="+mj-lt"/>
                <a:ea typeface="+mn-ea"/>
              </a:rPr>
              <a:t>перми</a:t>
            </a:r>
            <a:r>
              <a:rPr lang="ru-RU" sz="1200" kern="1200" dirty="0">
                <a:solidFill>
                  <a:srgbClr val="000000"/>
                </a:solidFill>
                <a:effectLst/>
                <a:latin typeface="+mj-lt"/>
                <a:ea typeface="+mn-ea"/>
              </a:rPr>
              <a:t>.  Средняя мощность кровли 40 м.</a:t>
            </a:r>
            <a:endParaRPr lang="ru-KZ" sz="1200" dirty="0">
              <a:effectLst/>
              <a:latin typeface="+mj-lt"/>
              <a:ea typeface="Times New Roman" panose="02020603050405020304" pitchFamily="18" charset="0"/>
            </a:endParaRPr>
          </a:p>
          <a:p>
            <a:pPr indent="457200" algn="just">
              <a:tabLst>
                <a:tab pos="266700" algn="l"/>
                <a:tab pos="714375" algn="l"/>
              </a:tabLst>
            </a:pPr>
            <a:r>
              <a:rPr lang="ru-RU" sz="1200" kern="1200" dirty="0">
                <a:solidFill>
                  <a:srgbClr val="000000"/>
                </a:solidFill>
                <a:effectLst/>
                <a:latin typeface="+mj-lt"/>
                <a:ea typeface="+mn-ea"/>
              </a:rPr>
              <a:t>Основная часть запасов располагается ниже уровня водоносного горизонта. Месторождение для разработки открытым способом. Обводненное рудное тело по опыту Индерского рудника будет отрабатываться без осушения карьера. Вскрышные и вмещающие рудное тело породы представлены  белыми и серыми гипсами, ангидритом  и глинами, а также песчано-глинистыми отложениями, привнесенными по древнему и современному карсту</a:t>
            </a:r>
            <a:endParaRPr lang="ru-KZ" sz="1200" dirty="0">
              <a:effectLst/>
              <a:latin typeface="+mj-lt"/>
              <a:ea typeface="Times New Roman" panose="02020603050405020304" pitchFamily="18" charset="0"/>
            </a:endParaRPr>
          </a:p>
          <a:p>
            <a:pPr indent="457200" algn="just">
              <a:tabLst>
                <a:tab pos="266700" algn="l"/>
                <a:tab pos="714375" algn="l"/>
              </a:tabLst>
            </a:pPr>
            <a:r>
              <a:rPr lang="ru-RU" sz="1200" kern="1200" dirty="0">
                <a:solidFill>
                  <a:srgbClr val="000000"/>
                </a:solidFill>
                <a:effectLst/>
                <a:latin typeface="+mj-lt"/>
                <a:ea typeface="+mn-ea"/>
              </a:rPr>
              <a:t> </a:t>
            </a:r>
            <a:endParaRPr lang="ru-KZ" sz="1200" dirty="0">
              <a:effectLst/>
              <a:latin typeface="+mj-lt"/>
              <a:ea typeface="Times New Roman" panose="02020603050405020304" pitchFamily="18" charset="0"/>
            </a:endParaRPr>
          </a:p>
          <a:p>
            <a:pPr indent="457200" algn="just">
              <a:tabLst>
                <a:tab pos="266700" algn="l"/>
                <a:tab pos="714375" algn="l"/>
              </a:tabLst>
            </a:pPr>
            <a:r>
              <a:rPr lang="ru-RU" sz="1200" dirty="0">
                <a:solidFill>
                  <a:prstClr val="black"/>
                </a:solidFill>
                <a:latin typeface="+mj-lt"/>
                <a:cs typeface="Times New Roman" panose="02020603050405020304" pitchFamily="18" charset="0"/>
              </a:rPr>
              <a:t> </a:t>
            </a:r>
          </a:p>
          <a:p>
            <a:pPr indent="457200" algn="just">
              <a:tabLst>
                <a:tab pos="266700" algn="l"/>
                <a:tab pos="714375" algn="l"/>
              </a:tabLst>
            </a:pPr>
            <a:endParaRPr lang="ru-RU" sz="1050"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29208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err="1">
                <a:latin typeface="Times New Roman" panose="02020603050405020304" pitchFamily="18" charset="0"/>
                <a:cs typeface="Times New Roman" panose="02020603050405020304" pitchFamily="18" charset="0"/>
              </a:rPr>
              <a:t>Каиндинское</a:t>
            </a:r>
            <a:r>
              <a:rPr lang="ru-RU" sz="1600" b="1" dirty="0">
                <a:latin typeface="Times New Roman" panose="02020603050405020304" pitchFamily="18" charset="0"/>
                <a:cs typeface="Times New Roman" panose="02020603050405020304" pitchFamily="18" charset="0"/>
              </a:rPr>
              <a:t> в Актюбинской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772624" y="1218698"/>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83239" y="1677214"/>
            <a:ext cx="489385" cy="105666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148002" y="1615113"/>
            <a:ext cx="1648944" cy="108798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600986"/>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в </a:t>
            </a:r>
            <a:r>
              <a:rPr lang="ru-RU" sz="1200" dirty="0" err="1">
                <a:latin typeface="+mj-lt"/>
                <a:cs typeface="Times New Roman" panose="02020603050405020304" pitchFamily="18" charset="0"/>
              </a:rPr>
              <a:t>Мугоджарском</a:t>
            </a:r>
            <a:r>
              <a:rPr lang="ru-RU" sz="1200" dirty="0">
                <a:latin typeface="+mj-lt"/>
                <a:cs typeface="Times New Roman" panose="02020603050405020304" pitchFamily="18" charset="0"/>
              </a:rPr>
              <a:t> районе Актюбинской области, в 700 м северо-западнее поселка Каинды на правом и левом берегах одноименной реки.</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Месторождение приурочено к средней части восточного крыла Карасайской антиклинали, сложенной </a:t>
            </a:r>
            <a:r>
              <a:rPr lang="ru-RU" sz="1200" dirty="0" err="1">
                <a:latin typeface="+mj-lt"/>
                <a:cs typeface="Times New Roman" panose="02020603050405020304" pitchFamily="18" charset="0"/>
              </a:rPr>
              <a:t>аплитогнейсами</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гранитогнейсами</a:t>
            </a:r>
            <a:r>
              <a:rPr lang="ru-RU" sz="1200" dirty="0">
                <a:latin typeface="+mj-lt"/>
                <a:cs typeface="Times New Roman" panose="02020603050405020304" pitchFamily="18" charset="0"/>
              </a:rPr>
              <a:t>, биотитовыми гнейсами и </a:t>
            </a:r>
            <a:r>
              <a:rPr lang="ru-RU" sz="1200" dirty="0" err="1">
                <a:latin typeface="+mj-lt"/>
                <a:cs typeface="Times New Roman" panose="02020603050405020304" pitchFamily="18" charset="0"/>
              </a:rPr>
              <a:t>графитистыми</a:t>
            </a:r>
            <a:r>
              <a:rPr lang="ru-RU" sz="1200" dirty="0">
                <a:latin typeface="+mj-lt"/>
                <a:cs typeface="Times New Roman" panose="02020603050405020304" pitchFamily="18" charset="0"/>
              </a:rPr>
              <a:t> кварцитами </a:t>
            </a:r>
            <a:r>
              <a:rPr lang="ru-RU" sz="1200" dirty="0" err="1">
                <a:latin typeface="+mj-lt"/>
                <a:cs typeface="Times New Roman" panose="02020603050405020304" pitchFamily="18" charset="0"/>
              </a:rPr>
              <a:t>ортокарасайской</a:t>
            </a:r>
            <a:r>
              <a:rPr lang="ru-RU" sz="1200" dirty="0">
                <a:latin typeface="+mj-lt"/>
                <a:cs typeface="Times New Roman" panose="02020603050405020304" pitchFamily="18" charset="0"/>
              </a:rPr>
              <a:t> свиты докембрия. Простирание пород </a:t>
            </a:r>
            <a:r>
              <a:rPr lang="ru-RU" sz="1200" dirty="0" err="1">
                <a:latin typeface="+mj-lt"/>
                <a:cs typeface="Times New Roman" panose="02020603050405020304" pitchFamily="18" charset="0"/>
              </a:rPr>
              <a:t>субмеридиональное</a:t>
            </a:r>
            <a:r>
              <a:rPr lang="ru-RU" sz="1200" dirty="0">
                <a:latin typeface="+mj-lt"/>
                <a:cs typeface="Times New Roman" panose="02020603050405020304" pitchFamily="18" charset="0"/>
              </a:rPr>
              <a:t>, падение восточное под углом 60-80о. Отмечаются линзы </a:t>
            </a:r>
            <a:r>
              <a:rPr lang="ru-RU" sz="1200" dirty="0" err="1">
                <a:latin typeface="+mj-lt"/>
                <a:cs typeface="Times New Roman" panose="02020603050405020304" pitchFamily="18" charset="0"/>
              </a:rPr>
              <a:t>пегматоидов</a:t>
            </a:r>
            <a:r>
              <a:rPr lang="ru-RU" sz="1200" dirty="0">
                <a:latin typeface="+mj-lt"/>
                <a:cs typeface="Times New Roman" panose="02020603050405020304" pitchFamily="18" charset="0"/>
              </a:rPr>
              <a:t> и секущие дайки </a:t>
            </a:r>
            <a:r>
              <a:rPr lang="ru-RU" sz="1200" dirty="0" err="1">
                <a:latin typeface="+mj-lt"/>
                <a:cs typeface="Times New Roman" panose="02020603050405020304" pitchFamily="18" charset="0"/>
              </a:rPr>
              <a:t>плагиогранит</a:t>
            </a:r>
            <a:r>
              <a:rPr lang="ru-RU" sz="1200" dirty="0">
                <a:latin typeface="+mj-lt"/>
                <a:cs typeface="Times New Roman" panose="02020603050405020304" pitchFamily="18" charset="0"/>
              </a:rPr>
              <a:t>-порфиров. Широко развита кора выветривания мощностью первые метры. Кора перекрыта глинисто-песчанисто-щебенистыми отложениями четвертичного возраста мощностью 1-1,2м.</a:t>
            </a:r>
          </a:p>
          <a:p>
            <a:pPr indent="457200" algn="just">
              <a:tabLst>
                <a:tab pos="266700" algn="l"/>
                <a:tab pos="714375" algn="l"/>
              </a:tabLst>
            </a:pPr>
            <a:r>
              <a:rPr lang="ru-RU" sz="1200" dirty="0">
                <a:latin typeface="+mj-lt"/>
                <a:cs typeface="Times New Roman" panose="02020603050405020304" pitchFamily="18" charset="0"/>
              </a:rPr>
              <a:t>Выявлено шесть залежей </a:t>
            </a:r>
            <a:r>
              <a:rPr lang="ru-RU" sz="1200" dirty="0" err="1">
                <a:latin typeface="+mj-lt"/>
                <a:cs typeface="Times New Roman" panose="02020603050405020304" pitchFamily="18" charset="0"/>
              </a:rPr>
              <a:t>асбестоносных</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гипербазитов</a:t>
            </a:r>
            <a:r>
              <a:rPr lang="ru-RU" sz="1200" dirty="0">
                <a:latin typeface="+mj-lt"/>
                <a:cs typeface="Times New Roman" panose="02020603050405020304" pitchFamily="18" charset="0"/>
              </a:rPr>
              <a:t>, представленных </a:t>
            </a:r>
            <a:r>
              <a:rPr lang="ru-RU" sz="1200" dirty="0" err="1">
                <a:latin typeface="+mj-lt"/>
                <a:cs typeface="Times New Roman" panose="02020603050405020304" pitchFamily="18" charset="0"/>
              </a:rPr>
              <a:t>оталькованными</a:t>
            </a:r>
            <a:r>
              <a:rPr lang="ru-RU" sz="1200" dirty="0">
                <a:latin typeface="+mj-lt"/>
                <a:cs typeface="Times New Roman" panose="02020603050405020304" pitchFamily="18" charset="0"/>
              </a:rPr>
              <a:t> и </a:t>
            </a:r>
            <a:r>
              <a:rPr lang="ru-RU" sz="1200" dirty="0" err="1">
                <a:latin typeface="+mj-lt"/>
                <a:cs typeface="Times New Roman" panose="02020603050405020304" pitchFamily="18" charset="0"/>
              </a:rPr>
              <a:t>антофиллитизированными</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метаультрамафитами</a:t>
            </a:r>
            <a:r>
              <a:rPr lang="ru-RU" sz="1200" dirty="0">
                <a:latin typeface="+mj-lt"/>
                <a:cs typeface="Times New Roman" panose="02020603050405020304" pitchFamily="18" charset="0"/>
              </a:rPr>
              <a:t>. Размеры залежей 75 х 30 х 30 - 120 х30 х 50 м. Форма залежей линзообразная, </a:t>
            </a:r>
            <a:r>
              <a:rPr lang="ru-RU" sz="1200" dirty="0" err="1">
                <a:latin typeface="+mj-lt"/>
                <a:cs typeface="Times New Roman" panose="02020603050405020304" pitchFamily="18" charset="0"/>
              </a:rPr>
              <a:t>изометрично</a:t>
            </a:r>
            <a:r>
              <a:rPr lang="ru-RU" sz="1200" dirty="0">
                <a:latin typeface="+mj-lt"/>
                <a:cs typeface="Times New Roman" panose="02020603050405020304" pitchFamily="18" charset="0"/>
              </a:rPr>
              <a:t>-округлая и трубообразная. Контакты с вмещающими породами четкие, извилистые. Руды звездчатой структуры, массивные, состоят из талька, волокнистого и жесткого антофиллита, карбоната и, в меньшей степени, актинолита, флогопита, вермикулита. Встречаются реликты серпентинита. Степень </a:t>
            </a:r>
            <a:r>
              <a:rPr lang="ru-RU" sz="1200" dirty="0" err="1">
                <a:latin typeface="+mj-lt"/>
                <a:cs typeface="Times New Roman" panose="02020603050405020304" pitchFamily="18" charset="0"/>
              </a:rPr>
              <a:t>асбестизации</a:t>
            </a:r>
            <a:r>
              <a:rPr lang="ru-RU" sz="1200" dirty="0">
                <a:latin typeface="+mj-lt"/>
                <a:cs typeface="Times New Roman" panose="02020603050405020304" pitchFamily="18" charset="0"/>
              </a:rPr>
              <a:t> увеличивается к висячему боку, а также к южному выклиниванию тел. Содержание волокна по залежам I и III класса +0,5 мм - 1,5-10%; по залежи II класса +0,5 мм - до 19,46%, +1,6 мм до 17,28%.</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502268694"/>
              </p:ext>
            </p:extLst>
          </p:nvPr>
        </p:nvGraphicFramePr>
        <p:xfrm>
          <a:off x="116866" y="5186379"/>
          <a:ext cx="5974536" cy="1005840"/>
        </p:xfrm>
        <a:graphic>
          <a:graphicData uri="http://schemas.openxmlformats.org/drawingml/2006/table">
            <a:tbl>
              <a:tblPr firstRow="1" firstCol="1" bandRow="1">
                <a:tableStyleId>{21E4AEA4-8DFA-4A89-87EB-49C32662AFE0}</a:tableStyleId>
              </a:tblPr>
              <a:tblGrid>
                <a:gridCol w="1378206">
                  <a:extLst>
                    <a:ext uri="{9D8B030D-6E8A-4147-A177-3AD203B41FA5}">
                      <a16:colId xmlns:a16="http://schemas.microsoft.com/office/drawing/2014/main" val="131043786"/>
                    </a:ext>
                  </a:extLst>
                </a:gridCol>
                <a:gridCol w="2720624">
                  <a:extLst>
                    <a:ext uri="{9D8B030D-6E8A-4147-A177-3AD203B41FA5}">
                      <a16:colId xmlns:a16="http://schemas.microsoft.com/office/drawing/2014/main" val="2658591762"/>
                    </a:ext>
                  </a:extLst>
                </a:gridCol>
                <a:gridCol w="1875706">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асбест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А+В+С1- 6,4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 0,2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0,06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6108C1E8-5500-4A91-A9C1-2CEA93F02FED}"/>
              </a:ext>
            </a:extLst>
          </p:cNvPr>
          <p:cNvPicPr>
            <a:picLocks noChangeAspect="1"/>
          </p:cNvPicPr>
          <p:nvPr/>
        </p:nvPicPr>
        <p:blipFill>
          <a:blip r:embed="rId4"/>
          <a:stretch>
            <a:fillRect/>
          </a:stretch>
        </p:blipFill>
        <p:spPr>
          <a:xfrm>
            <a:off x="6283239" y="2733876"/>
            <a:ext cx="2513707" cy="2164582"/>
          </a:xfrm>
          <a:prstGeom prst="rect">
            <a:avLst/>
          </a:prstGeom>
          <a:ln>
            <a:solidFill>
              <a:schemeClr val="tx1"/>
            </a:solidFill>
          </a:ln>
        </p:spPr>
      </p:pic>
      <p:sp>
        <p:nvSpPr>
          <p:cNvPr id="18" name="TextBox 17">
            <a:extLst>
              <a:ext uri="{FF2B5EF4-FFF2-40B4-BE49-F238E27FC236}">
                <a16:creationId xmlns:a16="http://schemas.microsoft.com/office/drawing/2014/main" id="{2816310D-4CB9-40AC-A1F5-55A67B045D89}"/>
              </a:ext>
            </a:extLst>
          </p:cNvPr>
          <p:cNvSpPr txBox="1"/>
          <p:nvPr/>
        </p:nvSpPr>
        <p:spPr>
          <a:xfrm>
            <a:off x="6759337" y="5155797"/>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Каиндинское</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21" name="Рисунок 20">
            <a:extLst>
              <a:ext uri="{FF2B5EF4-FFF2-40B4-BE49-F238E27FC236}">
                <a16:creationId xmlns:a16="http://schemas.microsoft.com/office/drawing/2014/main" id="{1B10F975-233A-4902-BE34-27925832122B}"/>
              </a:ext>
            </a:extLst>
          </p:cNvPr>
          <p:cNvPicPr>
            <a:picLocks noChangeAspect="1"/>
          </p:cNvPicPr>
          <p:nvPr/>
        </p:nvPicPr>
        <p:blipFill>
          <a:blip r:embed="rId5"/>
          <a:stretch>
            <a:fillRect/>
          </a:stretch>
        </p:blipFill>
        <p:spPr>
          <a:xfrm>
            <a:off x="6268289" y="5732714"/>
            <a:ext cx="467679" cy="208336"/>
          </a:xfrm>
          <a:prstGeom prst="rect">
            <a:avLst/>
          </a:prstGeom>
        </p:spPr>
      </p:pic>
      <p:sp>
        <p:nvSpPr>
          <p:cNvPr id="22" name="TextBox 21">
            <a:extLst>
              <a:ext uri="{FF2B5EF4-FFF2-40B4-BE49-F238E27FC236}">
                <a16:creationId xmlns:a16="http://schemas.microsoft.com/office/drawing/2014/main" id="{DEABB661-3537-4917-80DD-99D97D1D55E7}"/>
              </a:ext>
            </a:extLst>
          </p:cNvPr>
          <p:cNvSpPr txBox="1"/>
          <p:nvPr/>
        </p:nvSpPr>
        <p:spPr>
          <a:xfrm>
            <a:off x="6745979" y="5710218"/>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Прямоугольник 22">
            <a:extLst>
              <a:ext uri="{FF2B5EF4-FFF2-40B4-BE49-F238E27FC236}">
                <a16:creationId xmlns:a16="http://schemas.microsoft.com/office/drawing/2014/main" id="{7B25A212-1671-4DE5-BD16-3425B2E4824A}"/>
              </a:ext>
            </a:extLst>
          </p:cNvPr>
          <p:cNvSpPr/>
          <p:nvPr/>
        </p:nvSpPr>
        <p:spPr>
          <a:xfrm>
            <a:off x="6268289" y="5228128"/>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88D14952-D57A-3498-AA6A-05C9191667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581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a:t>
            </a:r>
            <a:r>
              <a:rPr lang="ru-RU" sz="1600" b="1" dirty="0">
                <a:latin typeface="+mj-lt"/>
                <a:cs typeface="Times New Roman" panose="02020603050405020304" pitchFamily="18" charset="0"/>
              </a:rPr>
              <a:t> Калай-</a:t>
            </a:r>
            <a:r>
              <a:rPr lang="ru-RU" sz="1600" b="1" dirty="0" err="1">
                <a:latin typeface="+mj-lt"/>
                <a:cs typeface="Times New Roman" panose="02020603050405020304" pitchFamily="18" charset="0"/>
              </a:rPr>
              <a:t>Тапкан</a:t>
            </a:r>
            <a:r>
              <a:rPr lang="ru-RU" sz="1600" b="1" dirty="0">
                <a:latin typeface="+mj-lt"/>
                <a:cs typeface="Times New Roman" panose="02020603050405020304" pitchFamily="18" charset="0"/>
              </a:rPr>
              <a:t> в Восточно-Казахстанской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215402" y="1334426"/>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98851" y="1748093"/>
            <a:ext cx="1702485" cy="77624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600737" y="1748093"/>
            <a:ext cx="330965" cy="81681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69117" y="586130"/>
            <a:ext cx="5999457" cy="2469907"/>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dirty="0">
                <a:solidFill>
                  <a:prstClr val="black"/>
                </a:solidFill>
                <a:latin typeface="+mj-lt"/>
                <a:cs typeface="Times New Roman" panose="02020603050405020304" pitchFamily="18" charset="0"/>
              </a:rPr>
              <a:t> расположено в 2 км к востоку от п. Белая Гора, в 15 км от п. Асу-</a:t>
            </a:r>
            <a:r>
              <a:rPr lang="ru-RU" sz="1200" dirty="0" err="1">
                <a:solidFill>
                  <a:prstClr val="black"/>
                </a:solidFill>
                <a:latin typeface="+mj-lt"/>
                <a:cs typeface="Times New Roman" panose="02020603050405020304" pitchFamily="18" charset="0"/>
              </a:rPr>
              <a:t>Булак</a:t>
            </a:r>
            <a:r>
              <a:rPr lang="ru-RU" sz="1200" dirty="0">
                <a:solidFill>
                  <a:prstClr val="black"/>
                </a:solidFill>
                <a:latin typeface="+mj-lt"/>
                <a:cs typeface="Times New Roman" panose="02020603050405020304" pitchFamily="18" charset="0"/>
              </a:rPr>
              <a:t> Уланского района Восточно-Казахстанской области.	</a:t>
            </a:r>
          </a:p>
          <a:p>
            <a:pPr indent="457200" algn="just">
              <a:tabLst>
                <a:tab pos="266700" algn="l"/>
                <a:tab pos="714375" algn="l"/>
              </a:tabLst>
            </a:pP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err="1">
                <a:solidFill>
                  <a:prstClr val="black"/>
                </a:solidFill>
                <a:latin typeface="+mj-lt"/>
                <a:cs typeface="Times New Roman" panose="02020603050405020304" pitchFamily="18" charset="0"/>
              </a:rPr>
              <a:t>Оруденение</a:t>
            </a:r>
            <a:r>
              <a:rPr lang="ru-RU" sz="1200" dirty="0">
                <a:solidFill>
                  <a:prstClr val="black"/>
                </a:solidFill>
                <a:latin typeface="+mj-lt"/>
                <a:cs typeface="Times New Roman" panose="02020603050405020304" pitchFamily="18" charset="0"/>
              </a:rPr>
              <a:t> локализуется в двух сближенных сериях пегматитовых жил и приурочено к зоне тектонических трещин северо-западного простирания, рассекающих </a:t>
            </a:r>
            <a:r>
              <a:rPr lang="ru-RU" sz="1200" dirty="0" err="1">
                <a:solidFill>
                  <a:prstClr val="black"/>
                </a:solidFill>
                <a:latin typeface="+mj-lt"/>
                <a:cs typeface="Times New Roman" panose="02020603050405020304" pitchFamily="18" charset="0"/>
              </a:rPr>
              <a:t>ороговикованные</a:t>
            </a:r>
            <a:r>
              <a:rPr lang="ru-RU" sz="1200" dirty="0">
                <a:solidFill>
                  <a:prstClr val="black"/>
                </a:solidFill>
                <a:latin typeface="+mj-lt"/>
                <a:cs typeface="Times New Roman" panose="02020603050405020304" pitchFamily="18" charset="0"/>
              </a:rPr>
              <a:t> осадочные породы – </a:t>
            </a:r>
            <a:r>
              <a:rPr lang="ru-RU" sz="1200" dirty="0" err="1">
                <a:solidFill>
                  <a:prstClr val="black"/>
                </a:solidFill>
                <a:latin typeface="+mj-lt"/>
                <a:cs typeface="Times New Roman" panose="02020603050405020304" pitchFamily="18" charset="0"/>
              </a:rPr>
              <a:t>полимиктовые</a:t>
            </a:r>
            <a:r>
              <a:rPr lang="ru-RU" sz="1200" dirty="0">
                <a:solidFill>
                  <a:prstClr val="black"/>
                </a:solidFill>
                <a:latin typeface="+mj-lt"/>
                <a:cs typeface="Times New Roman" panose="02020603050405020304" pitchFamily="18" charset="0"/>
              </a:rPr>
              <a:t> песчаники и алевролиты. Всего на месторождении выделено 17 пегматитовых жил с промышленным </a:t>
            </a:r>
            <a:r>
              <a:rPr lang="ru-RU" sz="1200" dirty="0" err="1">
                <a:solidFill>
                  <a:prstClr val="black"/>
                </a:solidFill>
                <a:latin typeface="+mj-lt"/>
                <a:cs typeface="Times New Roman" panose="02020603050405020304" pitchFamily="18" charset="0"/>
              </a:rPr>
              <a:t>оруденением</a:t>
            </a:r>
            <a:r>
              <a:rPr lang="ru-RU" sz="1200" dirty="0">
                <a:solidFill>
                  <a:prstClr val="black"/>
                </a:solidFill>
                <a:latin typeface="+mj-lt"/>
                <a:cs typeface="Times New Roman" panose="02020603050405020304" pitchFamily="18" charset="0"/>
              </a:rPr>
              <a:t>, имеющих северо-западное простирание и крутое падение в юго-западных румбах. Мощность рудных тел варьирует от 0,2 до 10,4 м, в среднем 2-4 м; рудные тела имеют сложную плитообразную морфологию. По простиранию прослежены до 1 км, по падению скважинами – до 400 м. Состав жил кварц-альбитовый с мусковитом. </a:t>
            </a:r>
          </a:p>
          <a:p>
            <a:pPr indent="457200" algn="just">
              <a:tabLst>
                <a:tab pos="266700" algn="l"/>
                <a:tab pos="714375" algn="l"/>
              </a:tabLst>
            </a:pPr>
            <a:r>
              <a:rPr lang="ru-RU" sz="1200" dirty="0">
                <a:solidFill>
                  <a:prstClr val="black"/>
                </a:solidFill>
                <a:latin typeface="+mj-lt"/>
                <a:cs typeface="Times New Roman" panose="02020603050405020304" pitchFamily="18" charset="0"/>
              </a:rPr>
              <a:t>Горно-геологические условия эксплуатации простые. </a:t>
            </a:r>
            <a:endParaRPr lang="ru-RU" sz="1200" b="1" dirty="0">
              <a:solidFill>
                <a:prstClr val="black"/>
              </a:solidFill>
              <a:latin typeface="+mj-lt"/>
              <a:cs typeface="Times New Roman" panose="02020603050405020304" pitchFamily="18" charset="0"/>
            </a:endParaRPr>
          </a:p>
          <a:p>
            <a:pPr algn="just">
              <a:spcAft>
                <a:spcPts val="600"/>
              </a:spcAft>
              <a:tabLst>
                <a:tab pos="266700" algn="l"/>
                <a:tab pos="714375" algn="l"/>
              </a:tabLst>
            </a:pPr>
            <a:endParaRPr lang="ru-RU" sz="105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3249971967"/>
              </p:ext>
            </p:extLst>
          </p:nvPr>
        </p:nvGraphicFramePr>
        <p:xfrm>
          <a:off x="96872" y="4629096"/>
          <a:ext cx="5986436" cy="182880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тантал</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206,0 тонн, С2 – 109,0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49,0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ниобий</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257 тонн, С2 – 129,0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8169728"/>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бериллий</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1235,0 тонн, С2 – 728,0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515,0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2556984"/>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олово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С1 – 2017,0 тонн, С2 – 852,0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325,0 тонн</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089679"/>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CC477BF9-8E9F-3516-CFBE-D935BC8A601E}"/>
              </a:ext>
            </a:extLst>
          </p:cNvPr>
          <p:cNvSpPr/>
          <p:nvPr/>
        </p:nvSpPr>
        <p:spPr>
          <a:xfrm>
            <a:off x="6329287" y="4809252"/>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21" name="TextBox 20">
            <a:extLst>
              <a:ext uri="{FF2B5EF4-FFF2-40B4-BE49-F238E27FC236}">
                <a16:creationId xmlns:a16="http://schemas.microsoft.com/office/drawing/2014/main" id="{B0C1B2E8-3CE0-6C74-5C6C-F2BA923ACA95}"/>
              </a:ext>
            </a:extLst>
          </p:cNvPr>
          <p:cNvSpPr txBox="1"/>
          <p:nvPr/>
        </p:nvSpPr>
        <p:spPr>
          <a:xfrm>
            <a:off x="6645854" y="4744433"/>
            <a:ext cx="2606666"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Калай-</a:t>
            </a:r>
            <a:r>
              <a:rPr lang="ru-RU" sz="900" dirty="0" err="1">
                <a:latin typeface="Times New Roman" panose="02020603050405020304" pitchFamily="18" charset="0"/>
                <a:cs typeface="Times New Roman" panose="02020603050405020304" pitchFamily="18" charset="0"/>
              </a:rPr>
              <a:t>Тапкан</a:t>
            </a:r>
            <a:r>
              <a:rPr lang="ru-RU" sz="900" dirty="0">
                <a:latin typeface="Times New Roman" panose="02020603050405020304" pitchFamily="18" charset="0"/>
                <a:cs typeface="Times New Roman" panose="02020603050405020304" pitchFamily="18" charset="0"/>
              </a:rPr>
              <a:t>, включенная в ПУГФН на добычу ТПИ, для выставления на аукцион</a:t>
            </a:r>
          </a:p>
        </p:txBody>
      </p:sp>
      <p:pic>
        <p:nvPicPr>
          <p:cNvPr id="22" name="Рисунок 21">
            <a:extLst>
              <a:ext uri="{FF2B5EF4-FFF2-40B4-BE49-F238E27FC236}">
                <a16:creationId xmlns:a16="http://schemas.microsoft.com/office/drawing/2014/main" id="{498A52E9-FA0A-1AFB-473A-499BD6EAEE1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341043" y="6027171"/>
            <a:ext cx="355942" cy="176895"/>
          </a:xfrm>
          <a:prstGeom prst="rect">
            <a:avLst/>
          </a:prstGeom>
          <a:ln>
            <a:solidFill>
              <a:srgbClr val="00B050"/>
            </a:solidFill>
          </a:ln>
        </p:spPr>
      </p:pic>
      <p:sp>
        <p:nvSpPr>
          <p:cNvPr id="23" name="TextBox 22">
            <a:extLst>
              <a:ext uri="{FF2B5EF4-FFF2-40B4-BE49-F238E27FC236}">
                <a16:creationId xmlns:a16="http://schemas.microsoft.com/office/drawing/2014/main" id="{1679001F-2DD2-F517-D892-CF64F6FC3543}"/>
              </a:ext>
            </a:extLst>
          </p:cNvPr>
          <p:cNvSpPr txBox="1">
            <a:spLocks noChangeArrowheads="1"/>
          </p:cNvSpPr>
          <p:nvPr/>
        </p:nvSpPr>
        <p:spPr bwMode="auto">
          <a:xfrm>
            <a:off x="6689748" y="5980537"/>
            <a:ext cx="11343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sp>
        <p:nvSpPr>
          <p:cNvPr id="25" name="TextBox 24">
            <a:extLst>
              <a:ext uri="{FF2B5EF4-FFF2-40B4-BE49-F238E27FC236}">
                <a16:creationId xmlns:a16="http://schemas.microsoft.com/office/drawing/2014/main" id="{A8975F77-688A-E122-7F54-FC2BA58310EA}"/>
              </a:ext>
            </a:extLst>
          </p:cNvPr>
          <p:cNvSpPr txBox="1">
            <a:spLocks noChangeArrowheads="1"/>
          </p:cNvSpPr>
          <p:nvPr/>
        </p:nvSpPr>
        <p:spPr bwMode="auto">
          <a:xfrm>
            <a:off x="6687949" y="6260784"/>
            <a:ext cx="2534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 и буферная зона с. Калай-</a:t>
            </a:r>
            <a:r>
              <a:rPr lang="ru-RU" altLang="ru-RU" sz="900" dirty="0" err="1">
                <a:latin typeface="Times New Roman" panose="02020603050405020304" pitchFamily="18" charset="0"/>
                <a:cs typeface="Times New Roman" panose="02020603050405020304" pitchFamily="18" charset="0"/>
              </a:rPr>
              <a:t>Тапкан</a:t>
            </a:r>
            <a:r>
              <a:rPr lang="ru-RU" altLang="ru-RU" sz="900" dirty="0">
                <a:latin typeface="Times New Roman" panose="02020603050405020304" pitchFamily="18" charset="0"/>
                <a:cs typeface="Times New Roman" panose="02020603050405020304" pitchFamily="18" charset="0"/>
              </a:rPr>
              <a:t>,   с. Белогорский</a:t>
            </a:r>
          </a:p>
        </p:txBody>
      </p:sp>
      <p:pic>
        <p:nvPicPr>
          <p:cNvPr id="26" name="Рисунок 25">
            <a:extLst>
              <a:ext uri="{FF2B5EF4-FFF2-40B4-BE49-F238E27FC236}">
                <a16:creationId xmlns:a16="http://schemas.microsoft.com/office/drawing/2014/main" id="{129546DE-F39E-A74C-10AF-564B310E65C7}"/>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41043" y="6345958"/>
            <a:ext cx="38206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a:extLst>
              <a:ext uri="{FF2B5EF4-FFF2-40B4-BE49-F238E27FC236}">
                <a16:creationId xmlns:a16="http://schemas.microsoft.com/office/drawing/2014/main" id="{6A2DF249-CD93-1034-4484-7166E0E44D6D}"/>
              </a:ext>
            </a:extLst>
          </p:cNvPr>
          <p:cNvPicPr>
            <a:picLocks noChangeAspect="1"/>
          </p:cNvPicPr>
          <p:nvPr/>
        </p:nvPicPr>
        <p:blipFill>
          <a:blip r:embed="rId8"/>
          <a:stretch>
            <a:fillRect/>
          </a:stretch>
        </p:blipFill>
        <p:spPr>
          <a:xfrm>
            <a:off x="6223953" y="2419006"/>
            <a:ext cx="2807751" cy="2204275"/>
          </a:xfrm>
          <a:prstGeom prst="rect">
            <a:avLst/>
          </a:prstGeom>
          <a:ln w="3175">
            <a:solidFill>
              <a:schemeClr val="tx1"/>
            </a:solidFill>
          </a:ln>
        </p:spPr>
      </p:pic>
      <p:sp>
        <p:nvSpPr>
          <p:cNvPr id="12" name="TextBox 13">
            <a:extLst>
              <a:ext uri="{FF2B5EF4-FFF2-40B4-BE49-F238E27FC236}">
                <a16:creationId xmlns:a16="http://schemas.microsoft.com/office/drawing/2014/main" id="{2B00967A-104E-466F-7D96-71DD3DBFFB6C}"/>
              </a:ext>
            </a:extLst>
          </p:cNvPr>
          <p:cNvSpPr txBox="1">
            <a:spLocks noChangeArrowheads="1"/>
          </p:cNvSpPr>
          <p:nvPr/>
        </p:nvSpPr>
        <p:spPr bwMode="auto">
          <a:xfrm>
            <a:off x="6689748" y="5687912"/>
            <a:ext cx="16621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ПУГФН на разведу ТПИ</a:t>
            </a:r>
          </a:p>
        </p:txBody>
      </p:sp>
      <p:sp>
        <p:nvSpPr>
          <p:cNvPr id="14" name="Прямоугольник 13">
            <a:extLst>
              <a:ext uri="{FF2B5EF4-FFF2-40B4-BE49-F238E27FC236}">
                <a16:creationId xmlns:a16="http://schemas.microsoft.com/office/drawing/2014/main" id="{856008B4-D384-732C-E403-4DBD3788D1FB}"/>
              </a:ext>
            </a:extLst>
          </p:cNvPr>
          <p:cNvSpPr/>
          <p:nvPr/>
        </p:nvSpPr>
        <p:spPr>
          <a:xfrm>
            <a:off x="6325721" y="5729857"/>
            <a:ext cx="366837" cy="182563"/>
          </a:xfrm>
          <a:prstGeom prst="rect">
            <a:avLst/>
          </a:prstGeom>
          <a:solidFill>
            <a:srgbClr val="FFD8F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TextBox 13">
            <a:extLst>
              <a:ext uri="{FF2B5EF4-FFF2-40B4-BE49-F238E27FC236}">
                <a16:creationId xmlns:a16="http://schemas.microsoft.com/office/drawing/2014/main" id="{AC7B5D6F-72DC-4E91-C251-33ECE0CC6A27}"/>
              </a:ext>
            </a:extLst>
          </p:cNvPr>
          <p:cNvSpPr txBox="1">
            <a:spLocks noChangeArrowheads="1"/>
          </p:cNvSpPr>
          <p:nvPr/>
        </p:nvSpPr>
        <p:spPr bwMode="auto">
          <a:xfrm>
            <a:off x="6661103" y="5207168"/>
            <a:ext cx="252918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лицензионная территория ТОО «СТА капитал». Лицензия </a:t>
            </a:r>
            <a:r>
              <a:rPr lang="en-US" altLang="ru-RU" sz="900" dirty="0">
                <a:latin typeface="Times New Roman" panose="02020603050405020304" pitchFamily="18" charset="0"/>
                <a:cs typeface="Times New Roman" panose="02020603050405020304" pitchFamily="18" charset="0"/>
              </a:rPr>
              <a:t>№1168-EL</a:t>
            </a:r>
            <a:r>
              <a:rPr lang="ru-RU" altLang="ru-RU" sz="900" dirty="0">
                <a:latin typeface="Times New Roman" panose="02020603050405020304" pitchFamily="18" charset="0"/>
                <a:cs typeface="Times New Roman" panose="02020603050405020304" pitchFamily="18" charset="0"/>
              </a:rPr>
              <a:t> от 26.01.2021 г. на разведу ТПИ</a:t>
            </a:r>
          </a:p>
        </p:txBody>
      </p:sp>
      <p:sp>
        <p:nvSpPr>
          <p:cNvPr id="24" name="Прямоугольник 23">
            <a:extLst>
              <a:ext uri="{FF2B5EF4-FFF2-40B4-BE49-F238E27FC236}">
                <a16:creationId xmlns:a16="http://schemas.microsoft.com/office/drawing/2014/main" id="{13F2C3BB-D461-B5F0-410D-2367F6AC13D2}"/>
              </a:ext>
            </a:extLst>
          </p:cNvPr>
          <p:cNvSpPr/>
          <p:nvPr/>
        </p:nvSpPr>
        <p:spPr>
          <a:xfrm>
            <a:off x="6328925" y="5273890"/>
            <a:ext cx="353586" cy="182563"/>
          </a:xfrm>
          <a:prstGeom prst="rect">
            <a:avLst/>
          </a:prstGeom>
          <a:solidFill>
            <a:srgbClr val="C3E5B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2" name="Рисунок 1">
            <a:extLst>
              <a:ext uri="{FF2B5EF4-FFF2-40B4-BE49-F238E27FC236}">
                <a16:creationId xmlns:a16="http://schemas.microsoft.com/office/drawing/2014/main" id="{E1CD929B-1F2B-1560-B3B5-D3E22CAAC1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768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52536" y="36783"/>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a:t>
            </a:r>
            <a:r>
              <a:rPr lang="ru-RU" sz="1600" b="1" dirty="0">
                <a:latin typeface="+mj-lt"/>
                <a:cs typeface="Times New Roman" panose="02020603050405020304" pitchFamily="18" charset="0"/>
              </a:rPr>
              <a:t> Березовское в Акмолинской и Северо-Казахстанской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490834" y="1080524"/>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78590" y="1484310"/>
            <a:ext cx="1212244" cy="133336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866212" y="1484310"/>
            <a:ext cx="1160922" cy="1370028"/>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36731890"/>
              </p:ext>
            </p:extLst>
          </p:nvPr>
        </p:nvGraphicFramePr>
        <p:xfrm>
          <a:off x="196420" y="4825655"/>
          <a:ext cx="5986436" cy="182880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221,04 кг,</a:t>
                      </a:r>
                      <a:r>
                        <a:rPr lang="ru-RU" sz="1200" baseline="0" dirty="0">
                          <a:latin typeface="+mj-lt"/>
                          <a:cs typeface="Times New Roman" panose="02020603050405020304" pitchFamily="18" charset="0"/>
                        </a:rPr>
                        <a:t> С2 – 64,81</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серебро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11,64 тонн,</a:t>
                      </a:r>
                      <a:r>
                        <a:rPr lang="ru-RU" sz="1200" baseline="0" dirty="0">
                          <a:latin typeface="+mj-lt"/>
                          <a:cs typeface="Times New Roman" panose="02020603050405020304" pitchFamily="18" charset="0"/>
                        </a:rPr>
                        <a:t> С2 – 1,17 тонн</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595020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свинец</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0,36 </a:t>
                      </a:r>
                      <a:r>
                        <a:rPr lang="ru-RU" sz="1200" dirty="0" err="1">
                          <a:latin typeface="+mj-lt"/>
                          <a:cs typeface="Times New Roman" panose="02020603050405020304" pitchFamily="18" charset="0"/>
                        </a:rPr>
                        <a:t>тыс.т</a:t>
                      </a:r>
                      <a:r>
                        <a:rPr lang="ru-RU" sz="1200" dirty="0">
                          <a:latin typeface="+mj-lt"/>
                          <a:cs typeface="Times New Roman" panose="02020603050405020304" pitchFamily="18" charset="0"/>
                        </a:rPr>
                        <a:t>,</a:t>
                      </a:r>
                      <a:r>
                        <a:rPr lang="ru-RU" sz="1200" baseline="0" dirty="0">
                          <a:latin typeface="+mj-lt"/>
                          <a:cs typeface="Times New Roman" panose="02020603050405020304" pitchFamily="18" charset="0"/>
                        </a:rPr>
                        <a:t> С2 – 0,00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7444625"/>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цинк</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1,77 </a:t>
                      </a:r>
                      <a:r>
                        <a:rPr lang="ru-RU" sz="1200" dirty="0" err="1">
                          <a:latin typeface="+mj-lt"/>
                          <a:cs typeface="Times New Roman" panose="02020603050405020304" pitchFamily="18" charset="0"/>
                        </a:rPr>
                        <a:t>тыс.т</a:t>
                      </a:r>
                      <a:r>
                        <a:rPr lang="ru-RU" sz="1200" dirty="0">
                          <a:latin typeface="+mj-lt"/>
                          <a:cs typeface="Times New Roman" panose="02020603050405020304" pitchFamily="18" charset="0"/>
                        </a:rPr>
                        <a:t>,</a:t>
                      </a:r>
                      <a:r>
                        <a:rPr lang="ru-RU" sz="1200" baseline="0" dirty="0">
                          <a:latin typeface="+mj-lt"/>
                          <a:cs typeface="Times New Roman" panose="02020603050405020304" pitchFamily="18" charset="0"/>
                        </a:rPr>
                        <a:t> С2 – 0,12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3179983"/>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E4D492DD-2BB3-4662-91EA-0D7697FC7959}"/>
              </a:ext>
            </a:extLst>
          </p:cNvPr>
          <p:cNvSpPr txBox="1"/>
          <p:nvPr/>
        </p:nvSpPr>
        <p:spPr>
          <a:xfrm>
            <a:off x="107305" y="556329"/>
            <a:ext cx="6145188" cy="3416320"/>
          </a:xfrm>
          <a:prstGeom prst="rect">
            <a:avLst/>
          </a:prstGeom>
          <a:noFill/>
        </p:spPr>
        <p:txBody>
          <a:bodyPr wrap="square">
            <a:spAutoFit/>
          </a:bodyPr>
          <a:lstStyle/>
          <a:p>
            <a:pPr indent="447675" algn="just"/>
            <a:r>
              <a:rPr lang="ru-RU" sz="1200" b="1" dirty="0">
                <a:latin typeface="+mj-lt"/>
                <a:cs typeface="Times New Roman" panose="02020603050405020304" pitchFamily="18" charset="0"/>
              </a:rPr>
              <a:t>Местонахождение:</a:t>
            </a:r>
            <a:r>
              <a:rPr lang="ru-RU" sz="1200" dirty="0">
                <a:latin typeface="+mj-lt"/>
                <a:cs typeface="Times New Roman" panose="02020603050405020304" pitchFamily="18" charset="0"/>
              </a:rPr>
              <a:t> 60 км к северо-западу от г. Кокшетау в Северо-Казахстанской области. Ближайшая ж.-д. станция Азат находится в 45 км к востоку от месторождения. </a:t>
            </a:r>
          </a:p>
          <a:p>
            <a:pPr indent="447675" algn="just"/>
            <a:r>
              <a:rPr lang="ru-RU" sz="1200" b="1" dirty="0">
                <a:latin typeface="+mj-lt"/>
                <a:cs typeface="Times New Roman" panose="02020603050405020304" pitchFamily="18" charset="0"/>
              </a:rPr>
              <a:t>Краткая геологическая характеристика: </a:t>
            </a:r>
            <a:r>
              <a:rPr lang="ru-RU" sz="1200" dirty="0" err="1">
                <a:latin typeface="+mj-lt"/>
                <a:cs typeface="Times New Roman" panose="02020603050405020304" pitchFamily="18" charset="0"/>
              </a:rPr>
              <a:t>Чеганские</a:t>
            </a:r>
            <a:r>
              <a:rPr lang="ru-RU" sz="1200" dirty="0">
                <a:latin typeface="+mj-lt"/>
                <a:cs typeface="Times New Roman" panose="02020603050405020304" pitchFamily="18" charset="0"/>
              </a:rPr>
              <a:t> отложения, заключающие продуктивные пески, залегают на неровной поверхности размытой коры выветривания. Рудовмещающие пески представлены хорошо сортированными мелко- и тонкозернистыми разностями. В пределах разведанной площади выделены две рудоносные залежи песков - Верхняя и Нижняя, а также ряд отдельных линз. Полезными минералами являются ильменит, рутил и циркон. Кварц составляет 85% от всей массы песков. Месторождение характеризуется повышенным содержанием циркона. Месторождение изучено скважинами по сети 800x400 и 400x200 м, на юго-востоке 1600x400 м. Верхняя рудоносная залежь прослежена по простиранию в северо-западном направлении на 5,8 км при ширине от 0,8 до 1,5 км. Мощность колеблется от 0,5 до 2,5 м, глубина залегания - от 2,5 до 9,0 м. Нижняя залежь расположена в южной части площади, прослежена на 2,2 км при ширине от 0,4 до 0,7 км. Отдельные линзы вскрыты скважинами, имеют размеры, не превышающие 0,2x0,4 км. Пески </a:t>
            </a:r>
            <a:r>
              <a:rPr lang="ru-RU" sz="1200" dirty="0" err="1">
                <a:latin typeface="+mj-lt"/>
                <a:cs typeface="Times New Roman" panose="02020603050405020304" pitchFamily="18" charset="0"/>
              </a:rPr>
              <a:t>чеганской</a:t>
            </a:r>
            <a:r>
              <a:rPr lang="ru-RU" sz="1200" dirty="0">
                <a:latin typeface="+mj-lt"/>
                <a:cs typeface="Times New Roman" panose="02020603050405020304" pitchFamily="18" charset="0"/>
              </a:rPr>
              <a:t> свиты обводнены, воды безнапорные, залегают на глубине от 9 до 15 м. Дебиты по скважинам от 0,1 до 1,6 л/сек, при понижениях 1,6-6,3 м. </a:t>
            </a:r>
            <a:r>
              <a:rPr lang="ru-RU" sz="1200" dirty="0" err="1">
                <a:latin typeface="+mj-lt"/>
                <a:cs typeface="Times New Roman" panose="02020603050405020304" pitchFamily="18" charset="0"/>
              </a:rPr>
              <a:t>Водопритоки</a:t>
            </a:r>
            <a:r>
              <a:rPr lang="ru-RU" sz="1200" dirty="0">
                <a:latin typeface="+mj-lt"/>
                <a:cs typeface="Times New Roman" panose="02020603050405020304" pitchFamily="18" charset="0"/>
              </a:rPr>
              <a:t> в карьер оценивались в 21,4 м3 /час. </a:t>
            </a:r>
          </a:p>
        </p:txBody>
      </p:sp>
      <p:sp>
        <p:nvSpPr>
          <p:cNvPr id="12" name="Прямоугольник 11">
            <a:extLst>
              <a:ext uri="{FF2B5EF4-FFF2-40B4-BE49-F238E27FC236}">
                <a16:creationId xmlns:a16="http://schemas.microsoft.com/office/drawing/2014/main" id="{A331B8FC-38E0-D70E-019D-CE39861EFF80}"/>
              </a:ext>
            </a:extLst>
          </p:cNvPr>
          <p:cNvSpPr/>
          <p:nvPr/>
        </p:nvSpPr>
        <p:spPr>
          <a:xfrm>
            <a:off x="6259424" y="4899279"/>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14" name="TextBox 13">
            <a:extLst>
              <a:ext uri="{FF2B5EF4-FFF2-40B4-BE49-F238E27FC236}">
                <a16:creationId xmlns:a16="http://schemas.microsoft.com/office/drawing/2014/main" id="{23200654-203D-4C63-CFBA-00AEE7DA1FCC}"/>
              </a:ext>
            </a:extLst>
          </p:cNvPr>
          <p:cNvSpPr txBox="1"/>
          <p:nvPr/>
        </p:nvSpPr>
        <p:spPr>
          <a:xfrm>
            <a:off x="6583852" y="4852052"/>
            <a:ext cx="2506899"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месторождения Березовское</a:t>
            </a:r>
          </a:p>
        </p:txBody>
      </p:sp>
      <p:pic>
        <p:nvPicPr>
          <p:cNvPr id="15" name="Рисунок 14">
            <a:extLst>
              <a:ext uri="{FF2B5EF4-FFF2-40B4-BE49-F238E27FC236}">
                <a16:creationId xmlns:a16="http://schemas.microsoft.com/office/drawing/2014/main" id="{2BE19FC4-B195-B7A8-3CEB-1595D694890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6278590" y="6136075"/>
            <a:ext cx="337234" cy="176895"/>
          </a:xfrm>
          <a:prstGeom prst="rect">
            <a:avLst/>
          </a:prstGeom>
          <a:ln>
            <a:solidFill>
              <a:srgbClr val="00B050"/>
            </a:solidFill>
          </a:ln>
        </p:spPr>
      </p:pic>
      <p:sp>
        <p:nvSpPr>
          <p:cNvPr id="18" name="TextBox 17">
            <a:extLst>
              <a:ext uri="{FF2B5EF4-FFF2-40B4-BE49-F238E27FC236}">
                <a16:creationId xmlns:a16="http://schemas.microsoft.com/office/drawing/2014/main" id="{A67E4346-D676-FE4A-CF09-B61E1A802C8C}"/>
              </a:ext>
            </a:extLst>
          </p:cNvPr>
          <p:cNvSpPr txBox="1">
            <a:spLocks noChangeArrowheads="1"/>
          </p:cNvSpPr>
          <p:nvPr/>
        </p:nvSpPr>
        <p:spPr bwMode="auto">
          <a:xfrm>
            <a:off x="6615824" y="6097180"/>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pic>
        <p:nvPicPr>
          <p:cNvPr id="4" name="Рисунок 3">
            <a:extLst>
              <a:ext uri="{FF2B5EF4-FFF2-40B4-BE49-F238E27FC236}">
                <a16:creationId xmlns:a16="http://schemas.microsoft.com/office/drawing/2014/main" id="{E9A7C3C1-511B-2E1A-E2A1-0D372514EF74}"/>
              </a:ext>
            </a:extLst>
          </p:cNvPr>
          <p:cNvPicPr>
            <a:picLocks noChangeAspect="1"/>
          </p:cNvPicPr>
          <p:nvPr/>
        </p:nvPicPr>
        <p:blipFill>
          <a:blip r:embed="rId6"/>
          <a:stretch>
            <a:fillRect/>
          </a:stretch>
        </p:blipFill>
        <p:spPr>
          <a:xfrm>
            <a:off x="6226396" y="2800423"/>
            <a:ext cx="2904254" cy="1639236"/>
          </a:xfrm>
          <a:prstGeom prst="rect">
            <a:avLst/>
          </a:prstGeom>
          <a:ln w="3175">
            <a:solidFill>
              <a:schemeClr val="tx1"/>
            </a:solidFill>
          </a:ln>
        </p:spPr>
      </p:pic>
      <p:sp>
        <p:nvSpPr>
          <p:cNvPr id="6" name="Прямоугольник 5">
            <a:extLst>
              <a:ext uri="{FF2B5EF4-FFF2-40B4-BE49-F238E27FC236}">
                <a16:creationId xmlns:a16="http://schemas.microsoft.com/office/drawing/2014/main" id="{A7043276-A843-82F1-AE66-A8BC27F4D86D}"/>
              </a:ext>
            </a:extLst>
          </p:cNvPr>
          <p:cNvSpPr/>
          <p:nvPr/>
        </p:nvSpPr>
        <p:spPr>
          <a:xfrm>
            <a:off x="6242175" y="5244540"/>
            <a:ext cx="341677" cy="180975"/>
          </a:xfrm>
          <a:prstGeom prst="rect">
            <a:avLst/>
          </a:prstGeom>
          <a:pattFill prst="dkUpDiag">
            <a:fgClr>
              <a:srgbClr val="FFC000"/>
            </a:fgClr>
            <a:bgClr>
              <a:schemeClr val="bg1"/>
            </a:bgClr>
          </a:patt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TextBox 26">
            <a:extLst>
              <a:ext uri="{FF2B5EF4-FFF2-40B4-BE49-F238E27FC236}">
                <a16:creationId xmlns:a16="http://schemas.microsoft.com/office/drawing/2014/main" id="{C5C38664-20ED-9E3E-F7B6-3B43450B3700}"/>
              </a:ext>
            </a:extLst>
          </p:cNvPr>
          <p:cNvSpPr txBox="1">
            <a:spLocks noChangeArrowheads="1"/>
          </p:cNvSpPr>
          <p:nvPr/>
        </p:nvSpPr>
        <p:spPr bwMode="auto">
          <a:xfrm>
            <a:off x="6608668" y="5154138"/>
            <a:ext cx="253533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ru-RU" altLang="ru-RU" sz="900" dirty="0">
                <a:latin typeface="Times New Roman" panose="02020603050405020304" pitchFamily="18" charset="0"/>
                <a:cs typeface="Times New Roman" panose="02020603050405020304" pitchFamily="18" charset="0"/>
              </a:rPr>
              <a:t>- отозванный контракт ТОО «ГПК Горизонт», месторождение Березовское (золото). Контракт </a:t>
            </a:r>
            <a:br>
              <a:rPr lang="ru-RU" altLang="ru-RU" sz="900" dirty="0">
                <a:latin typeface="Times New Roman" panose="02020603050405020304" pitchFamily="18" charset="0"/>
                <a:cs typeface="Times New Roman" panose="02020603050405020304" pitchFamily="18" charset="0"/>
              </a:rPr>
            </a:br>
            <a:r>
              <a:rPr lang="ru-RU" altLang="ru-RU" sz="900" dirty="0">
                <a:latin typeface="Times New Roman" panose="02020603050405020304" pitchFamily="18" charset="0"/>
                <a:cs typeface="Times New Roman" panose="02020603050405020304" pitchFamily="18" charset="0"/>
              </a:rPr>
              <a:t>№ 2720 от 21.07.2008 г. на разведку (отозван в 2022г., имеется акт обследования от 04.07.2024 г., территория не принята, нужна ликвидация) </a:t>
            </a:r>
          </a:p>
        </p:txBody>
      </p:sp>
      <p:pic>
        <p:nvPicPr>
          <p:cNvPr id="2" name="Рисунок 1">
            <a:extLst>
              <a:ext uri="{FF2B5EF4-FFF2-40B4-BE49-F238E27FC236}">
                <a16:creationId xmlns:a16="http://schemas.microsoft.com/office/drawing/2014/main" id="{BD512FFD-1B6A-9469-E971-1761CAD34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70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01083" y="36513"/>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a:t>
            </a:r>
            <a:r>
              <a:rPr lang="ru-RU" sz="1600" b="1" dirty="0">
                <a:latin typeface="+mj-lt"/>
                <a:cs typeface="Times New Roman" panose="02020603050405020304" pitchFamily="18" charset="0"/>
              </a:rPr>
              <a:t> </a:t>
            </a:r>
            <a:r>
              <a:rPr lang="ru-RU" sz="1600" b="1" dirty="0" err="1">
                <a:latin typeface="+mj-lt"/>
                <a:cs typeface="Times New Roman" panose="02020603050405020304" pitchFamily="18" charset="0"/>
              </a:rPr>
              <a:t>Каракистак</a:t>
            </a:r>
            <a:r>
              <a:rPr lang="ru-RU" sz="1600" b="1" dirty="0">
                <a:latin typeface="+mj-lt"/>
                <a:cs typeface="Times New Roman" panose="02020603050405020304" pitchFamily="18" charset="0"/>
              </a:rPr>
              <a:t> в Жамбылской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694194" y="1768652"/>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228184" y="2188669"/>
            <a:ext cx="1478681" cy="53236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065454" y="2167314"/>
            <a:ext cx="894770" cy="56348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69117" y="586130"/>
            <a:ext cx="6005112" cy="3785652"/>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dirty="0">
                <a:solidFill>
                  <a:prstClr val="black"/>
                </a:solidFill>
                <a:latin typeface="+mj-lt"/>
                <a:cs typeface="Times New Roman" panose="02020603050405020304" pitchFamily="18" charset="0"/>
              </a:rPr>
              <a:t> Расположено в Киргизском хребте на границе </a:t>
            </a:r>
            <a:r>
              <a:rPr lang="ru-RU" sz="1200" dirty="0" err="1">
                <a:solidFill>
                  <a:prstClr val="black"/>
                </a:solidFill>
                <a:latin typeface="+mj-lt"/>
                <a:cs typeface="Times New Roman" panose="02020603050405020304" pitchFamily="18" charset="0"/>
              </a:rPr>
              <a:t>Луговского</a:t>
            </a:r>
            <a:r>
              <a:rPr lang="ru-RU" sz="1200" dirty="0">
                <a:solidFill>
                  <a:prstClr val="black"/>
                </a:solidFill>
                <a:latin typeface="+mj-lt"/>
                <a:cs typeface="Times New Roman" panose="02020603050405020304" pitchFamily="18" charset="0"/>
              </a:rPr>
              <a:t> и Меркенского районов Жамбылской области в 42 км к юго-востоку от железнодорожной станции Луговая. </a:t>
            </a:r>
          </a:p>
          <a:p>
            <a:pPr indent="457200" algn="just">
              <a:tabLst>
                <a:tab pos="266700" algn="l"/>
                <a:tab pos="714375" algn="l"/>
              </a:tabLst>
            </a:pPr>
            <a:r>
              <a:rPr lang="ru-RU" sz="1200" b="1" dirty="0">
                <a:solidFill>
                  <a:prstClr val="black"/>
                </a:solidFill>
                <a:latin typeface="+mj-lt"/>
                <a:cs typeface="Times New Roman" panose="02020603050405020304" pitchFamily="18" charset="0"/>
              </a:rPr>
              <a:t>Краткая геологическая характеристика: </a:t>
            </a:r>
            <a:r>
              <a:rPr lang="ru-RU" sz="1200" dirty="0">
                <a:solidFill>
                  <a:prstClr val="black"/>
                </a:solidFill>
                <a:latin typeface="+mj-lt"/>
                <a:cs typeface="Times New Roman" panose="02020603050405020304" pitchFamily="18" charset="0"/>
              </a:rPr>
              <a:t>Месторождение приурочено к долине р. </a:t>
            </a:r>
            <a:r>
              <a:rPr lang="ru-RU" sz="1200" dirty="0" err="1">
                <a:solidFill>
                  <a:prstClr val="black"/>
                </a:solidFill>
                <a:latin typeface="+mj-lt"/>
                <a:cs typeface="Times New Roman" panose="02020603050405020304" pitchFamily="18" charset="0"/>
              </a:rPr>
              <a:t>Каракистак</a:t>
            </a:r>
            <a:r>
              <a:rPr lang="ru-RU" sz="1200" dirty="0">
                <a:solidFill>
                  <a:prstClr val="black"/>
                </a:solidFill>
                <a:latin typeface="+mj-lt"/>
                <a:cs typeface="Times New Roman" panose="02020603050405020304" pitchFamily="18" charset="0"/>
              </a:rPr>
              <a:t>. Окружающая площадь сложена вулканогенно-терригенными и интрузивными породами девонского возраста. Месторождение представлено аллювиальной россыпью золота долинного типа протяженностью 6,5 км. В россыпи выделяются две струи: </a:t>
            </a:r>
            <a:r>
              <a:rPr lang="ru-RU" sz="1200" dirty="0" err="1">
                <a:solidFill>
                  <a:prstClr val="black"/>
                </a:solidFill>
                <a:latin typeface="+mj-lt"/>
                <a:cs typeface="Times New Roman" panose="02020603050405020304" pitchFamily="18" charset="0"/>
              </a:rPr>
              <a:t>тальвеговая</a:t>
            </a:r>
            <a:r>
              <a:rPr lang="ru-RU" sz="1200" dirty="0">
                <a:solidFill>
                  <a:prstClr val="black"/>
                </a:solidFill>
                <a:latin typeface="+mj-lt"/>
                <a:cs typeface="Times New Roman" panose="02020603050405020304" pitchFamily="18" charset="0"/>
              </a:rPr>
              <a:t> и пойменная, прослеженные соответственно на 6,3 и 1,8 км. Ширина </a:t>
            </a:r>
            <a:r>
              <a:rPr lang="ru-RU" sz="1200" dirty="0" err="1">
                <a:solidFill>
                  <a:prstClr val="black"/>
                </a:solidFill>
                <a:latin typeface="+mj-lt"/>
                <a:cs typeface="Times New Roman" panose="02020603050405020304" pitchFamily="18" charset="0"/>
              </a:rPr>
              <a:t>тальвеговой</a:t>
            </a:r>
            <a:r>
              <a:rPr lang="ru-RU" sz="1200" dirty="0">
                <a:solidFill>
                  <a:prstClr val="black"/>
                </a:solidFill>
                <a:latin typeface="+mj-lt"/>
                <a:cs typeface="Times New Roman" panose="02020603050405020304" pitchFamily="18" charset="0"/>
              </a:rPr>
              <a:t> струи колеблется от 5 до 9,5 м, пойменной - от 20 до 80 м. Мощность продуктивного пласта варьирует от 0,5 до 12 м; мощность торфов - от 3,8 до 25,3 м; средняя - в тальвеге 14,3 м, в пойме - 7,5 м. </a:t>
            </a:r>
            <a:r>
              <a:rPr lang="ru-RU" sz="1200" dirty="0" err="1">
                <a:solidFill>
                  <a:prstClr val="black"/>
                </a:solidFill>
                <a:latin typeface="+mj-lt"/>
                <a:cs typeface="Times New Roman" panose="02020603050405020304" pitchFamily="18" charset="0"/>
              </a:rPr>
              <a:t>Пробность</a:t>
            </a:r>
            <a:r>
              <a:rPr lang="ru-RU" sz="1200" dirty="0">
                <a:solidFill>
                  <a:prstClr val="black"/>
                </a:solidFill>
                <a:latin typeface="+mj-lt"/>
                <a:cs typeface="Times New Roman" panose="02020603050405020304" pitchFamily="18" charset="0"/>
              </a:rPr>
              <a:t> золота 905, размер </a:t>
            </a:r>
            <a:r>
              <a:rPr lang="ru-RU" sz="1200" dirty="0" err="1">
                <a:solidFill>
                  <a:prstClr val="black"/>
                </a:solidFill>
                <a:latin typeface="+mj-lt"/>
                <a:cs typeface="Times New Roman" panose="02020603050405020304" pitchFamily="18" charset="0"/>
              </a:rPr>
              <a:t>золотин</a:t>
            </a:r>
            <a:r>
              <a:rPr lang="ru-RU" sz="1200" dirty="0">
                <a:solidFill>
                  <a:prstClr val="black"/>
                </a:solidFill>
                <a:latin typeface="+mj-lt"/>
                <a:cs typeface="Times New Roman" panose="02020603050405020304" pitchFamily="18" charset="0"/>
              </a:rPr>
              <a:t> 0,5-2 мм. Торфа и пески представлены валунно-гравийно-песчаными отложениями четвертичного возраста. В песках количество валунов размером более 30 см - около 30%. Пески обводнены. Глубина уровня грунтовых вод от 0,5 до 8 м. Россыпь по сложности строения отнесена к III категории. Среднее содержание золота в подсчитанных контурах составляет 1,14 г/м3 при помощи песков 2,79 м и торфов 11,35 м. Россыпь может быть </a:t>
            </a:r>
            <a:r>
              <a:rPr lang="ru-RU" sz="1200" dirty="0" err="1">
                <a:solidFill>
                  <a:prstClr val="black"/>
                </a:solidFill>
                <a:latin typeface="+mj-lt"/>
                <a:cs typeface="Times New Roman" panose="02020603050405020304" pitchFamily="18" charset="0"/>
              </a:rPr>
              <a:t>прирощена</a:t>
            </a:r>
            <a:r>
              <a:rPr lang="ru-RU" sz="1200" dirty="0">
                <a:solidFill>
                  <a:prstClr val="black"/>
                </a:solidFill>
                <a:latin typeface="+mj-lt"/>
                <a:cs typeface="Times New Roman" panose="02020603050405020304" pitchFamily="18" charset="0"/>
              </a:rPr>
              <a:t> за счет древнего погребенного русла в правобережном борту современной долины, ее нижней части и конуса выноса, частично отрабатывавшегося в прошлые годы (россыпь "Пионер").  </a:t>
            </a:r>
          </a:p>
          <a:p>
            <a:pPr indent="457200" algn="just">
              <a:tabLst>
                <a:tab pos="266700" algn="l"/>
                <a:tab pos="714375" algn="l"/>
              </a:tabLst>
            </a:pPr>
            <a:endParaRPr lang="ru-RU" sz="1200" dirty="0">
              <a:solidFill>
                <a:prstClr val="black"/>
              </a:solidFill>
              <a:latin typeface="+mj-lt"/>
              <a:cs typeface="Times New Roman" panose="02020603050405020304" pitchFamily="18" charset="0"/>
            </a:endParaRP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235480961"/>
              </p:ext>
            </p:extLst>
          </p:nvPr>
        </p:nvGraphicFramePr>
        <p:xfrm>
          <a:off x="97481" y="5439610"/>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940150">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mj-lt"/>
                          <a:cs typeface="Times New Roman" panose="02020603050405020304" pitchFamily="18" charset="0"/>
                        </a:rPr>
                        <a:t>А+В+С1 – 503,0 кг </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6037" y="412550"/>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7DB94A47-7EE7-11DF-4C79-18EC616CA307}"/>
              </a:ext>
            </a:extLst>
          </p:cNvPr>
          <p:cNvPicPr>
            <a:picLocks noChangeAspect="1"/>
          </p:cNvPicPr>
          <p:nvPr/>
        </p:nvPicPr>
        <p:blipFill>
          <a:blip r:embed="rId4"/>
          <a:stretch>
            <a:fillRect/>
          </a:stretch>
        </p:blipFill>
        <p:spPr>
          <a:xfrm>
            <a:off x="6061781" y="2730796"/>
            <a:ext cx="3047784" cy="1713667"/>
          </a:xfrm>
          <a:prstGeom prst="rect">
            <a:avLst/>
          </a:prstGeom>
          <a:ln w="3175">
            <a:solidFill>
              <a:schemeClr val="tx1"/>
            </a:solidFill>
          </a:ln>
        </p:spPr>
      </p:pic>
      <p:sp>
        <p:nvSpPr>
          <p:cNvPr id="15" name="Прямоугольник 14">
            <a:extLst>
              <a:ext uri="{FF2B5EF4-FFF2-40B4-BE49-F238E27FC236}">
                <a16:creationId xmlns:a16="http://schemas.microsoft.com/office/drawing/2014/main" id="{06029C9F-21AD-DC00-BBB5-89B7F78CD1E9}"/>
              </a:ext>
            </a:extLst>
          </p:cNvPr>
          <p:cNvSpPr/>
          <p:nvPr/>
        </p:nvSpPr>
        <p:spPr>
          <a:xfrm>
            <a:off x="6242372" y="4841931"/>
            <a:ext cx="337234" cy="176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2"/>
          </a:p>
        </p:txBody>
      </p:sp>
      <p:sp>
        <p:nvSpPr>
          <p:cNvPr id="18" name="TextBox 17">
            <a:extLst>
              <a:ext uri="{FF2B5EF4-FFF2-40B4-BE49-F238E27FC236}">
                <a16:creationId xmlns:a16="http://schemas.microsoft.com/office/drawing/2014/main" id="{427C4C63-78FB-17C9-4F63-829F643B2930}"/>
              </a:ext>
            </a:extLst>
          </p:cNvPr>
          <p:cNvSpPr txBox="1"/>
          <p:nvPr/>
        </p:nvSpPr>
        <p:spPr>
          <a:xfrm>
            <a:off x="6639906" y="4777112"/>
            <a:ext cx="2401285" cy="230832"/>
          </a:xfrm>
          <a:prstGeom prst="rect">
            <a:avLst/>
          </a:prstGeom>
          <a:noFill/>
        </p:spPr>
        <p:txBody>
          <a:bodyPr wrap="square" rtlCol="0">
            <a:spAutoFit/>
          </a:bodyPr>
          <a:lstStyle/>
          <a:p>
            <a:pPr algn="just"/>
            <a:r>
              <a:rPr lang="ru-RU" sz="900" dirty="0">
                <a:latin typeface="Times New Roman" panose="02020603050405020304" pitchFamily="18" charset="0"/>
                <a:cs typeface="Times New Roman" panose="02020603050405020304" pitchFamily="18" charset="0"/>
              </a:rPr>
              <a:t>- контур месторождения </a:t>
            </a:r>
            <a:r>
              <a:rPr lang="ru-RU" sz="900" dirty="0" err="1">
                <a:latin typeface="Times New Roman" panose="02020603050405020304" pitchFamily="18" charset="0"/>
                <a:cs typeface="Times New Roman" panose="02020603050405020304" pitchFamily="18" charset="0"/>
              </a:rPr>
              <a:t>Каракистак</a:t>
            </a:r>
            <a:endParaRPr lang="ru-RU" sz="900" dirty="0">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5AEDA91E-5FBF-7CD5-BD93-266676F94B1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248250" y="5909555"/>
            <a:ext cx="337234" cy="176895"/>
          </a:xfrm>
          <a:prstGeom prst="rect">
            <a:avLst/>
          </a:prstGeom>
          <a:ln>
            <a:solidFill>
              <a:srgbClr val="00B050"/>
            </a:solidFill>
          </a:ln>
        </p:spPr>
      </p:pic>
      <p:sp>
        <p:nvSpPr>
          <p:cNvPr id="22" name="TextBox 21">
            <a:extLst>
              <a:ext uri="{FF2B5EF4-FFF2-40B4-BE49-F238E27FC236}">
                <a16:creationId xmlns:a16="http://schemas.microsoft.com/office/drawing/2014/main" id="{8D79B4ED-D11A-A82A-8F5C-B49610330776}"/>
              </a:ext>
            </a:extLst>
          </p:cNvPr>
          <p:cNvSpPr txBox="1">
            <a:spLocks noChangeArrowheads="1"/>
          </p:cNvSpPr>
          <p:nvPr/>
        </p:nvSpPr>
        <p:spPr bwMode="auto">
          <a:xfrm>
            <a:off x="6623217" y="5895378"/>
            <a:ext cx="1884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лицензия на ГИН</a:t>
            </a:r>
          </a:p>
        </p:txBody>
      </p:sp>
      <p:sp>
        <p:nvSpPr>
          <p:cNvPr id="23" name="TextBox 26">
            <a:extLst>
              <a:ext uri="{FF2B5EF4-FFF2-40B4-BE49-F238E27FC236}">
                <a16:creationId xmlns:a16="http://schemas.microsoft.com/office/drawing/2014/main" id="{F052FF28-DA74-0F80-C82D-CE3FB86FF2B3}"/>
              </a:ext>
            </a:extLst>
          </p:cNvPr>
          <p:cNvSpPr txBox="1">
            <a:spLocks noChangeArrowheads="1"/>
          </p:cNvSpPr>
          <p:nvPr/>
        </p:nvSpPr>
        <p:spPr bwMode="auto">
          <a:xfrm>
            <a:off x="6620844" y="6198465"/>
            <a:ext cx="2631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государственный природный заказник - Мерке</a:t>
            </a:r>
          </a:p>
        </p:txBody>
      </p:sp>
      <p:sp>
        <p:nvSpPr>
          <p:cNvPr id="24" name="Прямоугольник 23">
            <a:extLst>
              <a:ext uri="{FF2B5EF4-FFF2-40B4-BE49-F238E27FC236}">
                <a16:creationId xmlns:a16="http://schemas.microsoft.com/office/drawing/2014/main" id="{5AE4A55C-5B48-0646-59E8-0C04FD5E4A70}"/>
              </a:ext>
            </a:extLst>
          </p:cNvPr>
          <p:cNvSpPr/>
          <p:nvPr/>
        </p:nvSpPr>
        <p:spPr>
          <a:xfrm>
            <a:off x="6258339" y="5181056"/>
            <a:ext cx="341677" cy="180975"/>
          </a:xfrm>
          <a:prstGeom prst="rect">
            <a:avLst/>
          </a:prstGeom>
          <a:pattFill prst="dkUpDiag">
            <a:fgClr>
              <a:srgbClr val="FFC000"/>
            </a:fgClr>
            <a:bgClr>
              <a:schemeClr val="bg1"/>
            </a:bgClr>
          </a:patt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TextBox 26">
            <a:extLst>
              <a:ext uri="{FF2B5EF4-FFF2-40B4-BE49-F238E27FC236}">
                <a16:creationId xmlns:a16="http://schemas.microsoft.com/office/drawing/2014/main" id="{9A73C5E5-DE32-7CC7-3A4E-ECD8FD4FD597}"/>
              </a:ext>
            </a:extLst>
          </p:cNvPr>
          <p:cNvSpPr txBox="1">
            <a:spLocks noChangeArrowheads="1"/>
          </p:cNvSpPr>
          <p:nvPr/>
        </p:nvSpPr>
        <p:spPr bwMode="auto">
          <a:xfrm>
            <a:off x="6600016" y="5106468"/>
            <a:ext cx="244117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altLang="ru-RU" sz="800" dirty="0">
                <a:latin typeface="Times New Roman" panose="02020603050405020304" pitchFamily="18" charset="0"/>
                <a:cs typeface="Times New Roman" panose="02020603050405020304" pitchFamily="18" charset="0"/>
              </a:rPr>
              <a:t>- отозванный контракт АО «СПК «Тараз», </a:t>
            </a:r>
            <a:r>
              <a:rPr lang="ru-RU" altLang="ru-RU" sz="900" dirty="0">
                <a:latin typeface="Times New Roman" panose="02020603050405020304" pitchFamily="18" charset="0"/>
                <a:cs typeface="Times New Roman" panose="02020603050405020304" pitchFamily="18" charset="0"/>
              </a:rPr>
              <a:t>месторождение</a:t>
            </a:r>
            <a:r>
              <a:rPr lang="ru-RU" altLang="ru-RU" sz="800" dirty="0">
                <a:latin typeface="Times New Roman" panose="02020603050405020304" pitchFamily="18" charset="0"/>
                <a:cs typeface="Times New Roman" panose="02020603050405020304" pitchFamily="18" charset="0"/>
              </a:rPr>
              <a:t> </a:t>
            </a:r>
            <a:r>
              <a:rPr lang="ru-RU" altLang="ru-RU" sz="800" dirty="0" err="1">
                <a:latin typeface="Times New Roman" panose="02020603050405020304" pitchFamily="18" charset="0"/>
                <a:cs typeface="Times New Roman" panose="02020603050405020304" pitchFamily="18" charset="0"/>
              </a:rPr>
              <a:t>Каракыстак</a:t>
            </a:r>
            <a:r>
              <a:rPr lang="ru-RU" altLang="ru-RU" sz="800" dirty="0">
                <a:latin typeface="Times New Roman" panose="02020603050405020304" pitchFamily="18" charset="0"/>
                <a:cs typeface="Times New Roman" panose="02020603050405020304" pitchFamily="18" charset="0"/>
              </a:rPr>
              <a:t> (россыпное золото). Контракт № 5046 от 20.02.2017 г. на добычу (отозван в 2022 г., данные об акта обследования\ликвидации в Обществе отсутствует) </a:t>
            </a:r>
          </a:p>
        </p:txBody>
      </p:sp>
      <p:pic>
        <p:nvPicPr>
          <p:cNvPr id="26" name="Picture 5">
            <a:extLst>
              <a:ext uri="{FF2B5EF4-FFF2-40B4-BE49-F238E27FC236}">
                <a16:creationId xmlns:a16="http://schemas.microsoft.com/office/drawing/2014/main" id="{C228781B-D470-4358-042F-56AD49D3AC2B}"/>
              </a:ext>
            </a:extLst>
          </p:cNvPr>
          <p:cNvPicPr>
            <a:picLocks noChangeAspect="1" noChangeArrowheads="1"/>
          </p:cNvPicPr>
          <p:nvPr/>
        </p:nvPicPr>
        <p:blipFill>
          <a:blip r:embed="rId7"/>
          <a:srcRect/>
          <a:stretch>
            <a:fillRect/>
          </a:stretch>
        </p:blipFill>
        <p:spPr bwMode="auto">
          <a:xfrm>
            <a:off x="6248726" y="6232365"/>
            <a:ext cx="337233" cy="18097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Рисунок 1">
            <a:extLst>
              <a:ext uri="{FF2B5EF4-FFF2-40B4-BE49-F238E27FC236}">
                <a16:creationId xmlns:a16="http://schemas.microsoft.com/office/drawing/2014/main" id="{F56585FF-2F35-F7F1-691B-14A9100656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0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a:latin typeface="Times New Roman" panose="02020603050405020304" pitchFamily="18" charset="0"/>
                <a:cs typeface="Times New Roman" panose="02020603050405020304" pitchFamily="18" charset="0"/>
              </a:rPr>
              <a:t>Геофизическое 3 в Актюбинской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959858" y="1234306"/>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33726" y="1640965"/>
            <a:ext cx="526132" cy="92093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303755" y="1640965"/>
            <a:ext cx="1084669" cy="951709"/>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433965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находится в </a:t>
            </a:r>
            <a:r>
              <a:rPr lang="ru-RU" sz="1200" dirty="0" err="1">
                <a:latin typeface="+mj-lt"/>
                <a:cs typeface="Times New Roman" panose="02020603050405020304" pitchFamily="18" charset="0"/>
              </a:rPr>
              <a:t>Мугоджарском</a:t>
            </a:r>
            <a:r>
              <a:rPr lang="ru-RU" sz="1200" dirty="0">
                <a:latin typeface="+mj-lt"/>
                <a:cs typeface="Times New Roman" panose="02020603050405020304" pitchFamily="18" charset="0"/>
              </a:rPr>
              <a:t> районе Актюбинской области, в 15 км к востоку от месторождения Геофизическое I. </a:t>
            </a:r>
            <a:r>
              <a:rPr lang="ru-RU" sz="1200" b="1" dirty="0">
                <a:latin typeface="+mj-lt"/>
                <a:cs typeface="Times New Roman" panose="02020603050405020304" pitchFamily="18" charset="0"/>
              </a:rPr>
              <a:t>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Месторождения приурочены к северному периклинальному замыканию Карасайской антиклинали, сложенной метаморфическими породами южно-</a:t>
            </a:r>
            <a:r>
              <a:rPr lang="ru-RU" sz="1200" dirty="0" err="1">
                <a:latin typeface="+mj-lt"/>
                <a:cs typeface="Times New Roman" panose="02020603050405020304" pitchFamily="18" charset="0"/>
              </a:rPr>
              <a:t>мугоджарской</a:t>
            </a:r>
            <a:r>
              <a:rPr lang="ru-RU" sz="1200" dirty="0">
                <a:latin typeface="+mj-lt"/>
                <a:cs typeface="Times New Roman" panose="02020603050405020304" pitchFamily="18" charset="0"/>
              </a:rPr>
              <a:t> серии. Метаморфические породы </a:t>
            </a:r>
            <a:r>
              <a:rPr lang="ru-RU" sz="1200" dirty="0" err="1">
                <a:latin typeface="+mj-lt"/>
                <a:cs typeface="Times New Roman" panose="02020603050405020304" pitchFamily="18" charset="0"/>
              </a:rPr>
              <a:t>мигматизированы</a:t>
            </a:r>
            <a:r>
              <a:rPr lang="ru-RU" sz="1200" dirty="0">
                <a:latin typeface="+mj-lt"/>
                <a:cs typeface="Times New Roman" panose="02020603050405020304" pitchFamily="18" charset="0"/>
              </a:rPr>
              <a:t>, в них отмечаются секущие и согласные дайки гранитов и жилы кварца. Особенно крупные дайки порфировидного биотитового гранита развиты на месторождении Геофизическое III. Общее простирание вмещающих пород </a:t>
            </a:r>
            <a:r>
              <a:rPr lang="ru-RU" sz="1200" dirty="0" err="1">
                <a:latin typeface="+mj-lt"/>
                <a:cs typeface="Times New Roman" panose="02020603050405020304" pitchFamily="18" charset="0"/>
              </a:rPr>
              <a:t>субмеридиональное</a:t>
            </a:r>
            <a:r>
              <a:rPr lang="ru-RU" sz="1200" dirty="0">
                <a:latin typeface="+mj-lt"/>
                <a:cs typeface="Times New Roman" panose="02020603050405020304" pitchFamily="18" charset="0"/>
              </a:rPr>
              <a:t>, падение восточное под углом 40-80о. Дизъюнктивные нарушения сопровождаются </a:t>
            </a:r>
            <a:r>
              <a:rPr lang="ru-RU" sz="1200" dirty="0" err="1">
                <a:latin typeface="+mj-lt"/>
                <a:cs typeface="Times New Roman" panose="02020603050405020304" pitchFamily="18" charset="0"/>
              </a:rPr>
              <a:t>окремнением</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вермикулитизацией</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оталькованием</a:t>
            </a:r>
            <a:r>
              <a:rPr lang="ru-RU" sz="1200" dirty="0">
                <a:latin typeface="+mj-lt"/>
                <a:cs typeface="Times New Roman" panose="02020603050405020304" pitchFamily="18" charset="0"/>
              </a:rPr>
              <a:t> и др.</a:t>
            </a:r>
          </a:p>
          <a:p>
            <a:pPr indent="457200" algn="just">
              <a:tabLst>
                <a:tab pos="266700" algn="l"/>
                <a:tab pos="714375" algn="l"/>
              </a:tabLst>
            </a:pPr>
            <a:r>
              <a:rPr lang="ru-RU" sz="1200" dirty="0">
                <a:latin typeface="+mj-lt"/>
                <a:cs typeface="Times New Roman" panose="02020603050405020304" pitchFamily="18" charset="0"/>
              </a:rPr>
              <a:t>Состав вмещающих </a:t>
            </a:r>
            <a:r>
              <a:rPr lang="ru-RU" sz="1200" dirty="0" err="1">
                <a:latin typeface="+mj-lt"/>
                <a:cs typeface="Times New Roman" panose="02020603050405020304" pitchFamily="18" charset="0"/>
              </a:rPr>
              <a:t>гипербазиты</a:t>
            </a:r>
            <a:r>
              <a:rPr lang="ru-RU" sz="1200" dirty="0">
                <a:latin typeface="+mj-lt"/>
                <a:cs typeface="Times New Roman" panose="02020603050405020304" pitchFamily="18" charset="0"/>
              </a:rPr>
              <a:t> пород - биотитовые гнейсы с прослоями и линзами </a:t>
            </a:r>
            <a:r>
              <a:rPr lang="ru-RU" sz="1200" dirty="0" err="1">
                <a:latin typeface="+mj-lt"/>
                <a:cs typeface="Times New Roman" panose="02020603050405020304" pitchFamily="18" charset="0"/>
              </a:rPr>
              <a:t>графитистых</a:t>
            </a:r>
            <a:r>
              <a:rPr lang="ru-RU" sz="1200" dirty="0">
                <a:latin typeface="+mj-lt"/>
                <a:cs typeface="Times New Roman" panose="02020603050405020304" pitchFamily="18" charset="0"/>
              </a:rPr>
              <a:t> кварцитов и амфиболитов. На месторождении встречаются разности, обогащенные силлиманитом. Содержание графита в кварцитах 1-3%. Графит мелкочешуйчатый, равномерно распределенный на плоскостях сланцеватости.</a:t>
            </a:r>
          </a:p>
          <a:p>
            <a:pPr indent="457200" algn="just">
              <a:tabLst>
                <a:tab pos="266700" algn="l"/>
                <a:tab pos="714375" algn="l"/>
              </a:tabLst>
            </a:pPr>
            <a:r>
              <a:rPr lang="ru-RU" sz="1200" dirty="0">
                <a:latin typeface="+mj-lt"/>
                <a:cs typeface="Times New Roman" panose="02020603050405020304" pitchFamily="18" charset="0"/>
              </a:rPr>
              <a:t> На Геофизическом III выявлена одна залежь длиной 80 м при максимальной мощности 21 м. На глубину прослежена на 53 м и полностью не оконтурена. На Геофизическом IV выявлено две </a:t>
            </a:r>
            <a:r>
              <a:rPr lang="ru-RU" sz="1200" dirty="0" err="1">
                <a:latin typeface="+mj-lt"/>
                <a:cs typeface="Times New Roman" panose="02020603050405020304" pitchFamily="18" charset="0"/>
              </a:rPr>
              <a:t>субпараллельных</a:t>
            </a:r>
            <a:r>
              <a:rPr lang="ru-RU" sz="1200" dirty="0">
                <a:latin typeface="+mj-lt"/>
                <a:cs typeface="Times New Roman" panose="02020603050405020304" pitchFamily="18" charset="0"/>
              </a:rPr>
              <a:t> залежи. Более крупная (восточная) прослежена на 60 м, при средней мощности до 60 м. На глубине 20 м она выклинивается. Вторая залежь (западная) сечением 12 х 30 м, прослежена до глубины 10 м. Падение восточное под углом 65-70о. Форма линзообразная. Залежи имеют тальк-</a:t>
            </a:r>
            <a:r>
              <a:rPr lang="ru-RU" sz="1200" dirty="0" err="1">
                <a:latin typeface="+mj-lt"/>
                <a:cs typeface="Times New Roman" panose="02020603050405020304" pitchFamily="18" charset="0"/>
              </a:rPr>
              <a:t>антофиллитовый</a:t>
            </a:r>
            <a:r>
              <a:rPr lang="ru-RU" sz="1200" dirty="0">
                <a:latin typeface="+mj-lt"/>
                <a:cs typeface="Times New Roman" panose="02020603050405020304" pitchFamily="18" charset="0"/>
              </a:rPr>
              <a:t> состав с промышленным содержанием асбестового волокна. На месторождении содержание волокна для класса +0,5 мм от бортового до 18%, для класса +1,6 - 0,15-0,8%.</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930247952"/>
              </p:ext>
            </p:extLst>
          </p:nvPr>
        </p:nvGraphicFramePr>
        <p:xfrm>
          <a:off x="179512" y="5186379"/>
          <a:ext cx="5911890" cy="1005840"/>
        </p:xfrm>
        <a:graphic>
          <a:graphicData uri="http://schemas.openxmlformats.org/drawingml/2006/table">
            <a:tbl>
              <a:tblPr firstRow="1" firstCol="1" bandRow="1">
                <a:tableStyleId>{21E4AEA4-8DFA-4A89-87EB-49C32662AFE0}</a:tableStyleId>
              </a:tblPr>
              <a:tblGrid>
                <a:gridCol w="1363755">
                  <a:extLst>
                    <a:ext uri="{9D8B030D-6E8A-4147-A177-3AD203B41FA5}">
                      <a16:colId xmlns:a16="http://schemas.microsoft.com/office/drawing/2014/main" val="131043786"/>
                    </a:ext>
                  </a:extLst>
                </a:gridCol>
                <a:gridCol w="2692097">
                  <a:extLst>
                    <a:ext uri="{9D8B030D-6E8A-4147-A177-3AD203B41FA5}">
                      <a16:colId xmlns:a16="http://schemas.microsoft.com/office/drawing/2014/main" val="2658591762"/>
                    </a:ext>
                  </a:extLst>
                </a:gridCol>
                <a:gridCol w="1856038">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асбест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А+В+С1- 1,4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 0,05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0,3 </a:t>
                      </a:r>
                      <a:r>
                        <a:rPr lang="ru-RU" sz="1200" kern="1200" dirty="0" err="1">
                          <a:solidFill>
                            <a:schemeClr val="dk1"/>
                          </a:solidFill>
                          <a:latin typeface="Times New Roman" panose="02020603050405020304" pitchFamily="18" charset="0"/>
                          <a:ea typeface="+mn-ea"/>
                          <a:cs typeface="Times New Roman" panose="02020603050405020304" pitchFamily="18" charset="0"/>
                        </a:rPr>
                        <a:t>тыс.т</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2" name="Рисунок 11">
            <a:extLst>
              <a:ext uri="{FF2B5EF4-FFF2-40B4-BE49-F238E27FC236}">
                <a16:creationId xmlns:a16="http://schemas.microsoft.com/office/drawing/2014/main" id="{069BE908-9BB8-4C39-805E-59B1C07636F5}"/>
              </a:ext>
            </a:extLst>
          </p:cNvPr>
          <p:cNvPicPr>
            <a:picLocks noChangeAspect="1"/>
          </p:cNvPicPr>
          <p:nvPr/>
        </p:nvPicPr>
        <p:blipFill>
          <a:blip r:embed="rId4"/>
          <a:stretch>
            <a:fillRect/>
          </a:stretch>
        </p:blipFill>
        <p:spPr>
          <a:xfrm>
            <a:off x="6433726" y="2592674"/>
            <a:ext cx="2034732" cy="1692252"/>
          </a:xfrm>
          <a:prstGeom prst="rect">
            <a:avLst/>
          </a:prstGeom>
          <a:ln>
            <a:solidFill>
              <a:schemeClr val="tx1"/>
            </a:solidFill>
          </a:ln>
        </p:spPr>
      </p:pic>
      <p:sp>
        <p:nvSpPr>
          <p:cNvPr id="21" name="TextBox 20">
            <a:extLst>
              <a:ext uri="{FF2B5EF4-FFF2-40B4-BE49-F238E27FC236}">
                <a16:creationId xmlns:a16="http://schemas.microsoft.com/office/drawing/2014/main" id="{47A5119C-4725-47A5-BEEB-C3C52913114F}"/>
              </a:ext>
            </a:extLst>
          </p:cNvPr>
          <p:cNvSpPr txBox="1"/>
          <p:nvPr/>
        </p:nvSpPr>
        <p:spPr>
          <a:xfrm>
            <a:off x="6845480" y="4599853"/>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a:t>
            </a:r>
            <a:r>
              <a:rPr lang="ru-RU" sz="900" dirty="0" err="1">
                <a:latin typeface="Times New Roman" panose="02020603050405020304" pitchFamily="18" charset="0"/>
                <a:cs typeface="Times New Roman" panose="02020603050405020304" pitchFamily="18" charset="0"/>
              </a:rPr>
              <a:t>еГеофизическое</a:t>
            </a:r>
            <a:r>
              <a:rPr lang="ru-RU" sz="900" dirty="0">
                <a:latin typeface="Times New Roman" panose="02020603050405020304" pitchFamily="18" charset="0"/>
                <a:cs typeface="Times New Roman" panose="02020603050405020304" pitchFamily="18" charset="0"/>
              </a:rPr>
              <a:t> 3), для дальнейшего выставления на аукцион</a:t>
            </a:r>
          </a:p>
        </p:txBody>
      </p:sp>
      <p:pic>
        <p:nvPicPr>
          <p:cNvPr id="22" name="Рисунок 21">
            <a:extLst>
              <a:ext uri="{FF2B5EF4-FFF2-40B4-BE49-F238E27FC236}">
                <a16:creationId xmlns:a16="http://schemas.microsoft.com/office/drawing/2014/main" id="{54D10019-AC92-40F5-B095-F328F3F823EB}"/>
              </a:ext>
            </a:extLst>
          </p:cNvPr>
          <p:cNvPicPr>
            <a:picLocks noChangeAspect="1"/>
          </p:cNvPicPr>
          <p:nvPr/>
        </p:nvPicPr>
        <p:blipFill>
          <a:blip r:embed="rId5"/>
          <a:stretch>
            <a:fillRect/>
          </a:stretch>
        </p:blipFill>
        <p:spPr>
          <a:xfrm>
            <a:off x="6354432" y="5176770"/>
            <a:ext cx="467679" cy="208336"/>
          </a:xfrm>
          <a:prstGeom prst="rect">
            <a:avLst/>
          </a:prstGeom>
        </p:spPr>
      </p:pic>
      <p:sp>
        <p:nvSpPr>
          <p:cNvPr id="23" name="TextBox 22">
            <a:extLst>
              <a:ext uri="{FF2B5EF4-FFF2-40B4-BE49-F238E27FC236}">
                <a16:creationId xmlns:a16="http://schemas.microsoft.com/office/drawing/2014/main" id="{9A180F74-04E7-4784-BDCC-ED048BC7C540}"/>
              </a:ext>
            </a:extLst>
          </p:cNvPr>
          <p:cNvSpPr txBox="1"/>
          <p:nvPr/>
        </p:nvSpPr>
        <p:spPr>
          <a:xfrm>
            <a:off x="6832122" y="5154274"/>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4" name="Прямоугольник 23">
            <a:extLst>
              <a:ext uri="{FF2B5EF4-FFF2-40B4-BE49-F238E27FC236}">
                <a16:creationId xmlns:a16="http://schemas.microsoft.com/office/drawing/2014/main" id="{136B2A18-09D6-4B02-8FA8-313CFBF3DC2F}"/>
              </a:ext>
            </a:extLst>
          </p:cNvPr>
          <p:cNvSpPr/>
          <p:nvPr/>
        </p:nvSpPr>
        <p:spPr>
          <a:xfrm>
            <a:off x="6354432" y="4672184"/>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D699F5D1-2C99-37C3-9BF5-9FCDC279A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64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rPr>
              <a:t>Месторождение </a:t>
            </a:r>
            <a:r>
              <a:rPr lang="ru-RU" sz="1600" b="1" dirty="0">
                <a:latin typeface="+mj-lt"/>
              </a:rPr>
              <a:t>Геофизическое 4 в Актюбинской области</a:t>
            </a:r>
            <a:endParaRPr lang="ru-RU" sz="1600" dirty="0">
              <a:latin typeface="+mj-lt"/>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876256" y="1234306"/>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500878" y="1640965"/>
            <a:ext cx="375378" cy="133038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280196" y="1640965"/>
            <a:ext cx="1344057" cy="129961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046988"/>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	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 находится в </a:t>
            </a:r>
            <a:r>
              <a:rPr lang="ru-RU" sz="1200" dirty="0" err="1">
                <a:latin typeface="+mj-lt"/>
                <a:cs typeface="Times New Roman" panose="02020603050405020304" pitchFamily="18" charset="0"/>
              </a:rPr>
              <a:t>Мугоджарском</a:t>
            </a:r>
            <a:r>
              <a:rPr lang="ru-RU" sz="1200" dirty="0">
                <a:latin typeface="+mj-lt"/>
                <a:cs typeface="Times New Roman" panose="02020603050405020304" pitchFamily="18" charset="0"/>
              </a:rPr>
              <a:t> районе Актюбинской области, в 15 км к востоку от месторождения Геофизическое I. </a:t>
            </a:r>
            <a:r>
              <a:rPr lang="ru-RU" sz="1200" b="1" dirty="0">
                <a:latin typeface="+mj-lt"/>
                <a:cs typeface="Times New Roman" panose="02020603050405020304" pitchFamily="18" charset="0"/>
              </a:rPr>
              <a:t>	</a:t>
            </a: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Месторождения приурочены к северному периклинальному замыканию Карасайской антиклинали, сложенной метаморфическими породами южно-</a:t>
            </a:r>
            <a:r>
              <a:rPr lang="ru-RU" sz="1200" dirty="0" err="1">
                <a:latin typeface="+mj-lt"/>
                <a:cs typeface="Times New Roman" panose="02020603050405020304" pitchFamily="18" charset="0"/>
              </a:rPr>
              <a:t>мугоджарской</a:t>
            </a:r>
            <a:r>
              <a:rPr lang="ru-RU" sz="1200" dirty="0">
                <a:latin typeface="+mj-lt"/>
                <a:cs typeface="Times New Roman" panose="02020603050405020304" pitchFamily="18" charset="0"/>
              </a:rPr>
              <a:t> серии. Метаморфические породы </a:t>
            </a:r>
            <a:r>
              <a:rPr lang="ru-RU" sz="1200" dirty="0" err="1">
                <a:latin typeface="+mj-lt"/>
                <a:cs typeface="Times New Roman" panose="02020603050405020304" pitchFamily="18" charset="0"/>
              </a:rPr>
              <a:t>мигматизированы</a:t>
            </a:r>
            <a:r>
              <a:rPr lang="ru-RU" sz="1200" dirty="0">
                <a:latin typeface="+mj-lt"/>
                <a:cs typeface="Times New Roman" panose="02020603050405020304" pitchFamily="18" charset="0"/>
              </a:rPr>
              <a:t>, в них отмечаются секущие и согласные дайки гранитов и жилы кварца. Особенно крупные дайки порфировидного биотитового гранита развиты на месторождении Геофизическое III. Общее простирание вмещающих пород </a:t>
            </a:r>
            <a:r>
              <a:rPr lang="ru-RU" sz="1200" dirty="0" err="1">
                <a:latin typeface="+mj-lt"/>
                <a:cs typeface="Times New Roman" panose="02020603050405020304" pitchFamily="18" charset="0"/>
              </a:rPr>
              <a:t>субмеридиональное</a:t>
            </a:r>
            <a:r>
              <a:rPr lang="ru-RU" sz="1200" dirty="0">
                <a:latin typeface="+mj-lt"/>
                <a:cs typeface="Times New Roman" panose="02020603050405020304" pitchFamily="18" charset="0"/>
              </a:rPr>
              <a:t>, падение восточное под углом 40-80о. Дизъюнктивные нарушения сопровождаются </a:t>
            </a:r>
            <a:r>
              <a:rPr lang="ru-RU" sz="1200" dirty="0" err="1">
                <a:latin typeface="+mj-lt"/>
                <a:cs typeface="Times New Roman" panose="02020603050405020304" pitchFamily="18" charset="0"/>
              </a:rPr>
              <a:t>окремнением</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вермикулитизацией</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оталькованием</a:t>
            </a:r>
            <a:r>
              <a:rPr lang="ru-RU" sz="1200" dirty="0">
                <a:latin typeface="+mj-lt"/>
                <a:cs typeface="Times New Roman" panose="02020603050405020304" pitchFamily="18" charset="0"/>
              </a:rPr>
              <a:t> и др.</a:t>
            </a:r>
          </a:p>
          <a:p>
            <a:pPr indent="457200" algn="just">
              <a:tabLst>
                <a:tab pos="266700" algn="l"/>
                <a:tab pos="714375" algn="l"/>
              </a:tabLst>
            </a:pPr>
            <a:r>
              <a:rPr lang="ru-RU" sz="1200" dirty="0">
                <a:latin typeface="+mj-lt"/>
                <a:cs typeface="Times New Roman" panose="02020603050405020304" pitchFamily="18" charset="0"/>
              </a:rPr>
              <a:t>Состав вмещающих </a:t>
            </a:r>
            <a:r>
              <a:rPr lang="ru-RU" sz="1200" dirty="0" err="1">
                <a:latin typeface="+mj-lt"/>
                <a:cs typeface="Times New Roman" panose="02020603050405020304" pitchFamily="18" charset="0"/>
              </a:rPr>
              <a:t>гипербазиты</a:t>
            </a:r>
            <a:r>
              <a:rPr lang="ru-RU" sz="1200" dirty="0">
                <a:latin typeface="+mj-lt"/>
                <a:cs typeface="Times New Roman" panose="02020603050405020304" pitchFamily="18" charset="0"/>
              </a:rPr>
              <a:t> пород - биотитовые гнейсы с прослоями и линзами </a:t>
            </a:r>
            <a:r>
              <a:rPr lang="ru-RU" sz="1200" dirty="0" err="1">
                <a:latin typeface="+mj-lt"/>
                <a:cs typeface="Times New Roman" panose="02020603050405020304" pitchFamily="18" charset="0"/>
              </a:rPr>
              <a:t>графитистых</a:t>
            </a:r>
            <a:r>
              <a:rPr lang="ru-RU" sz="1200" dirty="0">
                <a:latin typeface="+mj-lt"/>
                <a:cs typeface="Times New Roman" panose="02020603050405020304" pitchFamily="18" charset="0"/>
              </a:rPr>
              <a:t> кварцитов и амфиболитов. На месторождении встречаются разности, обогащенные силлиманитом. Содержание графита в кварцитах 1-3%. Графит мелкочешуйчатый, равномерно распределенный на плоскостях сланцеватости.</a:t>
            </a:r>
          </a:p>
          <a:p>
            <a:pPr indent="457200" algn="just">
              <a:tabLst>
                <a:tab pos="266700" algn="l"/>
                <a:tab pos="714375" algn="l"/>
              </a:tabLst>
            </a:pPr>
            <a:r>
              <a:rPr lang="ru-RU" sz="1200" dirty="0">
                <a:latin typeface="+mj-lt"/>
                <a:cs typeface="Times New Roman" panose="02020603050405020304" pitchFamily="18" charset="0"/>
              </a:rPr>
              <a:t>На месторождении Геофизическое IV западная залежь тальк-</a:t>
            </a:r>
            <a:r>
              <a:rPr lang="ru-RU" sz="1200" dirty="0" err="1">
                <a:latin typeface="+mj-lt"/>
                <a:cs typeface="Times New Roman" panose="02020603050405020304" pitchFamily="18" charset="0"/>
              </a:rPr>
              <a:t>антофиллитового</a:t>
            </a:r>
            <a:r>
              <a:rPr lang="ru-RU" sz="1200" dirty="0">
                <a:latin typeface="+mj-lt"/>
                <a:cs typeface="Times New Roman" panose="02020603050405020304" pitchFamily="18" charset="0"/>
              </a:rPr>
              <a:t> состава обильно </a:t>
            </a:r>
            <a:r>
              <a:rPr lang="ru-RU" sz="1200" dirty="0" err="1">
                <a:latin typeface="+mj-lt"/>
                <a:cs typeface="Times New Roman" panose="02020603050405020304" pitchFamily="18" charset="0"/>
              </a:rPr>
              <a:t>асбестизирована</a:t>
            </a:r>
            <a:r>
              <a:rPr lang="ru-RU" sz="1200" dirty="0">
                <a:latin typeface="+mj-lt"/>
                <a:cs typeface="Times New Roman" panose="02020603050405020304" pitchFamily="18" charset="0"/>
              </a:rPr>
              <a:t>. Среднее содержание волокна класса +0,5 мм - 7%.</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086832159"/>
              </p:ext>
            </p:extLst>
          </p:nvPr>
        </p:nvGraphicFramePr>
        <p:xfrm>
          <a:off x="104966" y="5186379"/>
          <a:ext cx="5986436" cy="1005840"/>
        </p:xfrm>
        <a:graphic>
          <a:graphicData uri="http://schemas.openxmlformats.org/drawingml/2006/table">
            <a:tbl>
              <a:tblPr firstRow="1" firstCol="1" bandRow="1">
                <a:tableStyleId>{21E4AEA4-8DFA-4A89-87EB-49C32662AFE0}</a:tableStyleId>
              </a:tblPr>
              <a:tblGrid>
                <a:gridCol w="1380951">
                  <a:extLst>
                    <a:ext uri="{9D8B030D-6E8A-4147-A177-3AD203B41FA5}">
                      <a16:colId xmlns:a16="http://schemas.microsoft.com/office/drawing/2014/main" val="131043786"/>
                    </a:ext>
                  </a:extLst>
                </a:gridCol>
                <a:gridCol w="2726043">
                  <a:extLst>
                    <a:ext uri="{9D8B030D-6E8A-4147-A177-3AD203B41FA5}">
                      <a16:colId xmlns:a16="http://schemas.microsoft.com/office/drawing/2014/main" val="2658591762"/>
                    </a:ext>
                  </a:extLst>
                </a:gridCol>
                <a:gridCol w="1879442">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асбест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А+В+С1- 0,5 </a:t>
                      </a:r>
                      <a:r>
                        <a:rPr lang="ru-RU" sz="1200" baseline="0" dirty="0" err="1">
                          <a:latin typeface="Times New Roman" panose="02020603050405020304" pitchFamily="18" charset="0"/>
                          <a:cs typeface="Times New Roman" panose="02020603050405020304" pitchFamily="18" charset="0"/>
                        </a:rPr>
                        <a:t>тыс.т</a:t>
                      </a:r>
                      <a:r>
                        <a:rPr lang="ru-RU" sz="1200" baseline="0" dirty="0">
                          <a:latin typeface="Times New Roman" panose="02020603050405020304" pitchFamily="18" charset="0"/>
                          <a:cs typeface="Times New Roman" panose="02020603050405020304" pitchFamily="18" charset="0"/>
                        </a:rPr>
                        <a:t>, С2 – 0,05 </a:t>
                      </a:r>
                      <a:r>
                        <a:rPr lang="ru-RU" sz="1200" baseline="0" dirty="0" err="1">
                          <a:latin typeface="Times New Roman" panose="02020603050405020304" pitchFamily="18" charset="0"/>
                          <a:cs typeface="Times New Roman" panose="02020603050405020304" pitchFamily="18" charset="0"/>
                        </a:rPr>
                        <a:t>тыс.т</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1FD6C3D0-C4C9-4674-8F8D-21FE67593E75}"/>
              </a:ext>
            </a:extLst>
          </p:cNvPr>
          <p:cNvPicPr>
            <a:picLocks noChangeAspect="1"/>
          </p:cNvPicPr>
          <p:nvPr/>
        </p:nvPicPr>
        <p:blipFill>
          <a:blip r:embed="rId4"/>
          <a:stretch>
            <a:fillRect/>
          </a:stretch>
        </p:blipFill>
        <p:spPr>
          <a:xfrm>
            <a:off x="6483595" y="2971354"/>
            <a:ext cx="2198517" cy="1741313"/>
          </a:xfrm>
          <a:prstGeom prst="rect">
            <a:avLst/>
          </a:prstGeom>
          <a:ln>
            <a:solidFill>
              <a:schemeClr val="tx1"/>
            </a:solidFill>
          </a:ln>
        </p:spPr>
      </p:pic>
      <p:sp>
        <p:nvSpPr>
          <p:cNvPr id="18" name="TextBox 17">
            <a:extLst>
              <a:ext uri="{FF2B5EF4-FFF2-40B4-BE49-F238E27FC236}">
                <a16:creationId xmlns:a16="http://schemas.microsoft.com/office/drawing/2014/main" id="{28512A70-75CD-4058-92C4-3A23A8CAD7FD}"/>
              </a:ext>
            </a:extLst>
          </p:cNvPr>
          <p:cNvSpPr txBox="1"/>
          <p:nvPr/>
        </p:nvSpPr>
        <p:spPr>
          <a:xfrm>
            <a:off x="6845480" y="5080475"/>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a:t>
            </a:r>
            <a:r>
              <a:rPr lang="ru-RU" sz="900" dirty="0" err="1">
                <a:latin typeface="Times New Roman" panose="02020603050405020304" pitchFamily="18" charset="0"/>
                <a:cs typeface="Times New Roman" panose="02020603050405020304" pitchFamily="18" charset="0"/>
              </a:rPr>
              <a:t>еГеофизическое</a:t>
            </a:r>
            <a:r>
              <a:rPr lang="ru-RU" sz="900" dirty="0">
                <a:latin typeface="Times New Roman" panose="02020603050405020304" pitchFamily="18" charset="0"/>
                <a:cs typeface="Times New Roman" panose="02020603050405020304" pitchFamily="18" charset="0"/>
              </a:rPr>
              <a:t> 4), для дальнейшего выставления на аукцион</a:t>
            </a:r>
          </a:p>
        </p:txBody>
      </p:sp>
      <p:pic>
        <p:nvPicPr>
          <p:cNvPr id="21" name="Рисунок 20">
            <a:extLst>
              <a:ext uri="{FF2B5EF4-FFF2-40B4-BE49-F238E27FC236}">
                <a16:creationId xmlns:a16="http://schemas.microsoft.com/office/drawing/2014/main" id="{D38EF989-ED39-4F9C-8D90-5E6BEEC296EF}"/>
              </a:ext>
            </a:extLst>
          </p:cNvPr>
          <p:cNvPicPr>
            <a:picLocks noChangeAspect="1"/>
          </p:cNvPicPr>
          <p:nvPr/>
        </p:nvPicPr>
        <p:blipFill>
          <a:blip r:embed="rId5"/>
          <a:stretch>
            <a:fillRect/>
          </a:stretch>
        </p:blipFill>
        <p:spPr>
          <a:xfrm>
            <a:off x="6354432" y="5657392"/>
            <a:ext cx="467679" cy="208336"/>
          </a:xfrm>
          <a:prstGeom prst="rect">
            <a:avLst/>
          </a:prstGeom>
        </p:spPr>
      </p:pic>
      <p:sp>
        <p:nvSpPr>
          <p:cNvPr id="22" name="TextBox 21">
            <a:extLst>
              <a:ext uri="{FF2B5EF4-FFF2-40B4-BE49-F238E27FC236}">
                <a16:creationId xmlns:a16="http://schemas.microsoft.com/office/drawing/2014/main" id="{00F89F58-857C-4244-967C-3437357AD017}"/>
              </a:ext>
            </a:extLst>
          </p:cNvPr>
          <p:cNvSpPr txBox="1"/>
          <p:nvPr/>
        </p:nvSpPr>
        <p:spPr>
          <a:xfrm>
            <a:off x="6832122" y="5634896"/>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Прямоугольник 22">
            <a:extLst>
              <a:ext uri="{FF2B5EF4-FFF2-40B4-BE49-F238E27FC236}">
                <a16:creationId xmlns:a16="http://schemas.microsoft.com/office/drawing/2014/main" id="{7027F5E0-B9D7-43AB-BF75-02F92245873F}"/>
              </a:ext>
            </a:extLst>
          </p:cNvPr>
          <p:cNvSpPr/>
          <p:nvPr/>
        </p:nvSpPr>
        <p:spPr>
          <a:xfrm>
            <a:off x="6354432" y="5152806"/>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3C99500F-DD42-F393-DDFA-904675B2D7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16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Месторождение </a:t>
            </a:r>
            <a:r>
              <a:rPr lang="ru-RU" sz="1600" b="1" dirty="0" err="1">
                <a:latin typeface="Times New Roman" panose="02020603050405020304" pitchFamily="18" charset="0"/>
                <a:cs typeface="Times New Roman" panose="02020603050405020304" pitchFamily="18" charset="0"/>
              </a:rPr>
              <a:t>Дрожиловское</a:t>
            </a:r>
            <a:r>
              <a:rPr lang="ru-RU" sz="1600" b="1" dirty="0">
                <a:latin typeface="Times New Roman" panose="02020603050405020304" pitchFamily="18" charset="0"/>
                <a:cs typeface="Times New Roman" panose="02020603050405020304" pitchFamily="18" charset="0"/>
              </a:rPr>
              <a:t> в Костанайской области</a:t>
            </a:r>
            <a:endParaRPr lang="ru-RU" sz="1600" dirty="0">
              <a:latin typeface="Times New Roman" panose="02020603050405020304" pitchFamily="18" charset="0"/>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254392" y="932736"/>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573982" y="1356578"/>
            <a:ext cx="680410" cy="122622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628340" y="1339395"/>
            <a:ext cx="1302647" cy="130224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416320"/>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находится в Денисовском районе Костанайской области, в 50 км к юго-западу от железнодорожной станции Зааятская. </a:t>
            </a:r>
            <a:r>
              <a:rPr lang="ru-RU" sz="1200" b="1" dirty="0">
                <a:latin typeface="+mj-lt"/>
                <a:cs typeface="Times New Roman" panose="02020603050405020304" pitchFamily="18" charset="0"/>
              </a:rPr>
              <a:t>	Краткая геологическая характеристика: </a:t>
            </a:r>
            <a:r>
              <a:rPr lang="ru-RU" sz="1200" dirty="0">
                <a:latin typeface="+mj-lt"/>
                <a:cs typeface="Times New Roman" panose="02020603050405020304" pitchFamily="18" charset="0"/>
              </a:rPr>
              <a:t>Участок находится в ядре антиклинали, сложенной эффузивно-осадочными породами силурийского возраста. </a:t>
            </a:r>
            <a:r>
              <a:rPr lang="ru-RU" sz="1200" dirty="0" err="1">
                <a:latin typeface="+mj-lt"/>
                <a:cs typeface="Times New Roman" panose="02020603050405020304" pitchFamily="18" charset="0"/>
              </a:rPr>
              <a:t>Оруденение</a:t>
            </a:r>
            <a:r>
              <a:rPr lang="ru-RU" sz="1200" dirty="0">
                <a:latin typeface="+mj-lt"/>
                <a:cs typeface="Times New Roman" panose="02020603050405020304" pitchFamily="18" charset="0"/>
              </a:rPr>
              <a:t> приурочено к кварцево-жильным минерализованным зонам в хлоритовых сланцах.</a:t>
            </a:r>
          </a:p>
          <a:p>
            <a:pPr indent="457200" algn="just">
              <a:tabLst>
                <a:tab pos="266700" algn="l"/>
                <a:tab pos="714375" algn="l"/>
              </a:tabLst>
            </a:pPr>
            <a:r>
              <a:rPr lang="ru-RU" sz="1200" dirty="0">
                <a:latin typeface="+mj-lt"/>
                <a:cs typeface="Times New Roman" panose="02020603050405020304" pitchFamily="18" charset="0"/>
              </a:rPr>
              <a:t>На объекте выделены 2 типа руд: окисленные руды коры выветривания и первичные руды. Они слагают единые рудные тела, имеющие крутое юго-западное падение (65-700). Рудные тела характеризуются небольшими размерами по простиранию (первые сотни метров) и мощностями (1-4м). Золото в рудах распределено весьма неравномерно (коэффициент вариации 327%). Месторождение отнесено к 3-ей группе сложности геологического строения для целей разведки.</a:t>
            </a:r>
          </a:p>
          <a:p>
            <a:pPr indent="457200" algn="just">
              <a:tabLst>
                <a:tab pos="266700" algn="l"/>
                <a:tab pos="714375" algn="l"/>
              </a:tabLst>
            </a:pPr>
            <a:r>
              <a:rPr lang="ru-RU" sz="1200" dirty="0">
                <a:latin typeface="+mj-lt"/>
                <a:cs typeface="Times New Roman" panose="02020603050405020304" pitchFamily="18" charset="0"/>
              </a:rPr>
              <a:t>С поверхности кварцево-жильные минерализованные зоны участка  </a:t>
            </a:r>
            <a:r>
              <a:rPr lang="ru-RU" sz="1200" dirty="0" err="1">
                <a:latin typeface="+mj-lt"/>
                <a:cs typeface="Times New Roman" panose="02020603050405020304" pitchFamily="18" charset="0"/>
              </a:rPr>
              <a:t>откартированы</a:t>
            </a:r>
            <a:r>
              <a:rPr lang="ru-RU" sz="1200" dirty="0">
                <a:latin typeface="+mj-lt"/>
                <a:cs typeface="Times New Roman" panose="02020603050405020304" pitchFamily="18" charset="0"/>
              </a:rPr>
              <a:t> с помощью канав и обнажений. На глубине золотосодержащие руды (окисленные и первичные) вскрыты наклонными скважинами, пройденными в период  поисково-оценочных работ (2010-2012). Картировочным бурением в объеме 5900 п. м установлена нижняя ее граница коры выветривания (на глубине 12 м от дневной поверхности). Редкой сетью разведочных скважин изучены первичные руды. Общий выход керна по рудным зонам составил 97,6 %.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76314334"/>
              </p:ext>
            </p:extLst>
          </p:nvPr>
        </p:nvGraphicFramePr>
        <p:xfrm>
          <a:off x="179513" y="5186379"/>
          <a:ext cx="5832648" cy="1005840"/>
        </p:xfrm>
        <a:graphic>
          <a:graphicData uri="http://schemas.openxmlformats.org/drawingml/2006/table">
            <a:tbl>
              <a:tblPr firstRow="1" firstCol="1" bandRow="1">
                <a:tableStyleId>{21E4AEA4-8DFA-4A89-87EB-49C32662AFE0}</a:tableStyleId>
              </a:tblPr>
              <a:tblGrid>
                <a:gridCol w="1345475">
                  <a:extLst>
                    <a:ext uri="{9D8B030D-6E8A-4147-A177-3AD203B41FA5}">
                      <a16:colId xmlns:a16="http://schemas.microsoft.com/office/drawing/2014/main" val="131043786"/>
                    </a:ext>
                  </a:extLst>
                </a:gridCol>
                <a:gridCol w="2375380">
                  <a:extLst>
                    <a:ext uri="{9D8B030D-6E8A-4147-A177-3AD203B41FA5}">
                      <a16:colId xmlns:a16="http://schemas.microsoft.com/office/drawing/2014/main" val="2658591762"/>
                    </a:ext>
                  </a:extLst>
                </a:gridCol>
                <a:gridCol w="2111793">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Выписка</a:t>
                      </a:r>
                      <a:r>
                        <a:rPr lang="ru-RU" sz="1200" kern="1200" baseline="0" dirty="0">
                          <a:solidFill>
                            <a:schemeClr val="dk1"/>
                          </a:solidFill>
                          <a:latin typeface="Times New Roman" panose="02020603050405020304" pitchFamily="18" charset="0"/>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Times New Roman" panose="02020603050405020304" pitchFamily="18" charset="0"/>
                          <a:ea typeface="+mn-ea"/>
                          <a:cs typeface="Times New Roman" panose="02020603050405020304" pitchFamily="18" charset="0"/>
                        </a:rPr>
                        <a:t>Балансовые запасы </a:t>
                      </a:r>
                      <a:endParaRPr lang="ru-RU" sz="1200" b="1"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Times New Roman" panose="02020603050405020304" pitchFamily="18" charset="0"/>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Times New Roman" panose="02020603050405020304" pitchFamily="18" charset="0"/>
                          <a:cs typeface="Times New Roman" panose="02020603050405020304" pitchFamily="18" charset="0"/>
                        </a:rPr>
                        <a:t>С2 – 2100 кг</a:t>
                      </a:r>
                      <a:endParaRPr lang="ru-RU" sz="1200" dirty="0">
                        <a:latin typeface="Times New Roman" panose="02020603050405020304" pitchFamily="18" charset="0"/>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Times New Roman" panose="02020603050405020304" pitchFamily="18" charset="0"/>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97C84DA1-D955-4ECD-BD9B-EFF160B9A4EE}"/>
              </a:ext>
            </a:extLst>
          </p:cNvPr>
          <p:cNvPicPr>
            <a:picLocks noChangeAspect="1"/>
          </p:cNvPicPr>
          <p:nvPr/>
        </p:nvPicPr>
        <p:blipFill>
          <a:blip r:embed="rId4"/>
          <a:stretch>
            <a:fillRect/>
          </a:stretch>
        </p:blipFill>
        <p:spPr>
          <a:xfrm>
            <a:off x="6475485" y="2641635"/>
            <a:ext cx="2456217" cy="1988840"/>
          </a:xfrm>
          <a:prstGeom prst="rect">
            <a:avLst/>
          </a:prstGeom>
          <a:ln>
            <a:solidFill>
              <a:schemeClr val="tx1"/>
            </a:solidFill>
          </a:ln>
        </p:spPr>
      </p:pic>
      <p:sp>
        <p:nvSpPr>
          <p:cNvPr id="21" name="TextBox 20">
            <a:extLst>
              <a:ext uri="{FF2B5EF4-FFF2-40B4-BE49-F238E27FC236}">
                <a16:creationId xmlns:a16="http://schemas.microsoft.com/office/drawing/2014/main" id="{D006E3B8-3C52-4214-85D5-46C2C2E83B2C}"/>
              </a:ext>
            </a:extLst>
          </p:cNvPr>
          <p:cNvSpPr txBox="1"/>
          <p:nvPr/>
        </p:nvSpPr>
        <p:spPr>
          <a:xfrm>
            <a:off x="6895092" y="4878236"/>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a:t>
            </a:r>
            <a:r>
              <a:rPr lang="ru-RU" sz="900" dirty="0" err="1">
                <a:latin typeface="Times New Roman" panose="02020603050405020304" pitchFamily="18" charset="0"/>
                <a:cs typeface="Times New Roman" panose="02020603050405020304" pitchFamily="18" charset="0"/>
              </a:rPr>
              <a:t>ие</a:t>
            </a:r>
            <a:r>
              <a:rPr lang="ru-RU" sz="900" dirty="0">
                <a:latin typeface="Times New Roman" panose="02020603050405020304" pitchFamily="18" charset="0"/>
                <a:cs typeface="Times New Roman" panose="02020603050405020304" pitchFamily="18" charset="0"/>
              </a:rPr>
              <a:t> </a:t>
            </a:r>
            <a:r>
              <a:rPr lang="ru-RU" sz="900" dirty="0" err="1">
                <a:latin typeface="Times New Roman" panose="02020603050405020304" pitchFamily="18" charset="0"/>
                <a:cs typeface="Times New Roman" panose="02020603050405020304" pitchFamily="18" charset="0"/>
              </a:rPr>
              <a:t>Дрожиловское</a:t>
            </a:r>
            <a:r>
              <a:rPr lang="ru-RU" sz="900" dirty="0">
                <a:latin typeface="Times New Roman" panose="02020603050405020304" pitchFamily="18" charset="0"/>
                <a:cs typeface="Times New Roman" panose="02020603050405020304" pitchFamily="18" charset="0"/>
              </a:rPr>
              <a:t>), для дальнейшего выставления на аукцион</a:t>
            </a:r>
          </a:p>
        </p:txBody>
      </p:sp>
      <p:pic>
        <p:nvPicPr>
          <p:cNvPr id="22" name="Рисунок 21">
            <a:extLst>
              <a:ext uri="{FF2B5EF4-FFF2-40B4-BE49-F238E27FC236}">
                <a16:creationId xmlns:a16="http://schemas.microsoft.com/office/drawing/2014/main" id="{851CEC9B-73E5-4F60-B29E-B54B5AAE5AC6}"/>
              </a:ext>
            </a:extLst>
          </p:cNvPr>
          <p:cNvPicPr>
            <a:picLocks noChangeAspect="1"/>
          </p:cNvPicPr>
          <p:nvPr/>
        </p:nvPicPr>
        <p:blipFill>
          <a:blip r:embed="rId5"/>
          <a:stretch>
            <a:fillRect/>
          </a:stretch>
        </p:blipFill>
        <p:spPr>
          <a:xfrm>
            <a:off x="6404044" y="5455153"/>
            <a:ext cx="467679" cy="208336"/>
          </a:xfrm>
          <a:prstGeom prst="rect">
            <a:avLst/>
          </a:prstGeom>
        </p:spPr>
      </p:pic>
      <p:sp>
        <p:nvSpPr>
          <p:cNvPr id="23" name="TextBox 22">
            <a:extLst>
              <a:ext uri="{FF2B5EF4-FFF2-40B4-BE49-F238E27FC236}">
                <a16:creationId xmlns:a16="http://schemas.microsoft.com/office/drawing/2014/main" id="{645E9A32-BA87-4B4D-8AE7-2C1F829D5080}"/>
              </a:ext>
            </a:extLst>
          </p:cNvPr>
          <p:cNvSpPr txBox="1"/>
          <p:nvPr/>
        </p:nvSpPr>
        <p:spPr>
          <a:xfrm>
            <a:off x="6881734" y="5432657"/>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4" name="Прямоугольник 23">
            <a:extLst>
              <a:ext uri="{FF2B5EF4-FFF2-40B4-BE49-F238E27FC236}">
                <a16:creationId xmlns:a16="http://schemas.microsoft.com/office/drawing/2014/main" id="{FBB8EDB9-F085-47CD-B580-D6AF4262C856}"/>
              </a:ext>
            </a:extLst>
          </p:cNvPr>
          <p:cNvSpPr/>
          <p:nvPr/>
        </p:nvSpPr>
        <p:spPr>
          <a:xfrm>
            <a:off x="6404044" y="4950567"/>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7B72AA96-C6A2-1B9A-D49C-EDDCC02D5B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55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97481" y="6741368"/>
            <a:ext cx="892965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30723" y="35701"/>
            <a:ext cx="9144000" cy="338554"/>
          </a:xfrm>
          <a:prstGeom prst="rect">
            <a:avLst/>
          </a:prstGeom>
          <a:noFill/>
        </p:spPr>
        <p:txBody>
          <a:bodyPr wrap="square" rtlCol="0">
            <a:spAutoFit/>
          </a:bodyPr>
          <a:lstStyle/>
          <a:p>
            <a:pPr algn="ctr"/>
            <a:r>
              <a:rPr lang="ru-RU" sz="1600" dirty="0">
                <a:latin typeface="+mj-lt"/>
                <a:cs typeface="Times New Roman" panose="02020603050405020304" pitchFamily="18" charset="0"/>
              </a:rPr>
              <a:t>Месторождение </a:t>
            </a:r>
            <a:r>
              <a:rPr lang="ru-RU" sz="1600" b="1" dirty="0" err="1">
                <a:latin typeface="+mj-lt"/>
                <a:cs typeface="Times New Roman" panose="02020603050405020304" pitchFamily="18" charset="0"/>
              </a:rPr>
              <a:t>Жездинское</a:t>
            </a:r>
            <a:r>
              <a:rPr lang="ru-RU" sz="1600" b="1" dirty="0">
                <a:latin typeface="+mj-lt"/>
                <a:cs typeface="Times New Roman" panose="02020603050405020304" pitchFamily="18" charset="0"/>
              </a:rPr>
              <a:t> в Улытауской области</a:t>
            </a:r>
            <a:endParaRPr lang="ru-RU" sz="1600" dirty="0">
              <a:latin typeface="+mj-lt"/>
              <a:cs typeface="Times New Roman" panose="02020603050405020304" pitchFamily="18"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40835" y="949919"/>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7505653" y="1378452"/>
            <a:ext cx="375378"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6480183" y="1785111"/>
            <a:ext cx="1059912" cy="810826"/>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7898138" y="1785111"/>
            <a:ext cx="1033564" cy="78053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Прямоугольник 2"/>
          <p:cNvSpPr/>
          <p:nvPr/>
        </p:nvSpPr>
        <p:spPr>
          <a:xfrm>
            <a:off x="97481" y="522232"/>
            <a:ext cx="5999457" cy="3046988"/>
          </a:xfrm>
          <a:prstGeom prst="rect">
            <a:avLst/>
          </a:prstGeom>
        </p:spPr>
        <p:txBody>
          <a:bodyPr wrap="square">
            <a:spAutoFit/>
          </a:bodyPr>
          <a:lstStyle/>
          <a:p>
            <a:pPr indent="457200" algn="just">
              <a:tabLst>
                <a:tab pos="266700" algn="l"/>
                <a:tab pos="714375" algn="l"/>
              </a:tabLst>
            </a:pPr>
            <a:r>
              <a:rPr lang="ru-RU" sz="1200" b="1" dirty="0">
                <a:solidFill>
                  <a:prstClr val="black"/>
                </a:solidFill>
                <a:latin typeface="+mj-lt"/>
                <a:cs typeface="Times New Roman" panose="02020603050405020304" pitchFamily="18" charset="0"/>
              </a:rPr>
              <a:t>Местоположение</a:t>
            </a:r>
            <a:r>
              <a:rPr lang="ru-RU" sz="1200" b="1" dirty="0">
                <a:latin typeface="+mj-lt"/>
                <a:cs typeface="Times New Roman" panose="02020603050405020304" pitchFamily="18" charset="0"/>
              </a:rPr>
              <a:t>: </a:t>
            </a:r>
            <a:r>
              <a:rPr lang="ru-RU" sz="1200" dirty="0">
                <a:latin typeface="+mj-lt"/>
                <a:cs typeface="Times New Roman" panose="02020603050405020304" pitchFamily="18" charset="0"/>
              </a:rPr>
              <a:t>Месторождение находится 40 км к СВ от г. Карсакпай.</a:t>
            </a:r>
            <a:endParaRPr lang="ru-RU" sz="1200" b="1" dirty="0">
              <a:latin typeface="+mj-lt"/>
              <a:cs typeface="Times New Roman" panose="02020603050405020304" pitchFamily="18" charset="0"/>
            </a:endParaRPr>
          </a:p>
          <a:p>
            <a:pPr indent="457200" algn="just">
              <a:tabLst>
                <a:tab pos="266700" algn="l"/>
                <a:tab pos="714375" algn="l"/>
              </a:tabLst>
            </a:pPr>
            <a:r>
              <a:rPr lang="ru-RU" sz="1200" b="1" dirty="0">
                <a:latin typeface="+mj-lt"/>
                <a:cs typeface="Times New Roman" panose="02020603050405020304" pitchFamily="18" charset="0"/>
              </a:rPr>
              <a:t>Краткая геологическая характеристика: </a:t>
            </a:r>
            <a:r>
              <a:rPr lang="ru-RU" sz="1200" dirty="0">
                <a:latin typeface="+mj-lt"/>
                <a:cs typeface="Times New Roman" panose="02020603050405020304" pitchFamily="18" charset="0"/>
              </a:rPr>
              <a:t>Рудные залежи представляют согласные тела в толще конгломерат-песчаников, приуроченных к обеим крыльям  </a:t>
            </a:r>
            <a:r>
              <a:rPr lang="ru-RU" sz="1200" dirty="0" err="1">
                <a:latin typeface="+mj-lt"/>
                <a:cs typeface="Times New Roman" panose="02020603050405020304" pitchFamily="18" charset="0"/>
              </a:rPr>
              <a:t>Джездинской</a:t>
            </a:r>
            <a:r>
              <a:rPr lang="ru-RU" sz="1200" dirty="0">
                <a:latin typeface="+mj-lt"/>
                <a:cs typeface="Times New Roman" panose="02020603050405020304" pitchFamily="18" charset="0"/>
              </a:rPr>
              <a:t> антиклинали, вдоль длиной оси которой   рудные тела приурочены к крупным тектоническим разломам с сопряженными и оперяющими трещинами.</a:t>
            </a:r>
          </a:p>
          <a:p>
            <a:pPr indent="457200" algn="just">
              <a:tabLst>
                <a:tab pos="266700" algn="l"/>
                <a:tab pos="714375" algn="l"/>
              </a:tabLst>
            </a:pPr>
            <a:r>
              <a:rPr lang="ru-RU" sz="1200" dirty="0">
                <a:latin typeface="+mj-lt"/>
                <a:cs typeface="Times New Roman" panose="02020603050405020304" pitchFamily="18" charset="0"/>
              </a:rPr>
              <a:t>Наблюдается повышенное содержание марганца в опущенном северо-восточном блоке месторождения по мере погружения блока на ЮВ вдоль оси  </a:t>
            </a:r>
            <a:r>
              <a:rPr lang="ru-RU" sz="1200" dirty="0" err="1">
                <a:latin typeface="+mj-lt"/>
                <a:cs typeface="Times New Roman" panose="02020603050405020304" pitchFamily="18" charset="0"/>
              </a:rPr>
              <a:t>Джездинской</a:t>
            </a:r>
            <a:r>
              <a:rPr lang="ru-RU" sz="1200" dirty="0">
                <a:latin typeface="+mj-lt"/>
                <a:cs typeface="Times New Roman" panose="02020603050405020304" pitchFamily="18" charset="0"/>
              </a:rPr>
              <a:t>  антиклинали, а также увеличение содержания марганца по вертикали в низах рудной зоны.</a:t>
            </a:r>
          </a:p>
          <a:p>
            <a:pPr indent="457200" algn="just">
              <a:tabLst>
                <a:tab pos="266700" algn="l"/>
                <a:tab pos="714375" algn="l"/>
              </a:tabLst>
            </a:pPr>
            <a:r>
              <a:rPr lang="ru-RU" sz="1200" dirty="0">
                <a:latin typeface="+mj-lt"/>
                <a:cs typeface="Times New Roman" panose="02020603050405020304" pitchFamily="18" charset="0"/>
              </a:rPr>
              <a:t>Красноцветная молассовая формация средне-позднедевонского возраста.  Красноцветная толща  конгломерат-песчаников </a:t>
            </a:r>
            <a:r>
              <a:rPr lang="ru-RU" sz="1200" dirty="0" err="1">
                <a:latin typeface="+mj-lt"/>
                <a:cs typeface="Times New Roman" panose="02020603050405020304" pitchFamily="18" charset="0"/>
              </a:rPr>
              <a:t>Уйтасской</a:t>
            </a:r>
            <a:r>
              <a:rPr lang="ru-RU" sz="1200" dirty="0">
                <a:latin typeface="+mj-lt"/>
                <a:cs typeface="Times New Roman" panose="02020603050405020304" pitchFamily="18" charset="0"/>
              </a:rPr>
              <a:t> свиты </a:t>
            </a:r>
            <a:r>
              <a:rPr lang="ru-RU" sz="1200" dirty="0" err="1">
                <a:latin typeface="+mj-lt"/>
                <a:cs typeface="Times New Roman" panose="02020603050405020304" pitchFamily="18" charset="0"/>
              </a:rPr>
              <a:t>Жакы</a:t>
            </a:r>
            <a:r>
              <a:rPr lang="ru-RU" sz="1200" dirty="0">
                <a:latin typeface="+mj-lt"/>
                <a:cs typeface="Times New Roman" panose="02020603050405020304" pitchFamily="18" charset="0"/>
              </a:rPr>
              <a:t>-Конской серии верхнего </a:t>
            </a:r>
            <a:r>
              <a:rPr lang="ru-RU" sz="1200" dirty="0" err="1">
                <a:latin typeface="+mj-lt"/>
                <a:cs typeface="Times New Roman" panose="02020603050405020304" pitchFamily="18" charset="0"/>
              </a:rPr>
              <a:t>франа</a:t>
            </a:r>
            <a:r>
              <a:rPr lang="ru-RU" sz="1200" dirty="0">
                <a:latin typeface="+mj-lt"/>
                <a:cs typeface="Times New Roman" panose="02020603050405020304" pitchFamily="18" charset="0"/>
              </a:rPr>
              <a:t>, возможно, </a:t>
            </a:r>
            <a:r>
              <a:rPr lang="ru-RU" sz="1200" dirty="0" err="1">
                <a:latin typeface="+mj-lt"/>
                <a:cs typeface="Times New Roman" panose="02020603050405020304" pitchFamily="18" charset="0"/>
              </a:rPr>
              <a:t>фамена</a:t>
            </a:r>
            <a:r>
              <a:rPr lang="ru-RU" sz="1200" dirty="0">
                <a:latin typeface="+mj-lt"/>
                <a:cs typeface="Times New Roman" panose="02020603050405020304" pitchFamily="18" charset="0"/>
              </a:rPr>
              <a:t>. </a:t>
            </a:r>
            <a:r>
              <a:rPr lang="ru-RU" sz="1200" dirty="0" err="1">
                <a:latin typeface="+mj-lt"/>
                <a:cs typeface="Times New Roman" panose="02020603050405020304" pitchFamily="18" charset="0"/>
              </a:rPr>
              <a:t>Аркозовая</a:t>
            </a:r>
            <a:r>
              <a:rPr lang="ru-RU" sz="1200" dirty="0">
                <a:latin typeface="+mj-lt"/>
                <a:cs typeface="Times New Roman" panose="02020603050405020304" pitchFamily="18" charset="0"/>
              </a:rPr>
              <a:t> пачка розового и </a:t>
            </a:r>
            <a:r>
              <a:rPr lang="ru-RU" sz="1200" dirty="0" err="1">
                <a:latin typeface="+mj-lt"/>
                <a:cs typeface="Times New Roman" panose="02020603050405020304" pitchFamily="18" charset="0"/>
              </a:rPr>
              <a:t>краснобурого</a:t>
            </a:r>
            <a:r>
              <a:rPr lang="ru-RU" sz="1200" dirty="0">
                <a:latin typeface="+mj-lt"/>
                <a:cs typeface="Times New Roman" panose="02020603050405020304" pitchFamily="18" charset="0"/>
              </a:rPr>
              <a:t> цвета, сложенная </a:t>
            </a:r>
            <a:r>
              <a:rPr lang="ru-RU" sz="1200" dirty="0" err="1">
                <a:latin typeface="+mj-lt"/>
                <a:cs typeface="Times New Roman" panose="02020603050405020304" pitchFamily="18" charset="0"/>
              </a:rPr>
              <a:t>гравелитами</a:t>
            </a:r>
            <a:r>
              <a:rPr lang="ru-RU" sz="1200" dirty="0">
                <a:latin typeface="+mj-lt"/>
                <a:cs typeface="Times New Roman" panose="02020603050405020304" pitchFamily="18" charset="0"/>
              </a:rPr>
              <a:t> и разнозернистыми песчаниками, реже, конгломератами и алевролитами. Общая мощность пород   </a:t>
            </a:r>
            <a:r>
              <a:rPr lang="ru-RU" sz="1200" dirty="0" err="1">
                <a:latin typeface="+mj-lt"/>
                <a:cs typeface="Times New Roman" panose="02020603050405020304" pitchFamily="18" charset="0"/>
              </a:rPr>
              <a:t>Уйтасской</a:t>
            </a:r>
            <a:r>
              <a:rPr lang="ru-RU" sz="1200" dirty="0">
                <a:latin typeface="+mj-lt"/>
                <a:cs typeface="Times New Roman" panose="02020603050405020304" pitchFamily="18" charset="0"/>
              </a:rPr>
              <a:t>  свиты 10-1200 м. Мощность </a:t>
            </a:r>
            <a:r>
              <a:rPr lang="ru-RU" sz="1200" dirty="0" err="1">
                <a:latin typeface="+mj-lt"/>
                <a:cs typeface="Times New Roman" panose="02020603050405020304" pitchFamily="18" charset="0"/>
              </a:rPr>
              <a:t>аркозовой</a:t>
            </a:r>
            <a:r>
              <a:rPr lang="ru-RU" sz="1200" dirty="0">
                <a:latin typeface="+mj-lt"/>
                <a:cs typeface="Times New Roman" panose="02020603050405020304" pitchFamily="18" charset="0"/>
              </a:rPr>
              <a:t> пачки до 150 м. Залегание пологое. Развита сеть тектонических разломов.</a:t>
            </a:r>
          </a:p>
          <a:p>
            <a:pPr indent="457200" algn="just">
              <a:tabLst>
                <a:tab pos="266700" algn="l"/>
                <a:tab pos="714375" algn="l"/>
              </a:tabLst>
            </a:pPr>
            <a:r>
              <a:rPr lang="ru-RU" sz="1200" dirty="0">
                <a:latin typeface="+mj-lt"/>
                <a:cs typeface="Times New Roman" panose="02020603050405020304" pitchFamily="18" charset="0"/>
              </a:rPr>
              <a:t> </a:t>
            </a:r>
          </a:p>
        </p:txBody>
      </p:sp>
      <p:graphicFrame>
        <p:nvGraphicFramePr>
          <p:cNvPr id="20" name="Таблица 19">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157675552"/>
              </p:ext>
            </p:extLst>
          </p:nvPr>
        </p:nvGraphicFramePr>
        <p:xfrm>
          <a:off x="104966" y="5186379"/>
          <a:ext cx="5986436" cy="935280"/>
        </p:xfrm>
        <a:graphic>
          <a:graphicData uri="http://schemas.openxmlformats.org/drawingml/2006/table">
            <a:tbl>
              <a:tblPr firstRow="1" firstCol="1" bandRow="1">
                <a:tableStyleId>{21E4AEA4-8DFA-4A89-87EB-49C32662AFE0}</a:tableStyleId>
              </a:tblPr>
              <a:tblGrid>
                <a:gridCol w="1658722">
                  <a:extLst>
                    <a:ext uri="{9D8B030D-6E8A-4147-A177-3AD203B41FA5}">
                      <a16:colId xmlns:a16="http://schemas.microsoft.com/office/drawing/2014/main" val="131043786"/>
                    </a:ext>
                  </a:extLst>
                </a:gridCol>
                <a:gridCol w="2662379">
                  <a:extLst>
                    <a:ext uri="{9D8B030D-6E8A-4147-A177-3AD203B41FA5}">
                      <a16:colId xmlns:a16="http://schemas.microsoft.com/office/drawing/2014/main" val="2658591762"/>
                    </a:ext>
                  </a:extLst>
                </a:gridCol>
                <a:gridCol w="1665335">
                  <a:extLst>
                    <a:ext uri="{9D8B030D-6E8A-4147-A177-3AD203B41FA5}">
                      <a16:colId xmlns:a16="http://schemas.microsoft.com/office/drawing/2014/main" val="20003"/>
                    </a:ext>
                  </a:extLst>
                </a:gridCol>
              </a:tblGrid>
              <a:tr h="23198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Выписка</a:t>
                      </a:r>
                      <a:r>
                        <a:rPr lang="ru-RU" sz="1200" kern="1200" baseline="0" dirty="0">
                          <a:solidFill>
                            <a:schemeClr val="dk1"/>
                          </a:solidFill>
                          <a:latin typeface="+mj-lt"/>
                          <a:ea typeface="+mn-ea"/>
                          <a:cs typeface="Times New Roman" panose="02020603050405020304" pitchFamily="18" charset="0"/>
                        </a:rPr>
                        <a:t> из государственного учета запасов по состоянию на 01.01.2024г. </a:t>
                      </a:r>
                      <a:endParaRPr lang="ru-RU" sz="1200" kern="1200" dirty="0">
                        <a:solidFill>
                          <a:schemeClr val="dk1"/>
                        </a:solidFill>
                        <a:latin typeface="+mj-lt"/>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dk1"/>
                          </a:solidFill>
                          <a:latin typeface="+mj-lt"/>
                          <a:ea typeface="+mn-ea"/>
                          <a:cs typeface="Times New Roman" panose="02020603050405020304" pitchFamily="18" charset="0"/>
                        </a:rPr>
                        <a:t>Балансовые запасы </a:t>
                      </a:r>
                      <a:endParaRPr lang="ru-RU" sz="1200" b="1"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mj-lt"/>
                          <a:cs typeface="Times New Roman" panose="02020603050405020304" pitchFamily="18" charset="0"/>
                        </a:rPr>
                        <a:t>Забалансовые запасы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36081732"/>
                  </a:ext>
                </a:extLst>
              </a:tr>
              <a:tr h="231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mj-lt"/>
                          <a:ea typeface="+mn-ea"/>
                          <a:cs typeface="Times New Roman" panose="02020603050405020304" pitchFamily="18" charset="0"/>
                        </a:rPr>
                        <a:t>марганцевые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aseline="0" dirty="0">
                          <a:latin typeface="+mj-lt"/>
                          <a:cs typeface="Times New Roman" panose="02020603050405020304" pitchFamily="18" charset="0"/>
                        </a:rPr>
                        <a:t>А+В+С1-7491,8 </a:t>
                      </a:r>
                      <a:r>
                        <a:rPr lang="ru-RU" sz="1200" baseline="0" dirty="0" err="1">
                          <a:latin typeface="+mj-lt"/>
                          <a:cs typeface="Times New Roman" panose="02020603050405020304" pitchFamily="18" charset="0"/>
                        </a:rPr>
                        <a:t>тыс.т</a:t>
                      </a:r>
                      <a:r>
                        <a:rPr lang="ru-RU" sz="1200" baseline="0" dirty="0">
                          <a:latin typeface="+mj-lt"/>
                          <a:cs typeface="Times New Roman" panose="02020603050405020304" pitchFamily="18" charset="0"/>
                        </a:rPr>
                        <a:t>, С2 – 194 </a:t>
                      </a:r>
                      <a:r>
                        <a:rPr lang="ru-RU" sz="1200" baseline="0" dirty="0" err="1">
                          <a:latin typeface="+mj-lt"/>
                          <a:cs typeface="Times New Roman" panose="02020603050405020304" pitchFamily="18" charset="0"/>
                        </a:rPr>
                        <a:t>тыс.т</a:t>
                      </a:r>
                      <a:endParaRPr lang="ru-RU" sz="1200" dirty="0">
                        <a:latin typeface="+mj-lt"/>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j-lt"/>
                          <a:ea typeface="+mn-ea"/>
                          <a:cs typeface="Times New Roman" panose="02020603050405020304" pitchFamily="18" charset="0"/>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cxnSp>
        <p:nvCxnSpPr>
          <p:cNvPr id="10" name="Прямая соединительная линия 9">
            <a:extLst>
              <a:ext uri="{FF2B5EF4-FFF2-40B4-BE49-F238E27FC236}">
                <a16:creationId xmlns:a16="http://schemas.microsoft.com/office/drawing/2014/main" id="{F2236993-9CD1-833F-17CA-FDD8F6F73111}"/>
              </a:ext>
            </a:extLst>
          </p:cNvPr>
          <p:cNvCxnSpPr>
            <a:cxnSpLocks/>
          </p:cNvCxnSpPr>
          <p:nvPr/>
        </p:nvCxnSpPr>
        <p:spPr>
          <a:xfrm>
            <a:off x="-1565" y="405033"/>
            <a:ext cx="913668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24C36CB-737C-4C5A-9567-E8CA37B98971}"/>
              </a:ext>
            </a:extLst>
          </p:cNvPr>
          <p:cNvSpPr txBox="1"/>
          <p:nvPr/>
        </p:nvSpPr>
        <p:spPr>
          <a:xfrm>
            <a:off x="6799612" y="4678548"/>
            <a:ext cx="2267797"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добычу ТПИ (м-е </a:t>
            </a:r>
            <a:r>
              <a:rPr lang="ru-RU" sz="900" dirty="0" err="1">
                <a:latin typeface="Times New Roman" panose="02020603050405020304" pitchFamily="18" charset="0"/>
                <a:cs typeface="Times New Roman" panose="02020603050405020304" pitchFamily="18" charset="0"/>
              </a:rPr>
              <a:t>Жездинское</a:t>
            </a:r>
            <a:r>
              <a:rPr lang="ru-RU" sz="900" dirty="0">
                <a:latin typeface="Times New Roman" panose="02020603050405020304" pitchFamily="18" charset="0"/>
                <a:cs typeface="Times New Roman" panose="02020603050405020304" pitchFamily="18" charset="0"/>
              </a:rPr>
              <a:t> ), для дальнейшего выставления на аукцион</a:t>
            </a:r>
          </a:p>
        </p:txBody>
      </p:sp>
      <p:pic>
        <p:nvPicPr>
          <p:cNvPr id="21" name="Рисунок 20">
            <a:extLst>
              <a:ext uri="{FF2B5EF4-FFF2-40B4-BE49-F238E27FC236}">
                <a16:creationId xmlns:a16="http://schemas.microsoft.com/office/drawing/2014/main" id="{E16FC256-AB58-42C6-85E8-B9874FD18E9B}"/>
              </a:ext>
            </a:extLst>
          </p:cNvPr>
          <p:cNvPicPr>
            <a:picLocks noChangeAspect="1"/>
          </p:cNvPicPr>
          <p:nvPr/>
        </p:nvPicPr>
        <p:blipFill>
          <a:blip r:embed="rId4"/>
          <a:stretch>
            <a:fillRect/>
          </a:stretch>
        </p:blipFill>
        <p:spPr>
          <a:xfrm>
            <a:off x="6317686" y="5671348"/>
            <a:ext cx="467679" cy="208336"/>
          </a:xfrm>
          <a:prstGeom prst="rect">
            <a:avLst/>
          </a:prstGeom>
        </p:spPr>
      </p:pic>
      <p:sp>
        <p:nvSpPr>
          <p:cNvPr id="22" name="TextBox 21">
            <a:extLst>
              <a:ext uri="{FF2B5EF4-FFF2-40B4-BE49-F238E27FC236}">
                <a16:creationId xmlns:a16="http://schemas.microsoft.com/office/drawing/2014/main" id="{4F3A8BEF-1E5F-4A6D-B779-EF2B98B86745}"/>
              </a:ext>
            </a:extLst>
          </p:cNvPr>
          <p:cNvSpPr txBox="1"/>
          <p:nvPr/>
        </p:nvSpPr>
        <p:spPr>
          <a:xfrm>
            <a:off x="6795376" y="564885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лицензии на ГИН</a:t>
            </a:r>
          </a:p>
        </p:txBody>
      </p:sp>
      <p:sp>
        <p:nvSpPr>
          <p:cNvPr id="23" name="TextBox 22">
            <a:extLst>
              <a:ext uri="{FF2B5EF4-FFF2-40B4-BE49-F238E27FC236}">
                <a16:creationId xmlns:a16="http://schemas.microsoft.com/office/drawing/2014/main" id="{80188147-329E-4896-894F-8F3DBD1D73F4}"/>
              </a:ext>
            </a:extLst>
          </p:cNvPr>
          <p:cNvSpPr txBox="1">
            <a:spLocks noChangeArrowheads="1"/>
          </p:cNvSpPr>
          <p:nvPr/>
        </p:nvSpPr>
        <p:spPr bwMode="auto">
          <a:xfrm>
            <a:off x="6774539" y="5210844"/>
            <a:ext cx="198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dirty="0">
                <a:latin typeface="Times New Roman" panose="02020603050405020304" pitchFamily="18" charset="0"/>
                <a:cs typeface="Times New Roman" panose="02020603050405020304" pitchFamily="18" charset="0"/>
              </a:rPr>
              <a:t>- населённый пункт</a:t>
            </a:r>
            <a:r>
              <a:rPr lang="en-US" altLang="ru-RU" sz="900" dirty="0">
                <a:latin typeface="Times New Roman" panose="02020603050405020304" pitchFamily="18" charset="0"/>
                <a:cs typeface="Times New Roman" panose="02020603050405020304" pitchFamily="18" charset="0"/>
              </a:rPr>
              <a:t> </a:t>
            </a:r>
            <a:r>
              <a:rPr lang="kk-KZ" altLang="ru-RU" sz="900" dirty="0">
                <a:latin typeface="Times New Roman" panose="02020603050405020304" pitchFamily="18" charset="0"/>
                <a:cs typeface="Times New Roman" panose="02020603050405020304" pitchFamily="18" charset="0"/>
              </a:rPr>
              <a:t>и буферная зона населенного пункта</a:t>
            </a:r>
            <a:r>
              <a:rPr lang="ru-RU" altLang="ru-RU" sz="900" dirty="0">
                <a:latin typeface="Times New Roman" panose="02020603050405020304" pitchFamily="18" charset="0"/>
                <a:cs typeface="Times New Roman" panose="02020603050405020304" pitchFamily="18" charset="0"/>
              </a:rPr>
              <a:t> </a:t>
            </a:r>
            <a:r>
              <a:rPr lang="en-US" altLang="ru-RU" sz="900" dirty="0">
                <a:latin typeface="Times New Roman" panose="02020603050405020304" pitchFamily="18" charset="0"/>
                <a:cs typeface="Times New Roman" panose="02020603050405020304" pitchFamily="18" charset="0"/>
              </a:rPr>
              <a:t> - </a:t>
            </a:r>
            <a:r>
              <a:rPr lang="ru-RU" altLang="ru-RU" sz="900" dirty="0" err="1">
                <a:latin typeface="Times New Roman" panose="02020603050405020304" pitchFamily="18" charset="0"/>
                <a:cs typeface="Times New Roman" panose="02020603050405020304" pitchFamily="18" charset="0"/>
              </a:rPr>
              <a:t>п.Жезды</a:t>
            </a:r>
            <a:endParaRPr lang="ru-RU" altLang="ru-RU" sz="900" dirty="0">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6FD268AC-B283-4509-B48A-C44E811BDA07}"/>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12666" t="8774" r="3333"/>
          <a:stretch>
            <a:fillRect/>
          </a:stretch>
        </p:blipFill>
        <p:spPr bwMode="auto">
          <a:xfrm>
            <a:off x="6326362" y="5320611"/>
            <a:ext cx="469014" cy="2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Прямоугольник 24">
            <a:extLst>
              <a:ext uri="{FF2B5EF4-FFF2-40B4-BE49-F238E27FC236}">
                <a16:creationId xmlns:a16="http://schemas.microsoft.com/office/drawing/2014/main" id="{ED75D07A-C904-4A09-981D-C7B0294D0B26}"/>
              </a:ext>
            </a:extLst>
          </p:cNvPr>
          <p:cNvSpPr/>
          <p:nvPr/>
        </p:nvSpPr>
        <p:spPr>
          <a:xfrm>
            <a:off x="6317339" y="4817025"/>
            <a:ext cx="457200" cy="181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a:extLst>
              <a:ext uri="{FF2B5EF4-FFF2-40B4-BE49-F238E27FC236}">
                <a16:creationId xmlns:a16="http://schemas.microsoft.com/office/drawing/2014/main" id="{21ADD038-E83E-4FDF-9A1C-B920443642A2}"/>
              </a:ext>
            </a:extLst>
          </p:cNvPr>
          <p:cNvPicPr>
            <a:picLocks noChangeAspect="1"/>
          </p:cNvPicPr>
          <p:nvPr/>
        </p:nvPicPr>
        <p:blipFill>
          <a:blip r:embed="rId7"/>
          <a:stretch>
            <a:fillRect/>
          </a:stretch>
        </p:blipFill>
        <p:spPr>
          <a:xfrm>
            <a:off x="6286519" y="6145781"/>
            <a:ext cx="504895" cy="247685"/>
          </a:xfrm>
          <a:prstGeom prst="rect">
            <a:avLst/>
          </a:prstGeom>
        </p:spPr>
      </p:pic>
      <p:sp>
        <p:nvSpPr>
          <p:cNvPr id="27" name="TextBox 26">
            <a:extLst>
              <a:ext uri="{FF2B5EF4-FFF2-40B4-BE49-F238E27FC236}">
                <a16:creationId xmlns:a16="http://schemas.microsoft.com/office/drawing/2014/main" id="{FB9F11D8-6CAB-4750-A6C6-14C8634965FE}"/>
              </a:ext>
            </a:extLst>
          </p:cNvPr>
          <p:cNvSpPr txBox="1"/>
          <p:nvPr/>
        </p:nvSpPr>
        <p:spPr>
          <a:xfrm>
            <a:off x="6785365" y="6156772"/>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железная дорога</a:t>
            </a:r>
          </a:p>
        </p:txBody>
      </p:sp>
      <p:pic>
        <p:nvPicPr>
          <p:cNvPr id="31" name="Рисунок 30">
            <a:extLst>
              <a:ext uri="{FF2B5EF4-FFF2-40B4-BE49-F238E27FC236}">
                <a16:creationId xmlns:a16="http://schemas.microsoft.com/office/drawing/2014/main" id="{0F93D9CF-2E6A-4ABA-AEB0-D00C001BD983}"/>
              </a:ext>
            </a:extLst>
          </p:cNvPr>
          <p:cNvPicPr>
            <a:picLocks noChangeAspect="1"/>
          </p:cNvPicPr>
          <p:nvPr/>
        </p:nvPicPr>
        <p:blipFill>
          <a:blip r:embed="rId8"/>
          <a:stretch>
            <a:fillRect/>
          </a:stretch>
        </p:blipFill>
        <p:spPr>
          <a:xfrm>
            <a:off x="6347948" y="2532482"/>
            <a:ext cx="2547154" cy="2010352"/>
          </a:xfrm>
          <a:prstGeom prst="rect">
            <a:avLst/>
          </a:prstGeom>
          <a:ln>
            <a:solidFill>
              <a:schemeClr val="tx1"/>
            </a:solidFill>
          </a:ln>
        </p:spPr>
      </p:pic>
      <p:cxnSp>
        <p:nvCxnSpPr>
          <p:cNvPr id="32" name="Прямая соединительная линия 31">
            <a:extLst>
              <a:ext uri="{FF2B5EF4-FFF2-40B4-BE49-F238E27FC236}">
                <a16:creationId xmlns:a16="http://schemas.microsoft.com/office/drawing/2014/main" id="{C93426D0-79CE-46A2-BE36-B6EA6C944AC9}"/>
              </a:ext>
            </a:extLst>
          </p:cNvPr>
          <p:cNvCxnSpPr/>
          <p:nvPr/>
        </p:nvCxnSpPr>
        <p:spPr>
          <a:xfrm>
            <a:off x="6308442" y="6051919"/>
            <a:ext cx="43311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A257BC0-DCD0-4B2A-984E-68814A5C113E}"/>
              </a:ext>
            </a:extLst>
          </p:cNvPr>
          <p:cNvSpPr txBox="1"/>
          <p:nvPr/>
        </p:nvSpPr>
        <p:spPr>
          <a:xfrm>
            <a:off x="6795376" y="5936503"/>
            <a:ext cx="175094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река</a:t>
            </a:r>
          </a:p>
        </p:txBody>
      </p:sp>
      <p:pic>
        <p:nvPicPr>
          <p:cNvPr id="2" name="Рисунок 1">
            <a:extLst>
              <a:ext uri="{FF2B5EF4-FFF2-40B4-BE49-F238E27FC236}">
                <a16:creationId xmlns:a16="http://schemas.microsoft.com/office/drawing/2014/main" id="{05D62F3B-24BB-CCA4-2197-E7EF8F8042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4408" y="35700"/>
            <a:ext cx="868869" cy="36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5563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15784</Words>
  <Application>Microsoft Office PowerPoint</Application>
  <PresentationFormat>Экран (4:3)</PresentationFormat>
  <Paragraphs>875</Paragraphs>
  <Slides>52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Calibri</vt:lpstr>
      <vt:lpstr>Century Gothic</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АУКЦИОН 2023г.</dc:title>
  <dc:creator>Санжар Елиупов</dc:creator>
  <cp:lastModifiedBy>Мусабаева Макпал Калхамановна</cp:lastModifiedBy>
  <cp:revision>96</cp:revision>
  <cp:lastPrinted>2023-02-16T15:05:09Z</cp:lastPrinted>
  <dcterms:created xsi:type="dcterms:W3CDTF">2023-01-17T09:04:48Z</dcterms:created>
  <dcterms:modified xsi:type="dcterms:W3CDTF">2025-03-26T04:16:34Z</dcterms:modified>
</cp:coreProperties>
</file>