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40" r:id="rId2"/>
    <p:sldId id="341" r:id="rId3"/>
    <p:sldId id="342" r:id="rId4"/>
    <p:sldId id="343" r:id="rId5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67" autoAdjust="0"/>
    <p:restoredTop sz="94660"/>
  </p:normalViewPr>
  <p:slideViewPr>
    <p:cSldViewPr>
      <p:cViewPr varScale="1">
        <p:scale>
          <a:sx n="147" d="100"/>
          <a:sy n="147" d="100"/>
        </p:scale>
        <p:origin x="205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CB450-E5EB-498C-979F-AF8CC3D9F7F3}" type="datetimeFigureOut">
              <a:rPr lang="ru-RU" smtClean="0"/>
              <a:t>20.03.2025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3512FC-7CFB-454A-B1A3-27B0DD40C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185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6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microsoft.com/office/2007/relationships/hdphoto" Target="../media/hdphoto1.wdp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единительная линия 8"/>
          <p:cNvCxnSpPr/>
          <p:nvPr/>
        </p:nvCxnSpPr>
        <p:spPr>
          <a:xfrm>
            <a:off x="441676" y="6486570"/>
            <a:ext cx="824275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29238" y="304961"/>
            <a:ext cx="7174153" cy="31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77" dirty="0">
                <a:latin typeface="Century Gothic" panose="020B0502020202020204" pitchFamily="34" charset="0"/>
              </a:rPr>
              <a:t>Месторождение</a:t>
            </a:r>
            <a:r>
              <a:rPr lang="ru-RU" sz="1477" b="1" dirty="0">
                <a:latin typeface="Century Gothic" panose="020B0502020202020204" pitchFamily="34" charset="0"/>
              </a:rPr>
              <a:t> </a:t>
            </a:r>
            <a:r>
              <a:rPr lang="ru-RU" sz="1477" b="1" dirty="0" err="1">
                <a:latin typeface="Century Gothic" panose="020B0502020202020204" pitchFamily="34" charset="0"/>
              </a:rPr>
              <a:t>Сугатовское</a:t>
            </a:r>
            <a:r>
              <a:rPr lang="ru-RU" sz="1477" b="1" dirty="0">
                <a:latin typeface="Century Gothic" panose="020B0502020202020204" pitchFamily="34" charset="0"/>
              </a:rPr>
              <a:t> </a:t>
            </a:r>
            <a:r>
              <a:rPr lang="ru-RU" sz="1477" dirty="0">
                <a:latin typeface="Century Gothic" panose="020B0502020202020204" pitchFamily="34" charset="0"/>
              </a:rPr>
              <a:t>в Восточно-Казахстанской области</a:t>
            </a:r>
          </a:p>
        </p:txBody>
      </p:sp>
      <p:pic>
        <p:nvPicPr>
          <p:cNvPr id="13" name="Picture 2" descr="ÐÐ°ÑÑÐ¸Ð½ÐºÐ¸ Ð¿Ð¾ Ð·Ð°Ð¿ÑÐ¾ÑÑ ÐºÐ°ÑÑÐ° ÐºÐ°Ð·Ð°ÑÑÑÐ°Ð½Ð° 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7080" y="1140619"/>
            <a:ext cx="2029400" cy="1228051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7950500" y="1407267"/>
            <a:ext cx="346503" cy="389949"/>
          </a:xfrm>
          <a:prstGeom prst="rect">
            <a:avLst/>
          </a:prstGeom>
          <a:solidFill>
            <a:srgbClr val="00B0F0">
              <a:alpha val="4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62" dirty="0"/>
          </a:p>
        </p:txBody>
      </p:sp>
      <p:cxnSp>
        <p:nvCxnSpPr>
          <p:cNvPr id="19" name="Прямая соединительная линия 18"/>
          <p:cNvCxnSpPr>
            <a:cxnSpLocks/>
          </p:cNvCxnSpPr>
          <p:nvPr/>
        </p:nvCxnSpPr>
        <p:spPr>
          <a:xfrm flipH="1">
            <a:off x="6183457" y="1797216"/>
            <a:ext cx="1767043" cy="861072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505897" y="716775"/>
            <a:ext cx="5583402" cy="4181107"/>
          </a:xfrm>
          <a:prstGeom prst="rect">
            <a:avLst/>
          </a:prstGeom>
          <a:solidFill>
            <a:schemeClr val="bg1"/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554"/>
              </a:spcAft>
              <a:tabLst>
                <a:tab pos="246191" algn="l"/>
                <a:tab pos="659440" algn="l"/>
              </a:tabLst>
            </a:pPr>
            <a:r>
              <a:rPr lang="ru-RU" sz="1108" b="1" dirty="0">
                <a:solidFill>
                  <a:prstClr val="black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Местоположение</a:t>
            </a:r>
            <a:r>
              <a:rPr lang="ru-RU" sz="1108" b="1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: </a:t>
            </a:r>
            <a:r>
              <a:rPr lang="ru-RU" sz="1108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Месторождение </a:t>
            </a:r>
            <a:r>
              <a:rPr lang="ru-RU" sz="1108" dirty="0" err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Сугатовское</a:t>
            </a:r>
            <a:r>
              <a:rPr lang="ru-RU" sz="1108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в 18 км к СЗ от ж/д станции Шемонаиха. </a:t>
            </a:r>
          </a:p>
          <a:p>
            <a:pPr algn="just">
              <a:spcAft>
                <a:spcPts val="554"/>
              </a:spcAft>
              <a:tabLst>
                <a:tab pos="246191" algn="l"/>
                <a:tab pos="659440" algn="l"/>
              </a:tabLst>
            </a:pPr>
            <a:r>
              <a:rPr lang="ru-RU" sz="1108" b="1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Краткая геологическая характеристика: </a:t>
            </a:r>
            <a:r>
              <a:rPr lang="ru-RU" sz="1108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Участок является крайней западной частью единой рудоносной  полосы </a:t>
            </a:r>
            <a:r>
              <a:rPr lang="ru-RU" sz="1108" dirty="0" err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Сугатовка-Выдриха</a:t>
            </a:r>
            <a:r>
              <a:rPr lang="ru-RU" sz="1108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. </a:t>
            </a:r>
            <a:r>
              <a:rPr lang="ru-RU" sz="1108" dirty="0" err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Оруденение</a:t>
            </a:r>
            <a:r>
              <a:rPr lang="ru-RU" sz="1108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приурочено к узлам пересечения двух нарушений широтного и северо-восточного направлений и локализуется в эндоконтактовой части интрузивных </a:t>
            </a:r>
            <a:r>
              <a:rPr lang="ru-RU" sz="1108" dirty="0" err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плагиогранит</a:t>
            </a:r>
            <a:r>
              <a:rPr lang="ru-RU" sz="1108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-порфиров с породами </a:t>
            </a:r>
            <a:r>
              <a:rPr lang="ru-RU" sz="1108" dirty="0" err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таловской</a:t>
            </a:r>
            <a:r>
              <a:rPr lang="ru-RU" sz="1108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свиты. Рудное тело </a:t>
            </a:r>
            <a:r>
              <a:rPr lang="ru-RU" sz="1108" dirty="0" err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штокообразной</a:t>
            </a:r>
            <a:r>
              <a:rPr lang="ru-RU" sz="1108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формы сужается внизу и выклинивается на глубине 102 м, средняя протяженность штока 120 м, средняя ширина – 80 м, средняя мощность 35 м. </a:t>
            </a:r>
          </a:p>
          <a:p>
            <a:pPr algn="just">
              <a:spcAft>
                <a:spcPts val="554"/>
              </a:spcAft>
              <a:tabLst>
                <a:tab pos="246191" algn="l"/>
                <a:tab pos="659440" algn="l"/>
              </a:tabLst>
            </a:pPr>
            <a:r>
              <a:rPr lang="ru-RU" sz="1108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Зона окисления развита до глубины 45-50 м, руды зоны окисления отработаны. Зона вторичного сульфидного обогащения встречена на глубине 40-47 м, мощность ее составляла  1,5-2,5 м. </a:t>
            </a:r>
          </a:p>
          <a:p>
            <a:pPr algn="just">
              <a:spcAft>
                <a:spcPts val="554"/>
              </a:spcAft>
              <a:tabLst>
                <a:tab pos="246191" algn="l"/>
                <a:tab pos="659440" algn="l"/>
              </a:tabLst>
            </a:pPr>
            <a:r>
              <a:rPr lang="ru-RU" sz="1108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Выявленные геохимические ореолы на площади участка имеют </a:t>
            </a:r>
            <a:r>
              <a:rPr lang="ru-RU" sz="1108" dirty="0" err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надрудный</a:t>
            </a:r>
            <a:r>
              <a:rPr lang="ru-RU" sz="1108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характер и указывают на возможность наличия </a:t>
            </a:r>
            <a:r>
              <a:rPr lang="ru-RU" sz="1108" dirty="0" err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кулисообразно</a:t>
            </a:r>
            <a:r>
              <a:rPr lang="ru-RU" sz="1108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расположенных рудных тел с общим погружением на северо-запад. С целью наращивания запасов необходимо бурение на северном и восточном флангах рудопроявления.</a:t>
            </a:r>
          </a:p>
          <a:p>
            <a:pPr algn="just">
              <a:spcAft>
                <a:spcPts val="554"/>
              </a:spcAft>
              <a:tabLst>
                <a:tab pos="246191" algn="l"/>
                <a:tab pos="659440" algn="l"/>
              </a:tabLst>
            </a:pPr>
            <a:r>
              <a:rPr lang="ru-RU" sz="1108" i="1" dirty="0">
                <a:solidFill>
                  <a:schemeClr val="tx1"/>
                </a:solidFill>
                <a:latin typeface="Century Gothic" panose="020B0502020202020204" pitchFamily="34" charset="0"/>
              </a:rPr>
              <a:t>Месторождение: ТОО СП Аксу Золото, на основании контракта К-4416 от 25.07.16г. </a:t>
            </a:r>
          </a:p>
          <a:p>
            <a:pPr algn="just">
              <a:spcAft>
                <a:spcPts val="554"/>
              </a:spcAft>
              <a:tabLst>
                <a:tab pos="246191" algn="l"/>
                <a:tab pos="659440" algn="l"/>
              </a:tabLst>
            </a:pPr>
            <a:endParaRPr lang="ru-RU" sz="1108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id="{9576F009-74C6-43FA-B9FF-7925185E924E}"/>
              </a:ext>
            </a:extLst>
          </p:cNvPr>
          <p:cNvGraphicFramePr>
            <a:graphicFrameLocks noGrp="1"/>
          </p:cNvGraphicFramePr>
          <p:nvPr/>
        </p:nvGraphicFramePr>
        <p:xfrm>
          <a:off x="611560" y="4940364"/>
          <a:ext cx="5050259" cy="1166827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7370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8474">
                  <a:extLst>
                    <a:ext uri="{9D8B030D-6E8A-4147-A177-3AD203B41FA5}">
                      <a16:colId xmlns:a16="http://schemas.microsoft.com/office/drawing/2014/main" val="2658591762"/>
                    </a:ext>
                  </a:extLst>
                </a:gridCol>
                <a:gridCol w="910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43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2208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Times New Roman" panose="02020603050405020304" pitchFamily="18" charset="0"/>
                        </a:rPr>
                        <a:t>Выписка</a:t>
                      </a:r>
                      <a:r>
                        <a:rPr lang="ru-RU" sz="1000" kern="1200" baseline="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Times New Roman" panose="02020603050405020304" pitchFamily="18" charset="0"/>
                        </a:rPr>
                        <a:t> из государственного учета запасов по состоянию </a:t>
                      </a:r>
                      <a:r>
                        <a:rPr lang="ru-RU" sz="1000" kern="1200" baseline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Times New Roman" panose="02020603050405020304" pitchFamily="18" charset="0"/>
                        </a:rPr>
                        <a:t>на 01.01.2024 </a:t>
                      </a:r>
                      <a:r>
                        <a:rPr lang="ru-RU" sz="1000" kern="1200" baseline="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Times New Roman" panose="02020603050405020304" pitchFamily="18" charset="0"/>
                        </a:rPr>
                        <a:t>г. </a:t>
                      </a:r>
                      <a:endParaRPr lang="ru-RU" sz="1000" kern="1200" dirty="0">
                        <a:solidFill>
                          <a:schemeClr val="dk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7913" marR="77913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3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Times New Roman" panose="02020603050405020304" pitchFamily="18" charset="0"/>
                        </a:rPr>
                        <a:t>Вид полезного ископаемого</a:t>
                      </a:r>
                    </a:p>
                  </a:txBody>
                  <a:tcPr marL="77913" marR="77913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Times New Roman" panose="02020603050405020304" pitchFamily="18" charset="0"/>
                        </a:rPr>
                        <a:t>Балансовые запасы</a:t>
                      </a:r>
                      <a:endParaRPr lang="ru-RU" sz="1000" b="1" dirty="0">
                        <a:latin typeface="Century Gothic" panose="020B0502020202020204" pitchFamily="34" charset="0"/>
                      </a:endParaRPr>
                    </a:p>
                  </a:txBody>
                  <a:tcPr marL="77913" marR="77913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Забалансовые</a:t>
                      </a: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запасы</a:t>
                      </a:r>
                    </a:p>
                  </a:txBody>
                  <a:tcPr marL="77913" marR="77913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081732"/>
                  </a:ext>
                </a:extLst>
              </a:tr>
              <a:tr h="3752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Times New Roman" panose="02020603050405020304" pitchFamily="18" charset="0"/>
                        </a:rPr>
                        <a:t>Золото, кг</a:t>
                      </a:r>
                    </a:p>
                  </a:txBody>
                  <a:tcPr marL="77913" marR="77913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>
                        <a:latin typeface="Century Gothic" panose="020B0502020202020204" pitchFamily="34" charset="0"/>
                      </a:endParaRPr>
                    </a:p>
                  </a:txBody>
                  <a:tcPr marL="77913" marR="77913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Century Gothic" panose="020B0502020202020204" pitchFamily="34" charset="0"/>
                        </a:rPr>
                        <a:t>С2 –4145,00</a:t>
                      </a:r>
                    </a:p>
                  </a:txBody>
                  <a:tcPr marL="77913" marR="77913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>
                        <a:solidFill>
                          <a:schemeClr val="dk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77913" marR="77913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7095"/>
                  </a:ext>
                </a:extLst>
              </a:tr>
            </a:tbl>
          </a:graphicData>
        </a:graphic>
      </p:graphicFrame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3BC93238-BCCC-4A1F-151A-E01747BA5C59}"/>
              </a:ext>
            </a:extLst>
          </p:cNvPr>
          <p:cNvCxnSpPr>
            <a:cxnSpLocks/>
          </p:cNvCxnSpPr>
          <p:nvPr/>
        </p:nvCxnSpPr>
        <p:spPr>
          <a:xfrm>
            <a:off x="350249" y="637646"/>
            <a:ext cx="843386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5" name="Рисунок 1">
            <a:extLst>
              <a:ext uri="{FF2B5EF4-FFF2-40B4-BE49-F238E27FC236}">
                <a16:creationId xmlns:a16="http://schemas.microsoft.com/office/drawing/2014/main" id="{196BED8C-1AE1-F17D-9692-A7EDA70FAC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4373" y="175536"/>
            <a:ext cx="868869" cy="361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887583C7-15CB-7CD4-8CCD-3005DB5384CC}"/>
              </a:ext>
            </a:extLst>
          </p:cNvPr>
          <p:cNvCxnSpPr>
            <a:cxnSpLocks/>
          </p:cNvCxnSpPr>
          <p:nvPr/>
        </p:nvCxnSpPr>
        <p:spPr>
          <a:xfrm>
            <a:off x="8274420" y="1784169"/>
            <a:ext cx="799880" cy="103437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331500F0-FA3C-33B9-1216-E6BA7F33BE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23798" y="5908091"/>
            <a:ext cx="334872" cy="208336"/>
          </a:xfrm>
          <a:prstGeom prst="rect">
            <a:avLst/>
          </a:prstGeom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F11CBF21-EEAB-F2E8-E9A3-608B5E45B604}"/>
              </a:ext>
            </a:extLst>
          </p:cNvPr>
          <p:cNvSpPr/>
          <p:nvPr/>
        </p:nvSpPr>
        <p:spPr>
          <a:xfrm>
            <a:off x="6170304" y="4348911"/>
            <a:ext cx="341677" cy="18158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94650E5-990E-FA06-E852-33D0A36C8A1B}"/>
              </a:ext>
            </a:extLst>
          </p:cNvPr>
          <p:cNvSpPr txBox="1"/>
          <p:nvPr/>
        </p:nvSpPr>
        <p:spPr>
          <a:xfrm>
            <a:off x="6584060" y="5908091"/>
            <a:ext cx="17509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лицензии на ГИН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924269A-5E99-16DC-4339-A62B10074A2F}"/>
              </a:ext>
            </a:extLst>
          </p:cNvPr>
          <p:cNvSpPr txBox="1"/>
          <p:nvPr/>
        </p:nvSpPr>
        <p:spPr>
          <a:xfrm>
            <a:off x="6609206" y="6190669"/>
            <a:ext cx="247219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населенный пункт и буферная зона</a:t>
            </a:r>
          </a:p>
        </p:txBody>
      </p:sp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38F698FA-D49F-C071-97C1-CDB9162B8C6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40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666" t="8774" r="3333"/>
          <a:stretch>
            <a:fillRect/>
          </a:stretch>
        </p:blipFill>
        <p:spPr bwMode="auto">
          <a:xfrm>
            <a:off x="6194913" y="6201917"/>
            <a:ext cx="389147" cy="242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DADDD21-FC01-B37F-8E5E-EB2F996A2117}"/>
              </a:ext>
            </a:extLst>
          </p:cNvPr>
          <p:cNvSpPr txBox="1"/>
          <p:nvPr/>
        </p:nvSpPr>
        <p:spPr>
          <a:xfrm>
            <a:off x="6544765" y="4263971"/>
            <a:ext cx="271485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контур месторождения </a:t>
            </a:r>
            <a:r>
              <a:rPr 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Сугатовское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включенная в ПУГФН на добычу ТПИ, для выставления на аукцион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0D092383-750F-546E-7B69-BB8304DC60D1}"/>
              </a:ext>
            </a:extLst>
          </p:cNvPr>
          <p:cNvSpPr/>
          <p:nvPr/>
        </p:nvSpPr>
        <p:spPr>
          <a:xfrm>
            <a:off x="6179574" y="4804242"/>
            <a:ext cx="341677" cy="180975"/>
          </a:xfrm>
          <a:prstGeom prst="rect">
            <a:avLst/>
          </a:prstGeom>
          <a:pattFill prst="dkUpDiag">
            <a:fgClr>
              <a:srgbClr val="FFC000"/>
            </a:fgClr>
            <a:bgClr>
              <a:schemeClr val="bg1"/>
            </a:bgClr>
          </a:pattFill>
          <a:ln w="95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TextBox 26">
            <a:extLst>
              <a:ext uri="{FF2B5EF4-FFF2-40B4-BE49-F238E27FC236}">
                <a16:creationId xmlns:a16="http://schemas.microsoft.com/office/drawing/2014/main" id="{2C8B09E2-B040-4DF5-4189-5D32B4D1C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6067" y="4713840"/>
            <a:ext cx="2535332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None/>
            </a:pPr>
            <a:r>
              <a:rPr lang="ru-RU" alt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отозванный контракт ТОО «СП «Аксу Золото», месторождение </a:t>
            </a:r>
            <a:r>
              <a:rPr lang="ru-RU" alt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Сугатовское</a:t>
            </a:r>
            <a:r>
              <a:rPr lang="ru-RU" alt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(золото). Контракт № 5204 от 22.11.2017 г. на разведку (отозван в 2023г., акт обследования в Обществе отсутствует) </a:t>
            </a:r>
          </a:p>
        </p:txBody>
      </p:sp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67A076F4-A34A-29C9-37C9-2E20D0B5156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72475" y="2633984"/>
            <a:ext cx="2911095" cy="158713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4B6D70E4-0B7F-C3B0-3A6E-2BA528F2B773}"/>
              </a:ext>
            </a:extLst>
          </p:cNvPr>
          <p:cNvSpPr/>
          <p:nvPr/>
        </p:nvSpPr>
        <p:spPr>
          <a:xfrm>
            <a:off x="6200944" y="5569632"/>
            <a:ext cx="341677" cy="182562"/>
          </a:xfrm>
          <a:prstGeom prst="rect">
            <a:avLst/>
          </a:prstGeom>
          <a:pattFill prst="pct20">
            <a:fgClr>
              <a:srgbClr val="FFC000"/>
            </a:fgClr>
            <a:bgClr>
              <a:schemeClr val="bg1"/>
            </a:bgClr>
          </a:pattFill>
          <a:ln w="63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1" name="TextBox 20">
            <a:extLst>
              <a:ext uri="{FF2B5EF4-FFF2-40B4-BE49-F238E27FC236}">
                <a16:creationId xmlns:a16="http://schemas.microsoft.com/office/drawing/2014/main" id="{8BC925F2-59E8-6A0F-0FC5-C781B5AC50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2493" y="5520419"/>
            <a:ext cx="252890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контур месторождения – </a:t>
            </a:r>
            <a:r>
              <a:rPr lang="ru-RU" alt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Сугатовское</a:t>
            </a:r>
            <a:r>
              <a:rPr lang="ru-RU" alt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(ОПИ)</a:t>
            </a:r>
          </a:p>
        </p:txBody>
      </p:sp>
    </p:spTree>
    <p:extLst>
      <p:ext uri="{BB962C8B-B14F-4D97-AF65-F5344CB8AC3E}">
        <p14:creationId xmlns:p14="http://schemas.microsoft.com/office/powerpoint/2010/main" val="1857790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единительная линия 8"/>
          <p:cNvCxnSpPr/>
          <p:nvPr/>
        </p:nvCxnSpPr>
        <p:spPr>
          <a:xfrm>
            <a:off x="441676" y="6486570"/>
            <a:ext cx="824275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29238" y="304961"/>
            <a:ext cx="7126491" cy="31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77" dirty="0">
                <a:latin typeface="Century Gothic" panose="020B0502020202020204" pitchFamily="34" charset="0"/>
              </a:rPr>
              <a:t>Месторождение</a:t>
            </a:r>
            <a:r>
              <a:rPr lang="ru-RU" sz="1477" b="1" dirty="0">
                <a:latin typeface="Century Gothic" panose="020B0502020202020204" pitchFamily="34" charset="0"/>
              </a:rPr>
              <a:t> Северо-</a:t>
            </a:r>
            <a:r>
              <a:rPr lang="ru-RU" sz="1477" b="1" dirty="0" err="1">
                <a:latin typeface="Century Gothic" panose="020B0502020202020204" pitchFamily="34" charset="0"/>
              </a:rPr>
              <a:t>Леонидовское</a:t>
            </a:r>
            <a:r>
              <a:rPr lang="ru-RU" sz="1477" b="1" dirty="0">
                <a:latin typeface="Century Gothic" panose="020B0502020202020204" pitchFamily="34" charset="0"/>
              </a:rPr>
              <a:t> </a:t>
            </a:r>
            <a:r>
              <a:rPr lang="ru-RU" sz="1477" dirty="0">
                <a:latin typeface="Century Gothic" panose="020B0502020202020204" pitchFamily="34" charset="0"/>
              </a:rPr>
              <a:t>в </a:t>
            </a:r>
            <a:r>
              <a:rPr lang="ru-RU" sz="1477" dirty="0" err="1">
                <a:latin typeface="Century Gothic" panose="020B0502020202020204" pitchFamily="34" charset="0"/>
              </a:rPr>
              <a:t>Костанайской</a:t>
            </a:r>
            <a:r>
              <a:rPr lang="ru-RU" sz="1477" dirty="0">
                <a:latin typeface="Century Gothic" panose="020B0502020202020204" pitchFamily="34" charset="0"/>
              </a:rPr>
              <a:t> области</a:t>
            </a:r>
          </a:p>
        </p:txBody>
      </p:sp>
      <p:pic>
        <p:nvPicPr>
          <p:cNvPr id="13" name="Picture 2" descr="ÐÐ°ÑÑÐ¸Ð½ÐºÐ¸ Ð¿Ð¾ Ð·Ð°Ð¿ÑÐ¾ÑÑ ÐºÐ°ÑÑÐ° ÐºÐ°Ð·Ð°ÑÑÑÐ°Ð½Ð° 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7080" y="1140619"/>
            <a:ext cx="2029400" cy="1228051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6994166" y="1269418"/>
            <a:ext cx="346503" cy="389949"/>
          </a:xfrm>
          <a:prstGeom prst="rect">
            <a:avLst/>
          </a:prstGeom>
          <a:solidFill>
            <a:srgbClr val="00B0F0">
              <a:alpha val="4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62" dirty="0"/>
          </a:p>
        </p:txBody>
      </p:sp>
      <p:cxnSp>
        <p:nvCxnSpPr>
          <p:cNvPr id="19" name="Прямая соединительная линия 18"/>
          <p:cNvCxnSpPr>
            <a:cxnSpLocks/>
          </p:cNvCxnSpPr>
          <p:nvPr/>
        </p:nvCxnSpPr>
        <p:spPr>
          <a:xfrm flipH="1">
            <a:off x="6297080" y="1680034"/>
            <a:ext cx="697086" cy="956878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505896" y="716775"/>
            <a:ext cx="5617932" cy="4800457"/>
          </a:xfrm>
          <a:prstGeom prst="rect">
            <a:avLst/>
          </a:prstGeom>
          <a:solidFill>
            <a:schemeClr val="bg1"/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554"/>
              </a:spcAft>
              <a:tabLst>
                <a:tab pos="246191" algn="l"/>
                <a:tab pos="659440" algn="l"/>
              </a:tabLst>
            </a:pPr>
            <a:r>
              <a:rPr lang="ru-RU" sz="1000" b="1" dirty="0">
                <a:solidFill>
                  <a:prstClr val="black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Местоположение</a:t>
            </a:r>
            <a:r>
              <a:rPr lang="ru-RU" sz="1000" b="1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: 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Месторождение Северо-</a:t>
            </a:r>
            <a:r>
              <a:rPr lang="ru-RU" sz="1000" dirty="0" err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Леонидовское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расположено в </a:t>
            </a:r>
            <a:r>
              <a:rPr lang="ru-RU" sz="1000" dirty="0" err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Денисовском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районе </a:t>
            </a:r>
            <a:r>
              <a:rPr lang="ru-RU" sz="1000" dirty="0" err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Костанайской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области.</a:t>
            </a:r>
          </a:p>
          <a:p>
            <a:pPr algn="just">
              <a:tabLst>
                <a:tab pos="246191" algn="l"/>
                <a:tab pos="659440" algn="l"/>
              </a:tabLst>
            </a:pPr>
            <a:r>
              <a:rPr lang="ru-RU" sz="1000" b="1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Краткая геологическая характеристика: </a:t>
            </a:r>
            <a:r>
              <a:rPr lang="ru-RU" sz="9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Северо-</a:t>
            </a:r>
            <a:r>
              <a:rPr lang="ru-RU" sz="900" dirty="0" err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Леонидовское</a:t>
            </a:r>
            <a:r>
              <a:rPr lang="ru-RU" sz="9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рудопроявление было выявлено при проведении геолого-съемочных работ масштаба 1:50 000 листов N-41-111-А, Б (В.И. Максименко и др., 1976). В 1976-79 гг. в результате обобщения геолого-геохимических и геофизических материалов в масштабе 1:200 000 была выделена </a:t>
            </a:r>
            <a:r>
              <a:rPr lang="ru-RU" sz="900" dirty="0" err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Жанаталапская</a:t>
            </a:r>
            <a:r>
              <a:rPr lang="ru-RU" sz="9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перспективная площадь на поиски золота (В.Я. Климов и др.). В 1980-84 гг. были проведены общие поисковые работы на золото в пределах </a:t>
            </a:r>
            <a:r>
              <a:rPr lang="ru-RU" sz="900" dirty="0" err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Жанаталапской</a:t>
            </a:r>
            <a:r>
              <a:rPr lang="ru-RU" sz="9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900" dirty="0" err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золотоперспективной</a:t>
            </a:r>
            <a:r>
              <a:rPr lang="ru-RU" sz="9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площади, по результатам работ выявлены и рекомендованы к дальнейшему изучению </a:t>
            </a:r>
            <a:r>
              <a:rPr lang="ru-RU" sz="900" dirty="0" err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золотоперспективные</a:t>
            </a:r>
            <a:r>
              <a:rPr lang="ru-RU" sz="9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зоны Северо-</a:t>
            </a:r>
            <a:r>
              <a:rPr lang="ru-RU" sz="900" dirty="0" err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Леонидовского</a:t>
            </a:r>
            <a:r>
              <a:rPr lang="ru-RU" sz="9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участка (В.М. Тищенко и др., 1984 г). </a:t>
            </a:r>
            <a:r>
              <a:rPr lang="ru-RU" sz="900" i="1" dirty="0">
                <a:solidFill>
                  <a:schemeClr val="tx1"/>
                </a:solidFill>
                <a:latin typeface="Century Gothic" panose="020B0502020202020204" pitchFamily="34" charset="0"/>
              </a:rPr>
              <a:t>Подсчет запасов окисленных руд выполнен по временным (оценочным) кондициям, параметры которых приняты по аналогии с подобными месторождениями Казахстана, и в целом подтверждены технико-экономическими расчетами (ТЭР) о возможном промышленном значении Северо-</a:t>
            </a:r>
            <a:r>
              <a:rPr lang="ru-RU" sz="900" i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Леонидовского</a:t>
            </a:r>
            <a:r>
              <a:rPr lang="ru-RU" sz="900" i="1" dirty="0">
                <a:solidFill>
                  <a:schemeClr val="tx1"/>
                </a:solidFill>
                <a:latin typeface="Century Gothic" panose="020B0502020202020204" pitchFamily="34" charset="0"/>
              </a:rPr>
              <a:t> месторождения. Параметры кондиций, рекомендуемые авторами для подсчета запасов окисленных руд для условий открытой отработки, следующие: </a:t>
            </a:r>
          </a:p>
          <a:p>
            <a:pPr algn="just">
              <a:tabLst>
                <a:tab pos="246191" algn="l"/>
                <a:tab pos="659440" algn="l"/>
              </a:tabLst>
            </a:pPr>
            <a:r>
              <a:rPr lang="ru-RU" sz="900" i="1" dirty="0">
                <a:solidFill>
                  <a:schemeClr val="tx1"/>
                </a:solidFill>
                <a:latin typeface="Century Gothic" panose="020B0502020202020204" pitchFamily="34" charset="0"/>
              </a:rPr>
              <a:t>- бортовое содержание золота в пробе для оконтуривания балансовых запасов руды  - 0,3 г/т;</a:t>
            </a:r>
          </a:p>
          <a:p>
            <a:pPr algn="just">
              <a:tabLst>
                <a:tab pos="246191" algn="l"/>
                <a:tab pos="659440" algn="l"/>
              </a:tabLst>
            </a:pPr>
            <a:r>
              <a:rPr lang="ru-RU" sz="900" i="1" dirty="0">
                <a:solidFill>
                  <a:schemeClr val="tx1"/>
                </a:solidFill>
                <a:latin typeface="Century Gothic" panose="020B0502020202020204" pitchFamily="34" charset="0"/>
              </a:rPr>
              <a:t>- минимальная пересеченная промышленная мощность рудных тел, включаемых в подсчет запасов  - 1,0 г/т,</a:t>
            </a:r>
          </a:p>
          <a:p>
            <a:pPr algn="just">
              <a:tabLst>
                <a:tab pos="246191" algn="l"/>
                <a:tab pos="659440" algn="l"/>
              </a:tabLst>
            </a:pPr>
            <a:r>
              <a:rPr lang="ru-RU" sz="900" i="1" dirty="0">
                <a:solidFill>
                  <a:schemeClr val="tx1"/>
                </a:solidFill>
                <a:latin typeface="Century Gothic" panose="020B0502020202020204" pitchFamily="34" charset="0"/>
              </a:rPr>
              <a:t>при меньшей мощности, но высоком содержании золота руководствоваться соответствующим </a:t>
            </a:r>
            <a:r>
              <a:rPr lang="ru-RU" sz="900" i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метрограммом</a:t>
            </a:r>
            <a:r>
              <a:rPr lang="ru-RU" sz="900" i="1" dirty="0">
                <a:solidFill>
                  <a:schemeClr val="tx1"/>
                </a:solidFill>
                <a:latin typeface="Century Gothic" panose="020B0502020202020204" pitchFamily="34" charset="0"/>
              </a:rPr>
              <a:t>;</a:t>
            </a:r>
          </a:p>
          <a:p>
            <a:pPr algn="just">
              <a:tabLst>
                <a:tab pos="246191" algn="l"/>
                <a:tab pos="659440" algn="l"/>
              </a:tabLst>
            </a:pPr>
            <a:r>
              <a:rPr lang="ru-RU" sz="900" i="1" dirty="0">
                <a:solidFill>
                  <a:schemeClr val="tx1"/>
                </a:solidFill>
                <a:latin typeface="Century Gothic" panose="020B0502020202020204" pitchFamily="34" charset="0"/>
              </a:rPr>
              <a:t>- максимальная мощность прослоев пустых пород и некондиционных руд – 3,0м.</a:t>
            </a:r>
          </a:p>
          <a:p>
            <a:pPr algn="just">
              <a:tabLst>
                <a:tab pos="246191" algn="l"/>
                <a:tab pos="659440" algn="l"/>
              </a:tabLst>
            </a:pPr>
            <a:r>
              <a:rPr lang="ru-RU" sz="900" i="1" dirty="0">
                <a:solidFill>
                  <a:schemeClr val="tx1"/>
                </a:solidFill>
                <a:latin typeface="Century Gothic" panose="020B0502020202020204" pitchFamily="34" charset="0"/>
              </a:rPr>
              <a:t>Оценка прогнозных ресурсов золота в коренных образованиях Северо-</a:t>
            </a:r>
            <a:r>
              <a:rPr lang="ru-RU" sz="900" i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Леонидовского</a:t>
            </a:r>
            <a:r>
              <a:rPr lang="ru-RU" sz="900" i="1" dirty="0">
                <a:solidFill>
                  <a:schemeClr val="tx1"/>
                </a:solidFill>
                <a:latin typeface="Century Gothic" panose="020B0502020202020204" pitchFamily="34" charset="0"/>
              </a:rPr>
              <a:t> месторождения произведена на основании анализа материалов глубоких поисковых и поисково-оценочных колонковых скважин. Прогнозные ресурсы оценены по категории Р1 до глубины 170 м рудных тел 1-3, 5, 9, 11, 17, 23 и составляют 3,3 </a:t>
            </a:r>
            <a:r>
              <a:rPr lang="ru-RU" sz="900" i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млн.т</a:t>
            </a:r>
            <a:r>
              <a:rPr lang="ru-RU" sz="900" i="1" dirty="0">
                <a:solidFill>
                  <a:schemeClr val="tx1"/>
                </a:solidFill>
                <a:latin typeface="Century Gothic" panose="020B0502020202020204" pitchFamily="34" charset="0"/>
              </a:rPr>
              <a:t> руды и 3 698 кг золота при среднем содержании – 1,12 г/т.</a:t>
            </a:r>
          </a:p>
          <a:p>
            <a:pPr algn="just">
              <a:tabLst>
                <a:tab pos="246191" algn="l"/>
                <a:tab pos="659440" algn="l"/>
              </a:tabLst>
            </a:pPr>
            <a:r>
              <a:rPr lang="ru-RU" sz="900" i="1" dirty="0">
                <a:solidFill>
                  <a:schemeClr val="tx1"/>
                </a:solidFill>
                <a:latin typeface="Century Gothic" panose="020B0502020202020204" pitchFamily="34" charset="0"/>
              </a:rPr>
              <a:t>Укрупненный ТЭР показателей отработки запасов окисленных руд Северо-</a:t>
            </a:r>
            <a:r>
              <a:rPr lang="ru-RU" sz="900" i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Леонидовского</a:t>
            </a:r>
            <a:r>
              <a:rPr lang="ru-RU" sz="900" i="1" dirty="0">
                <a:solidFill>
                  <a:schemeClr val="tx1"/>
                </a:solidFill>
                <a:latin typeface="Century Gothic" panose="020B0502020202020204" pitchFamily="34" charset="0"/>
              </a:rPr>
              <a:t> месторождения свидетельствуют о возможности эффективной работы будущего предприятия.</a:t>
            </a:r>
          </a:p>
          <a:p>
            <a:pPr algn="just">
              <a:tabLst>
                <a:tab pos="246191" algn="l"/>
                <a:tab pos="659440" algn="l"/>
              </a:tabLst>
            </a:pPr>
            <a:r>
              <a:rPr lang="ru-RU" sz="900" i="1" dirty="0">
                <a:solidFill>
                  <a:schemeClr val="tx1"/>
                </a:solidFill>
                <a:latin typeface="Century Gothic" panose="020B0502020202020204" pitchFamily="34" charset="0"/>
              </a:rPr>
              <a:t>Месторождение: ТОО «</a:t>
            </a:r>
            <a:r>
              <a:rPr lang="ru-RU" sz="900" i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Ахсуал</a:t>
            </a:r>
            <a:r>
              <a:rPr lang="ru-RU" sz="900" i="1" dirty="0">
                <a:solidFill>
                  <a:schemeClr val="tx1"/>
                </a:solidFill>
                <a:latin typeface="Century Gothic" panose="020B0502020202020204" pitchFamily="34" charset="0"/>
              </a:rPr>
              <a:t>», на основании лиц.№-729-</a:t>
            </a:r>
            <a:r>
              <a:rPr lang="en-US" sz="900" i="1" dirty="0">
                <a:solidFill>
                  <a:schemeClr val="tx1"/>
                </a:solidFill>
                <a:latin typeface="Century Gothic" panose="020B0502020202020204" pitchFamily="34" charset="0"/>
              </a:rPr>
              <a:t>EL</a:t>
            </a:r>
            <a:r>
              <a:rPr lang="ru-RU" sz="900" i="1" dirty="0">
                <a:solidFill>
                  <a:schemeClr val="tx1"/>
                </a:solidFill>
                <a:latin typeface="Century Gothic" panose="020B0502020202020204" pitchFamily="34" charset="0"/>
              </a:rPr>
              <a:t> от </a:t>
            </a:r>
            <a:r>
              <a:rPr lang="en-US" sz="900" i="1" dirty="0">
                <a:solidFill>
                  <a:schemeClr val="tx1"/>
                </a:solidFill>
                <a:latin typeface="Century Gothic" panose="020B0502020202020204" pitchFamily="34" charset="0"/>
              </a:rPr>
              <a:t>06</a:t>
            </a:r>
            <a:r>
              <a:rPr lang="ru-RU" sz="900" i="1" dirty="0">
                <a:solidFill>
                  <a:schemeClr val="tx1"/>
                </a:solidFill>
                <a:latin typeface="Century Gothic" panose="020B0502020202020204" pitchFamily="34" charset="0"/>
              </a:rPr>
              <a:t>.0</a:t>
            </a:r>
            <a:r>
              <a:rPr lang="en-US" sz="900" i="1" dirty="0">
                <a:solidFill>
                  <a:schemeClr val="tx1"/>
                </a:solidFill>
                <a:latin typeface="Century Gothic" panose="020B0502020202020204" pitchFamily="34" charset="0"/>
              </a:rPr>
              <a:t>8</a:t>
            </a:r>
            <a:r>
              <a:rPr lang="ru-RU" sz="900" i="1" dirty="0">
                <a:solidFill>
                  <a:schemeClr val="tx1"/>
                </a:solidFill>
                <a:latin typeface="Century Gothic" panose="020B0502020202020204" pitchFamily="34" charset="0"/>
              </a:rPr>
              <a:t>.</a:t>
            </a:r>
            <a:r>
              <a:rPr lang="en-US" sz="900" i="1" dirty="0">
                <a:solidFill>
                  <a:schemeClr val="tx1"/>
                </a:solidFill>
                <a:latin typeface="Century Gothic" panose="020B0502020202020204" pitchFamily="34" charset="0"/>
              </a:rPr>
              <a:t>20</a:t>
            </a:r>
            <a:r>
              <a:rPr lang="ru-RU" sz="900" i="1" dirty="0">
                <a:solidFill>
                  <a:schemeClr val="tx1"/>
                </a:solidFill>
                <a:latin typeface="Century Gothic" panose="020B0502020202020204" pitchFamily="34" charset="0"/>
              </a:rPr>
              <a:t>г. </a:t>
            </a:r>
          </a:p>
          <a:p>
            <a:pPr algn="just">
              <a:spcAft>
                <a:spcPts val="554"/>
              </a:spcAft>
              <a:tabLst>
                <a:tab pos="246191" algn="l"/>
                <a:tab pos="659440" algn="l"/>
              </a:tabLst>
            </a:pPr>
            <a:endParaRPr lang="ru-RU" sz="1108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id="{9576F009-74C6-43FA-B9FF-7925185E92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928394"/>
              </p:ext>
            </p:extLst>
          </p:nvPr>
        </p:nvGraphicFramePr>
        <p:xfrm>
          <a:off x="505896" y="5394204"/>
          <a:ext cx="5050259" cy="108880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7370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8474">
                  <a:extLst>
                    <a:ext uri="{9D8B030D-6E8A-4147-A177-3AD203B41FA5}">
                      <a16:colId xmlns:a16="http://schemas.microsoft.com/office/drawing/2014/main" val="2658591762"/>
                    </a:ext>
                  </a:extLst>
                </a:gridCol>
                <a:gridCol w="910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43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2208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Times New Roman" panose="02020603050405020304" pitchFamily="18" charset="0"/>
                        </a:rPr>
                        <a:t>Выписка</a:t>
                      </a:r>
                      <a:r>
                        <a:rPr lang="ru-RU" sz="1000" kern="1200" baseline="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Times New Roman" panose="02020603050405020304" pitchFamily="18" charset="0"/>
                        </a:rPr>
                        <a:t> из государственного учета запасов по состоянию на 01.01.2024 г. </a:t>
                      </a:r>
                      <a:endParaRPr lang="ru-RU" sz="1000" kern="1200" dirty="0">
                        <a:solidFill>
                          <a:schemeClr val="dk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7913" marR="77913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3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Times New Roman" panose="02020603050405020304" pitchFamily="18" charset="0"/>
                        </a:rPr>
                        <a:t>Вид полезного ископаемого</a:t>
                      </a:r>
                    </a:p>
                  </a:txBody>
                  <a:tcPr marL="77913" marR="77913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Times New Roman" panose="02020603050405020304" pitchFamily="18" charset="0"/>
                        </a:rPr>
                        <a:t>Балансовые запасы</a:t>
                      </a:r>
                      <a:endParaRPr lang="ru-RU" sz="1000" b="1" dirty="0">
                        <a:latin typeface="Century Gothic" panose="020B0502020202020204" pitchFamily="34" charset="0"/>
                      </a:endParaRPr>
                    </a:p>
                  </a:txBody>
                  <a:tcPr marL="77913" marR="77913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Забалансовые</a:t>
                      </a: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запасы</a:t>
                      </a:r>
                    </a:p>
                  </a:txBody>
                  <a:tcPr marL="77913" marR="77913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081732"/>
                  </a:ext>
                </a:extLst>
              </a:tr>
              <a:tr h="3752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Times New Roman" panose="02020603050405020304" pitchFamily="18" charset="0"/>
                        </a:rPr>
                        <a:t>Золото, кг</a:t>
                      </a:r>
                    </a:p>
                  </a:txBody>
                  <a:tcPr marL="77913" marR="77913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>
                        <a:latin typeface="Century Gothic" panose="020B0502020202020204" pitchFamily="34" charset="0"/>
                      </a:endParaRPr>
                    </a:p>
                  </a:txBody>
                  <a:tcPr marL="77913" marR="77913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Century Gothic" panose="020B0502020202020204" pitchFamily="34" charset="0"/>
                        </a:rPr>
                        <a:t>С2 –1004,0</a:t>
                      </a:r>
                    </a:p>
                  </a:txBody>
                  <a:tcPr marL="77913" marR="77913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>
                        <a:solidFill>
                          <a:schemeClr val="dk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77913" marR="77913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7095"/>
                  </a:ext>
                </a:extLst>
              </a:tr>
            </a:tbl>
          </a:graphicData>
        </a:graphic>
      </p:graphicFrame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3BC93238-BCCC-4A1F-151A-E01747BA5C59}"/>
              </a:ext>
            </a:extLst>
          </p:cNvPr>
          <p:cNvCxnSpPr>
            <a:cxnSpLocks/>
          </p:cNvCxnSpPr>
          <p:nvPr/>
        </p:nvCxnSpPr>
        <p:spPr>
          <a:xfrm>
            <a:off x="350249" y="637646"/>
            <a:ext cx="843386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5" name="Рисунок 1">
            <a:extLst>
              <a:ext uri="{FF2B5EF4-FFF2-40B4-BE49-F238E27FC236}">
                <a16:creationId xmlns:a16="http://schemas.microsoft.com/office/drawing/2014/main" id="{196BED8C-1AE1-F17D-9692-A7EDA70FAC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93690"/>
            <a:ext cx="868869" cy="361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064DA4F-DA8B-492A-453D-2E4C9F3653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83864" y="2613483"/>
            <a:ext cx="2584088" cy="1732899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059C8A41-FD94-0249-3B23-40BB97DD6A2B}"/>
              </a:ext>
            </a:extLst>
          </p:cNvPr>
          <p:cNvCxnSpPr>
            <a:cxnSpLocks/>
          </p:cNvCxnSpPr>
          <p:nvPr/>
        </p:nvCxnSpPr>
        <p:spPr>
          <a:xfrm>
            <a:off x="7340669" y="1659367"/>
            <a:ext cx="1443445" cy="977545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ACE3A3AC-9981-EA28-D178-8F32CCBCC52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68040" y="5771069"/>
            <a:ext cx="349287" cy="18437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195E921-5880-92EE-51B6-D266358CBCAF}"/>
              </a:ext>
            </a:extLst>
          </p:cNvPr>
          <p:cNvSpPr txBox="1"/>
          <p:nvPr/>
        </p:nvSpPr>
        <p:spPr>
          <a:xfrm>
            <a:off x="6628303" y="5771069"/>
            <a:ext cx="17509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лицензии на ГИН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64CA8280-CC2D-78A1-118F-C0FFE62AE048}"/>
              </a:ext>
            </a:extLst>
          </p:cNvPr>
          <p:cNvSpPr/>
          <p:nvPr/>
        </p:nvSpPr>
        <p:spPr>
          <a:xfrm>
            <a:off x="6265780" y="5451029"/>
            <a:ext cx="341677" cy="182562"/>
          </a:xfrm>
          <a:prstGeom prst="rect">
            <a:avLst/>
          </a:prstGeom>
          <a:pattFill prst="pct20">
            <a:fgClr>
              <a:srgbClr val="FFC000"/>
            </a:fgClr>
            <a:bgClr>
              <a:schemeClr val="bg1"/>
            </a:bgClr>
          </a:pattFill>
          <a:ln w="63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8" name="TextBox 20">
            <a:extLst>
              <a:ext uri="{FF2B5EF4-FFF2-40B4-BE49-F238E27FC236}">
                <a16:creationId xmlns:a16="http://schemas.microsoft.com/office/drawing/2014/main" id="{535716CD-5EAE-A075-B2C8-BC3EBCB5D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7328" y="5401816"/>
            <a:ext cx="258408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контур месторождения – Северо-</a:t>
            </a:r>
            <a:r>
              <a:rPr lang="ru-RU" alt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Леонидовское</a:t>
            </a:r>
            <a:endParaRPr lang="ru-RU" alt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528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единительная линия 8"/>
          <p:cNvCxnSpPr/>
          <p:nvPr/>
        </p:nvCxnSpPr>
        <p:spPr>
          <a:xfrm>
            <a:off x="441676" y="6486570"/>
            <a:ext cx="824275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29238" y="304961"/>
            <a:ext cx="7069947" cy="31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77" dirty="0">
                <a:latin typeface="Century Gothic" panose="020B0502020202020204" pitchFamily="34" charset="0"/>
              </a:rPr>
              <a:t>Месторождение</a:t>
            </a:r>
            <a:r>
              <a:rPr lang="ru-RU" sz="1477" b="1" dirty="0">
                <a:latin typeface="Century Gothic" panose="020B0502020202020204" pitchFamily="34" charset="0"/>
              </a:rPr>
              <a:t> </a:t>
            </a:r>
            <a:r>
              <a:rPr lang="ru-RU" sz="1477" b="1" dirty="0" err="1">
                <a:latin typeface="Century Gothic" panose="020B0502020202020204" pitchFamily="34" charset="0"/>
              </a:rPr>
              <a:t>Майбулак</a:t>
            </a:r>
            <a:r>
              <a:rPr lang="ru-RU" sz="1477" b="1" dirty="0">
                <a:latin typeface="Century Gothic" panose="020B0502020202020204" pitchFamily="34" charset="0"/>
              </a:rPr>
              <a:t> Восточный </a:t>
            </a:r>
            <a:r>
              <a:rPr lang="ru-RU" sz="1477" dirty="0">
                <a:latin typeface="Century Gothic" panose="020B0502020202020204" pitchFamily="34" charset="0"/>
              </a:rPr>
              <a:t>в </a:t>
            </a:r>
            <a:r>
              <a:rPr lang="ru-RU" sz="1477" dirty="0" err="1">
                <a:latin typeface="Century Gothic" panose="020B0502020202020204" pitchFamily="34" charset="0"/>
              </a:rPr>
              <a:t>Жамбылской</a:t>
            </a:r>
            <a:r>
              <a:rPr lang="ru-RU" sz="1477" dirty="0">
                <a:latin typeface="Century Gothic" panose="020B0502020202020204" pitchFamily="34" charset="0"/>
              </a:rPr>
              <a:t> области</a:t>
            </a:r>
          </a:p>
        </p:txBody>
      </p:sp>
      <p:pic>
        <p:nvPicPr>
          <p:cNvPr id="13" name="Picture 2" descr="ÐÐ°ÑÑÐ¸Ð½ÐºÐ¸ Ð¿Ð¾ Ð·Ð°Ð¿ÑÐ¾ÑÑ ÐºÐ°ÑÑÐ° ÐºÐ°Ð·Ð°ÑÑÑÐ°Ð½Ð° 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7080" y="1140619"/>
            <a:ext cx="2029400" cy="1228051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7541531" y="1889954"/>
            <a:ext cx="346503" cy="389949"/>
          </a:xfrm>
          <a:prstGeom prst="rect">
            <a:avLst/>
          </a:prstGeom>
          <a:solidFill>
            <a:srgbClr val="00B0F0">
              <a:alpha val="4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62" dirty="0"/>
          </a:p>
        </p:txBody>
      </p:sp>
      <p:cxnSp>
        <p:nvCxnSpPr>
          <p:cNvPr id="19" name="Прямая соединительная линия 18"/>
          <p:cNvCxnSpPr>
            <a:cxnSpLocks/>
          </p:cNvCxnSpPr>
          <p:nvPr/>
        </p:nvCxnSpPr>
        <p:spPr>
          <a:xfrm flipH="1">
            <a:off x="6253674" y="2265435"/>
            <a:ext cx="1297441" cy="565315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505896" y="716775"/>
            <a:ext cx="5791184" cy="4808126"/>
          </a:xfrm>
          <a:prstGeom prst="rect">
            <a:avLst/>
          </a:prstGeom>
          <a:solidFill>
            <a:schemeClr val="bg1"/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554"/>
              </a:spcAft>
              <a:tabLst>
                <a:tab pos="246191" algn="l"/>
                <a:tab pos="659440" algn="l"/>
              </a:tabLst>
            </a:pPr>
            <a:r>
              <a:rPr lang="ru-RU" sz="1108" b="1" dirty="0">
                <a:solidFill>
                  <a:prstClr val="black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Местоположение</a:t>
            </a:r>
            <a:r>
              <a:rPr lang="ru-RU" sz="1108" b="1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: 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Месторождение </a:t>
            </a:r>
            <a:r>
              <a:rPr lang="ru-RU" sz="1000" dirty="0" err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Майбулак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Восточный расположен в </a:t>
            </a:r>
            <a:r>
              <a:rPr lang="ru-RU" sz="1000" dirty="0" err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Жамбылской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области  в  40  км  от  ж-д ст.  Отар.</a:t>
            </a:r>
          </a:p>
          <a:p>
            <a:pPr algn="just">
              <a:tabLst>
                <a:tab pos="246191" algn="l"/>
                <a:tab pos="659440" algn="l"/>
              </a:tabLst>
            </a:pPr>
            <a:r>
              <a:rPr lang="ru-RU" sz="1000" b="1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Краткая геологическая характеристика: 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Месторождение открыто в 1966 году. Основная   масса   золотоносных   зон  и золоторудных   жил   залегает  внутри  интрузии  диоритов </a:t>
            </a:r>
            <a:r>
              <a:rPr lang="ru-RU" sz="1000" dirty="0" err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Майбулакского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   комплекса,  редко  на  контакте  их  с  метаморфизованными     песчаниками </a:t>
            </a:r>
            <a:r>
              <a:rPr lang="ru-RU" sz="1000" dirty="0" err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щербактинской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свиты . </a:t>
            </a:r>
          </a:p>
          <a:p>
            <a:pPr algn="just">
              <a:tabLst>
                <a:tab pos="246191" algn="l"/>
                <a:tab pos="659440" algn="l"/>
              </a:tabLst>
            </a:pP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Генезис </a:t>
            </a:r>
            <a:r>
              <a:rPr lang="ru-RU" sz="1000" dirty="0" err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оруднения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-гидротермальный     </a:t>
            </a:r>
            <a:r>
              <a:rPr lang="ru-RU" sz="1000" dirty="0" err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плутоногенный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   в  условия   средних  температур,   </a:t>
            </a:r>
            <a:r>
              <a:rPr lang="ru-RU" sz="1000" dirty="0" err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малосульфидная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    рудная формация, золото-пирит-</a:t>
            </a:r>
            <a:r>
              <a:rPr lang="ru-RU" sz="1000" dirty="0" err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кварцевыйминеральный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тип. </a:t>
            </a:r>
          </a:p>
          <a:p>
            <a:pPr algn="just">
              <a:tabLst>
                <a:tab pos="246191" algn="l"/>
                <a:tab pos="659440" algn="l"/>
              </a:tabLst>
            </a:pP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Околорудные изменения вмещающих пород представлены интенсивными </a:t>
            </a:r>
            <a:r>
              <a:rPr lang="ru-RU" sz="1000" dirty="0" err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серицитизацией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, пиритизацией -10-20 м; </a:t>
            </a:r>
            <a:r>
              <a:rPr lang="ru-RU" sz="1000" dirty="0" err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гематизация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слабая -5-10 м. </a:t>
            </a:r>
          </a:p>
          <a:p>
            <a:pPr algn="just">
              <a:tabLst>
                <a:tab pos="246191" algn="l"/>
                <a:tab pos="659440" algn="l"/>
              </a:tabLst>
            </a:pP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Основная   масса   золотоносных   зон  и золоторудных   жил   залегает  внутри  интрузии  диоритов </a:t>
            </a:r>
            <a:r>
              <a:rPr lang="ru-RU" sz="1000" dirty="0" err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Майбулакского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   комплекса,  редко  на  контакте  их  с  метаморфизованными     песчаниками </a:t>
            </a:r>
            <a:r>
              <a:rPr lang="ru-RU" sz="1000" dirty="0" err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щербактинской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свиты . Приповерхностные </a:t>
            </a:r>
            <a:r>
              <a:rPr lang="ru-RU" sz="1000" dirty="0" err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изминения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тел развиты слабо и представлены налетами и пленками по трещинам гидроокислов железа и меди за счет окисления сульфидов. </a:t>
            </a:r>
          </a:p>
          <a:p>
            <a:pPr algn="just">
              <a:tabLst>
                <a:tab pos="246191" algn="l"/>
                <a:tab pos="659440" algn="l"/>
              </a:tabLst>
            </a:pP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Непромышленные рудные тела представлены    маломощными      и прерывистыми     кварцевыми    жилами   и  зонами  окварцованных гематит-серицит-кварцевых пород. Руды  состоят  на  90-95%   из кварца   и 3-5%  сульфидов;  текстура   руд  массивная,   вкрапленная  структура зернистая, </a:t>
            </a:r>
            <a:r>
              <a:rPr lang="ru-RU" sz="1000" dirty="0" err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колломорфная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; объемный вес 2,6. Золото  содержится  в  количестве  от  следов  до 163,3  г/т,  в  виде  мелких  0,1-1,5,  редко до  2  мм вкраплений неправильной, реже пластинчатой формы в кварце, сульфидах и гидроокислах железа.</a:t>
            </a:r>
          </a:p>
          <a:p>
            <a:pPr algn="just">
              <a:tabLst>
                <a:tab pos="246191" algn="l"/>
                <a:tab pos="659440" algn="l"/>
              </a:tabLst>
            </a:pP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М-</a:t>
            </a:r>
            <a:r>
              <a:rPr lang="ru-RU" sz="1000" dirty="0" err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ние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 III группы классификации. </a:t>
            </a:r>
          </a:p>
          <a:p>
            <a:pPr algn="just">
              <a:tabLst>
                <a:tab pos="246191" algn="l"/>
                <a:tab pos="659440" algn="l"/>
              </a:tabLst>
            </a:pP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Техническое и бытовое водоснабжение возможно из р. </a:t>
            </a:r>
            <a:r>
              <a:rPr lang="ru-RU" sz="1000" dirty="0" err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Майбулак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, протекающей в 4 км от объекта. </a:t>
            </a:r>
          </a:p>
          <a:p>
            <a:pPr algn="just">
              <a:tabLst>
                <a:tab pos="246191" algn="l"/>
                <a:tab pos="659440" algn="l"/>
              </a:tabLst>
            </a:pP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Руды предполагается перерабатывать в качестве флюсов на металлургических заводах. Возможен прирост запасов в количестве 800 кг за счет разведки более глубоких горизонтов жил  1, 1а, 3б жилы участка Новый II.</a:t>
            </a:r>
          </a:p>
          <a:p>
            <a:pPr algn="just">
              <a:spcAft>
                <a:spcPts val="554"/>
              </a:spcAft>
              <a:tabLst>
                <a:tab pos="246191" algn="l"/>
                <a:tab pos="659440" algn="l"/>
              </a:tabLst>
            </a:pPr>
            <a:endParaRPr lang="ru-RU" sz="1108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id="{9576F009-74C6-43FA-B9FF-7925185E92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629061"/>
              </p:ext>
            </p:extLst>
          </p:nvPr>
        </p:nvGraphicFramePr>
        <p:xfrm>
          <a:off x="683568" y="5397960"/>
          <a:ext cx="5050259" cy="1046687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7370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8474">
                  <a:extLst>
                    <a:ext uri="{9D8B030D-6E8A-4147-A177-3AD203B41FA5}">
                      <a16:colId xmlns:a16="http://schemas.microsoft.com/office/drawing/2014/main" val="2658591762"/>
                    </a:ext>
                  </a:extLst>
                </a:gridCol>
                <a:gridCol w="910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43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2208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Times New Roman" panose="02020603050405020304" pitchFamily="18" charset="0"/>
                        </a:rPr>
                        <a:t>Выписка</a:t>
                      </a:r>
                      <a:r>
                        <a:rPr lang="ru-RU" sz="1000" kern="1200" baseline="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Times New Roman" panose="02020603050405020304" pitchFamily="18" charset="0"/>
                        </a:rPr>
                        <a:t> из государственного учета запасов по состоянию на 01.01.2024 г. </a:t>
                      </a:r>
                      <a:endParaRPr lang="ru-RU" sz="1000" kern="1200" dirty="0">
                        <a:solidFill>
                          <a:schemeClr val="dk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7913" marR="77913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6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Times New Roman" panose="02020603050405020304" pitchFamily="18" charset="0"/>
                        </a:rPr>
                        <a:t>Вид полезного ископаемого</a:t>
                      </a:r>
                    </a:p>
                  </a:txBody>
                  <a:tcPr marL="77913" marR="77913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Times New Roman" panose="02020603050405020304" pitchFamily="18" charset="0"/>
                        </a:rPr>
                        <a:t>Балансовые запасы</a:t>
                      </a:r>
                      <a:endParaRPr lang="ru-RU" sz="1000" b="1" dirty="0">
                        <a:latin typeface="Century Gothic" panose="020B0502020202020204" pitchFamily="34" charset="0"/>
                      </a:endParaRPr>
                    </a:p>
                  </a:txBody>
                  <a:tcPr marL="77913" marR="77913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Забалансовые</a:t>
                      </a: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запасы</a:t>
                      </a:r>
                    </a:p>
                  </a:txBody>
                  <a:tcPr marL="77913" marR="77913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081732"/>
                  </a:ext>
                </a:extLst>
              </a:tr>
              <a:tr h="3752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Times New Roman" panose="02020603050405020304" pitchFamily="18" charset="0"/>
                        </a:rPr>
                        <a:t>Золото, кг</a:t>
                      </a:r>
                    </a:p>
                  </a:txBody>
                  <a:tcPr marL="77913" marR="77913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Century Gothic" panose="020B0502020202020204" pitchFamily="34" charset="0"/>
                        </a:rPr>
                        <a:t>А+В+С1 - 306</a:t>
                      </a:r>
                    </a:p>
                  </a:txBody>
                  <a:tcPr marL="77913" marR="77913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Century Gothic" panose="020B0502020202020204" pitchFamily="34" charset="0"/>
                        </a:rPr>
                        <a:t>С2 – 419</a:t>
                      </a:r>
                    </a:p>
                  </a:txBody>
                  <a:tcPr marL="77913" marR="77913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>
                        <a:solidFill>
                          <a:schemeClr val="dk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77913" marR="77913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7095"/>
                  </a:ext>
                </a:extLst>
              </a:tr>
            </a:tbl>
          </a:graphicData>
        </a:graphic>
      </p:graphicFrame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3BC93238-BCCC-4A1F-151A-E01747BA5C59}"/>
              </a:ext>
            </a:extLst>
          </p:cNvPr>
          <p:cNvCxnSpPr>
            <a:cxnSpLocks/>
          </p:cNvCxnSpPr>
          <p:nvPr/>
        </p:nvCxnSpPr>
        <p:spPr>
          <a:xfrm>
            <a:off x="350249" y="637646"/>
            <a:ext cx="843386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5" name="Рисунок 1">
            <a:extLst>
              <a:ext uri="{FF2B5EF4-FFF2-40B4-BE49-F238E27FC236}">
                <a16:creationId xmlns:a16="http://schemas.microsoft.com/office/drawing/2014/main" id="{196BED8C-1AE1-F17D-9692-A7EDA70FAC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55189"/>
            <a:ext cx="868869" cy="361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42EC0A3-76C8-E6F4-AE80-65C7BAA0AC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83693" y="2792514"/>
            <a:ext cx="2793299" cy="1006524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D2E7E535-BA56-B77B-6B20-0FF9D4B8EA0B}"/>
              </a:ext>
            </a:extLst>
          </p:cNvPr>
          <p:cNvCxnSpPr>
            <a:cxnSpLocks/>
          </p:cNvCxnSpPr>
          <p:nvPr/>
        </p:nvCxnSpPr>
        <p:spPr>
          <a:xfrm>
            <a:off x="7888034" y="2287498"/>
            <a:ext cx="1188958" cy="505016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1F9F5D7E-ACAE-B3A5-5FB6-15ACAFEC3F2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68040" y="5771069"/>
            <a:ext cx="349287" cy="18437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EFC0AD2-52C7-BE5A-02C8-3B72D62A9199}"/>
              </a:ext>
            </a:extLst>
          </p:cNvPr>
          <p:cNvSpPr txBox="1"/>
          <p:nvPr/>
        </p:nvSpPr>
        <p:spPr>
          <a:xfrm>
            <a:off x="6628303" y="5771069"/>
            <a:ext cx="17509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лицензии на ГИН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0FC686A1-6C38-54A2-1B8B-463663E087D0}"/>
              </a:ext>
            </a:extLst>
          </p:cNvPr>
          <p:cNvSpPr/>
          <p:nvPr/>
        </p:nvSpPr>
        <p:spPr>
          <a:xfrm>
            <a:off x="6265780" y="5451029"/>
            <a:ext cx="341677" cy="182562"/>
          </a:xfrm>
          <a:prstGeom prst="rect">
            <a:avLst/>
          </a:prstGeom>
          <a:pattFill prst="pct20">
            <a:fgClr>
              <a:srgbClr val="FFC000"/>
            </a:fgClr>
            <a:bgClr>
              <a:schemeClr val="bg1"/>
            </a:bgClr>
          </a:pattFill>
          <a:ln w="63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8" name="TextBox 20">
            <a:extLst>
              <a:ext uri="{FF2B5EF4-FFF2-40B4-BE49-F238E27FC236}">
                <a16:creationId xmlns:a16="http://schemas.microsoft.com/office/drawing/2014/main" id="{F738EC88-E014-CEE2-4845-7AA9C3D3F2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7328" y="5401816"/>
            <a:ext cx="258408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контур месторождения – </a:t>
            </a:r>
            <a:r>
              <a:rPr lang="ru-RU" alt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Мвйбулак</a:t>
            </a:r>
            <a:r>
              <a:rPr lang="ru-RU" alt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Восточный</a:t>
            </a:r>
          </a:p>
        </p:txBody>
      </p:sp>
    </p:spTree>
    <p:extLst>
      <p:ext uri="{BB962C8B-B14F-4D97-AF65-F5344CB8AC3E}">
        <p14:creationId xmlns:p14="http://schemas.microsoft.com/office/powerpoint/2010/main" val="1294282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единительная линия 8"/>
          <p:cNvCxnSpPr/>
          <p:nvPr/>
        </p:nvCxnSpPr>
        <p:spPr>
          <a:xfrm>
            <a:off x="441676" y="6486570"/>
            <a:ext cx="824275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29238" y="304961"/>
            <a:ext cx="7069947" cy="31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77" dirty="0">
                <a:latin typeface="Century Gothic" panose="020B0502020202020204" pitchFamily="34" charset="0"/>
              </a:rPr>
              <a:t>Месторождение</a:t>
            </a:r>
            <a:r>
              <a:rPr lang="ru-RU" sz="1477" b="1" dirty="0">
                <a:latin typeface="Century Gothic" panose="020B0502020202020204" pitchFamily="34" charset="0"/>
              </a:rPr>
              <a:t> участок </a:t>
            </a:r>
            <a:r>
              <a:rPr lang="ru-RU" sz="1477" b="1" dirty="0" err="1">
                <a:latin typeface="Century Gothic" panose="020B0502020202020204" pitchFamily="34" charset="0"/>
              </a:rPr>
              <a:t>Шаханский</a:t>
            </a:r>
            <a:r>
              <a:rPr lang="ru-RU" sz="1477" b="1" dirty="0">
                <a:latin typeface="Century Gothic" panose="020B0502020202020204" pitchFamily="34" charset="0"/>
              </a:rPr>
              <a:t> в Карагандинской</a:t>
            </a:r>
            <a:r>
              <a:rPr lang="ru-RU" sz="1477" dirty="0">
                <a:latin typeface="Century Gothic" panose="020B0502020202020204" pitchFamily="34" charset="0"/>
              </a:rPr>
              <a:t> области</a:t>
            </a:r>
          </a:p>
        </p:txBody>
      </p:sp>
      <p:pic>
        <p:nvPicPr>
          <p:cNvPr id="13" name="Picture 2" descr="ÐÐ°ÑÑÐ¸Ð½ÐºÐ¸ Ð¿Ð¾ Ð·Ð°Ð¿ÑÐ¾ÑÑ ÐºÐ°ÑÑÐ° ÐºÐ°Ð·Ð°ÑÑÑÐ°Ð½Ð° 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7080" y="1140619"/>
            <a:ext cx="2029400" cy="1228051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7308304" y="1594469"/>
            <a:ext cx="346503" cy="389949"/>
          </a:xfrm>
          <a:prstGeom prst="rect">
            <a:avLst/>
          </a:prstGeom>
          <a:solidFill>
            <a:srgbClr val="00B0F0">
              <a:alpha val="4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62" dirty="0"/>
          </a:p>
        </p:txBody>
      </p:sp>
      <p:cxnSp>
        <p:nvCxnSpPr>
          <p:cNvPr id="19" name="Прямая соединительная линия 18"/>
          <p:cNvCxnSpPr>
            <a:cxnSpLocks/>
          </p:cNvCxnSpPr>
          <p:nvPr/>
        </p:nvCxnSpPr>
        <p:spPr>
          <a:xfrm flipH="1">
            <a:off x="6588224" y="1984418"/>
            <a:ext cx="732729" cy="838102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332908" y="1140619"/>
            <a:ext cx="5583402" cy="4181107"/>
          </a:xfrm>
          <a:prstGeom prst="rect">
            <a:avLst/>
          </a:prstGeom>
          <a:solidFill>
            <a:schemeClr val="bg1"/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554"/>
              </a:spcAft>
              <a:tabLst>
                <a:tab pos="246191" algn="l"/>
                <a:tab pos="659440" algn="l"/>
              </a:tabLst>
            </a:pPr>
            <a:r>
              <a:rPr lang="ru-RU" sz="1000" b="1" dirty="0">
                <a:solidFill>
                  <a:prstClr val="black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Местоположение</a:t>
            </a:r>
            <a:r>
              <a:rPr lang="ru-RU" sz="1000" b="1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: 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Месторождение участок </a:t>
            </a:r>
            <a:r>
              <a:rPr lang="ru-RU" sz="1000" dirty="0" err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Шахаснкий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расположен в промышленно развитом </a:t>
            </a:r>
            <a:r>
              <a:rPr lang="ru-RU" sz="1000" dirty="0" err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Черубайнуринском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угленосном районе Карагандинского угольного бассейна. </a:t>
            </a:r>
          </a:p>
          <a:p>
            <a:pPr algn="just">
              <a:tabLst>
                <a:tab pos="246191" algn="l"/>
                <a:tab pos="659440" algn="l"/>
              </a:tabLst>
            </a:pPr>
            <a:r>
              <a:rPr lang="ru-RU" sz="1000" b="1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Краткая геологическая характеристика: 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В 1970-1972гг. в соответствии с заданиями комбината "Карагандауголь"  в пределах полей шахт «</a:t>
            </a:r>
            <a:r>
              <a:rPr lang="ru-RU" sz="1000" dirty="0" err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Шаханская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», «Степная»  и «Молодежная» была проведена </a:t>
            </a:r>
            <a:r>
              <a:rPr lang="ru-RU" sz="1000" dirty="0" err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доразведка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пластов Д8 – Д6. </a:t>
            </a:r>
          </a:p>
          <a:p>
            <a:pPr algn="just">
              <a:tabLst>
                <a:tab pos="246191" algn="l"/>
                <a:tab pos="659440" algn="l"/>
              </a:tabLst>
            </a:pP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Все пробуренные на участках скважины  располагаются на  разведочных профилях, ориентированных преимущественно </a:t>
            </a:r>
            <a:r>
              <a:rPr lang="ru-RU" sz="1000" dirty="0" err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вкрест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простирания угленосной толщи. Бурение разведочных скважин  производилось станками  ЗИФ-650А и ЗИФ 1200А. Отложения аллювия, неогена и палеогена проходились диаметрами 152-131 мм и обсаживались трубами диаметром 146/137 и 127/118 мм до глубины 15-70 м. В отложениях карбона при бурении в основном применялся диаметр 92 мм. Угольные пласты прорезались одинарными и двойными колонковыми трубами систем Дайнеко И.И. и Куликова И.Ф. Средний выход угольного керна на полях шахт «</a:t>
            </a:r>
            <a:r>
              <a:rPr lang="ru-RU" sz="1000" dirty="0" err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Шаханская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», «Степная», «Молодежная» составляет 62%.</a:t>
            </a:r>
          </a:p>
          <a:p>
            <a:pPr algn="just">
              <a:tabLst>
                <a:tab pos="246191" algn="l"/>
                <a:tab pos="659440" algn="l"/>
              </a:tabLst>
            </a:pP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Шахта «</a:t>
            </a:r>
            <a:r>
              <a:rPr lang="ru-RU" sz="1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Шаханская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»</a:t>
            </a:r>
          </a:p>
          <a:p>
            <a:pPr algn="just">
              <a:tabLst>
                <a:tab pos="246191" algn="l"/>
                <a:tab pos="659440" algn="l"/>
              </a:tabLst>
            </a:pP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Поле вытянуто </a:t>
            </a:r>
            <a:r>
              <a:rPr lang="ru-RU" sz="1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меридианально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 по простиранию пластов на 5,5 км. Ширина поля 1,6-1,7 км. На западе шахта «</a:t>
            </a:r>
            <a:r>
              <a:rPr lang="ru-RU" sz="1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Шаханская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» граничит с шахтой «Степная» по взбросу 1, на юге с шахтой «Молодежная»– по взбросам 30 и 30а.</a:t>
            </a:r>
          </a:p>
          <a:p>
            <a:pPr algn="just">
              <a:tabLst>
                <a:tab pos="246191" algn="l"/>
                <a:tab pos="659440" algn="l"/>
              </a:tabLst>
            </a:pP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Из 22 разрывных нарушений, выявленных геологической разведкой, 18 сосредоточено в северной и северо-восточной частях и только четыре на юге. В северной части поля, наиболее крупные как по протяженности, так и по амплитудам нарушения, имеют характер несогласных взбросов Остальные нарушения, протяженностью не более 1 км являются согласными взбросами и сбросами Почти все нарушения имеют простирании, согласное с простиранием пород. Дизъюнктивными нарушения поле шахты разделено на пять обособленных блоков: 1 – центральный, 2 – западный, 3 – северо-восточный, 4 – восточный и 5 – юго-восточный.</a:t>
            </a:r>
          </a:p>
          <a:p>
            <a:pPr algn="just">
              <a:spcAft>
                <a:spcPts val="554"/>
              </a:spcAft>
              <a:tabLst>
                <a:tab pos="246191" algn="l"/>
                <a:tab pos="659440" algn="l"/>
              </a:tabLst>
            </a:pPr>
            <a:endParaRPr lang="ru-RU" sz="1108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id="{9576F009-74C6-43FA-B9FF-7925185E92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4720137"/>
              </p:ext>
            </p:extLst>
          </p:nvPr>
        </p:nvGraphicFramePr>
        <p:xfrm>
          <a:off x="465471" y="5445224"/>
          <a:ext cx="5050259" cy="1046687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7370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8474">
                  <a:extLst>
                    <a:ext uri="{9D8B030D-6E8A-4147-A177-3AD203B41FA5}">
                      <a16:colId xmlns:a16="http://schemas.microsoft.com/office/drawing/2014/main" val="2658591762"/>
                    </a:ext>
                  </a:extLst>
                </a:gridCol>
                <a:gridCol w="910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43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2208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Times New Roman" panose="02020603050405020304" pitchFamily="18" charset="0"/>
                        </a:rPr>
                        <a:t>Выписка</a:t>
                      </a:r>
                      <a:r>
                        <a:rPr lang="ru-RU" sz="1000" kern="1200" baseline="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Times New Roman" panose="02020603050405020304" pitchFamily="18" charset="0"/>
                        </a:rPr>
                        <a:t> из государственного учета запасов по состоянию на 01.01.2024 г. </a:t>
                      </a:r>
                      <a:endParaRPr lang="ru-RU" sz="1000" kern="1200" dirty="0">
                        <a:solidFill>
                          <a:schemeClr val="dk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7913" marR="77913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8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Times New Roman" panose="02020603050405020304" pitchFamily="18" charset="0"/>
                        </a:rPr>
                        <a:t>Вид полезного ископаемого</a:t>
                      </a:r>
                    </a:p>
                  </a:txBody>
                  <a:tcPr marL="77913" marR="77913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Times New Roman" panose="02020603050405020304" pitchFamily="18" charset="0"/>
                        </a:rPr>
                        <a:t>Балансовые запасы</a:t>
                      </a:r>
                      <a:endParaRPr lang="ru-RU" sz="1000" b="1" dirty="0">
                        <a:latin typeface="Century Gothic" panose="020B0502020202020204" pitchFamily="34" charset="0"/>
                      </a:endParaRPr>
                    </a:p>
                  </a:txBody>
                  <a:tcPr marL="77913" marR="77913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Забалансовые</a:t>
                      </a: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запасы</a:t>
                      </a:r>
                    </a:p>
                  </a:txBody>
                  <a:tcPr marL="77913" marR="77913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081732"/>
                  </a:ext>
                </a:extLst>
              </a:tr>
              <a:tr h="3752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Times New Roman" panose="02020603050405020304" pitchFamily="18" charset="0"/>
                        </a:rPr>
                        <a:t>Уголь, </a:t>
                      </a:r>
                      <a:r>
                        <a:rPr lang="ru-RU" sz="1000" b="0" kern="1200" dirty="0" err="1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Times New Roman" panose="02020603050405020304" pitchFamily="18" charset="0"/>
                        </a:rPr>
                        <a:t>тыс.т</a:t>
                      </a:r>
                      <a:endParaRPr lang="ru-RU" sz="1000" b="0" kern="1200" dirty="0">
                        <a:solidFill>
                          <a:schemeClr val="dk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7913" marR="77913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>
                        <a:latin typeface="Century Gothic" panose="020B0502020202020204" pitchFamily="34" charset="0"/>
                      </a:endParaRPr>
                    </a:p>
                  </a:txBody>
                  <a:tcPr marL="77913" marR="77913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Century Gothic" panose="020B0502020202020204" pitchFamily="34" charset="0"/>
                        </a:rPr>
                        <a:t>С2 –1133,0</a:t>
                      </a:r>
                    </a:p>
                  </a:txBody>
                  <a:tcPr marL="77913" marR="77913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>
                        <a:solidFill>
                          <a:schemeClr val="dk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77913" marR="77913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7095"/>
                  </a:ext>
                </a:extLst>
              </a:tr>
            </a:tbl>
          </a:graphicData>
        </a:graphic>
      </p:graphicFrame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3BC93238-BCCC-4A1F-151A-E01747BA5C59}"/>
              </a:ext>
            </a:extLst>
          </p:cNvPr>
          <p:cNvCxnSpPr>
            <a:cxnSpLocks/>
          </p:cNvCxnSpPr>
          <p:nvPr/>
        </p:nvCxnSpPr>
        <p:spPr>
          <a:xfrm>
            <a:off x="350249" y="637646"/>
            <a:ext cx="843386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5" name="Рисунок 1">
            <a:extLst>
              <a:ext uri="{FF2B5EF4-FFF2-40B4-BE49-F238E27FC236}">
                <a16:creationId xmlns:a16="http://schemas.microsoft.com/office/drawing/2014/main" id="{196BED8C-1AE1-F17D-9692-A7EDA70FAC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75536"/>
            <a:ext cx="868869" cy="361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E3AA6B7-2A17-1AF0-2DB9-2EAAAEDA0B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63449" y="5520644"/>
            <a:ext cx="334872" cy="20833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4594924-A7E8-399C-661C-1F1209F54595}"/>
              </a:ext>
            </a:extLst>
          </p:cNvPr>
          <p:cNvSpPr txBox="1"/>
          <p:nvPr/>
        </p:nvSpPr>
        <p:spPr>
          <a:xfrm>
            <a:off x="6523711" y="5520644"/>
            <a:ext cx="17509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лицензии на ГИН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C2F0F9-0EAF-B699-479E-CFA12F2D0FD0}"/>
              </a:ext>
            </a:extLst>
          </p:cNvPr>
          <p:cNvSpPr txBox="1"/>
          <p:nvPr/>
        </p:nvSpPr>
        <p:spPr>
          <a:xfrm>
            <a:off x="6548857" y="5803222"/>
            <a:ext cx="251018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населенный пункт и буферная зона 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86E2B55-56B6-765C-1D46-4A1D230E695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40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666" t="8774" r="3333"/>
          <a:stretch>
            <a:fillRect/>
          </a:stretch>
        </p:blipFill>
        <p:spPr bwMode="auto">
          <a:xfrm>
            <a:off x="6134564" y="5814470"/>
            <a:ext cx="389147" cy="242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1CBC5C83-12F1-248E-DCE3-4EF4D35E301A}"/>
              </a:ext>
            </a:extLst>
          </p:cNvPr>
          <p:cNvSpPr/>
          <p:nvPr/>
        </p:nvSpPr>
        <p:spPr>
          <a:xfrm>
            <a:off x="6157218" y="4559459"/>
            <a:ext cx="341677" cy="180975"/>
          </a:xfrm>
          <a:prstGeom prst="rect">
            <a:avLst/>
          </a:prstGeom>
          <a:pattFill prst="dkUpDiag">
            <a:fgClr>
              <a:srgbClr val="FFC000"/>
            </a:fgClr>
            <a:bgClr>
              <a:schemeClr val="bg1"/>
            </a:bgClr>
          </a:pattFill>
          <a:ln w="95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TextBox 26">
            <a:extLst>
              <a:ext uri="{FF2B5EF4-FFF2-40B4-BE49-F238E27FC236}">
                <a16:creationId xmlns:a16="http://schemas.microsoft.com/office/drawing/2014/main" id="{4422F31C-F959-8239-F2CA-B212A96A5F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3711" y="4469057"/>
            <a:ext cx="2535332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None/>
            </a:pPr>
            <a:r>
              <a:rPr lang="ru-RU" alt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отозванный контракт ТОО «Шахан </a:t>
            </a:r>
            <a:r>
              <a:rPr lang="ru-RU" alt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Комир</a:t>
            </a:r>
            <a:r>
              <a:rPr lang="ru-RU" alt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месторождение выходы угольного пласта Д6 на участках «Молодежный», «Степной», «</a:t>
            </a:r>
            <a:r>
              <a:rPr lang="ru-RU" alt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Шаханский</a:t>
            </a:r>
            <a:r>
              <a:rPr lang="ru-RU" alt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altLang="ru-RU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Участок </a:t>
            </a:r>
            <a:r>
              <a:rPr lang="ru-RU" altLang="ru-RU" sz="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Шаханский</a:t>
            </a:r>
            <a:r>
              <a:rPr lang="ru-RU" altLang="ru-RU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(уголь). Контракт № 4321 от 25.07.2016 г. на добычу (отозван в 2020 г., акт обследования в Обществе отсутствует) </a:t>
            </a:r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57CC9F37-81EE-BA07-F0D6-464FAB9F8B2F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 l="13563"/>
          <a:stretch/>
        </p:blipFill>
        <p:spPr>
          <a:xfrm>
            <a:off x="6588224" y="2773226"/>
            <a:ext cx="1788867" cy="1551671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FDAF147B-0CC7-4845-5FCB-4BE9B150DE4E}"/>
              </a:ext>
            </a:extLst>
          </p:cNvPr>
          <p:cNvCxnSpPr>
            <a:cxnSpLocks/>
          </p:cNvCxnSpPr>
          <p:nvPr/>
        </p:nvCxnSpPr>
        <p:spPr>
          <a:xfrm>
            <a:off x="7654807" y="1968905"/>
            <a:ext cx="722284" cy="838102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91740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1339</Words>
  <Application>Microsoft Office PowerPoint</Application>
  <PresentationFormat>Экран (4:3)</PresentationFormat>
  <Paragraphs>70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АУКЦИОН 2023г.</dc:title>
  <dc:creator>Санжар Елиупов</dc:creator>
  <cp:lastModifiedBy>UGQ</cp:lastModifiedBy>
  <cp:revision>49</cp:revision>
  <cp:lastPrinted>2023-02-16T15:05:09Z</cp:lastPrinted>
  <dcterms:created xsi:type="dcterms:W3CDTF">2023-01-17T09:04:48Z</dcterms:created>
  <dcterms:modified xsi:type="dcterms:W3CDTF">2025-03-20T09:25:46Z</dcterms:modified>
</cp:coreProperties>
</file>