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2" r:id="rId2"/>
    <p:sldId id="261" r:id="rId3"/>
    <p:sldId id="271" r:id="rId4"/>
    <p:sldId id="333" r:id="rId5"/>
    <p:sldId id="324" r:id="rId6"/>
    <p:sldId id="267" r:id="rId7"/>
    <p:sldId id="299" r:id="rId8"/>
    <p:sldId id="306" r:id="rId9"/>
    <p:sldId id="338" r:id="rId10"/>
    <p:sldId id="337" r:id="rId11"/>
    <p:sldId id="339" r:id="rId12"/>
    <p:sldId id="340" r:id="rId13"/>
    <p:sldId id="326" r:id="rId14"/>
    <p:sldId id="301" r:id="rId15"/>
    <p:sldId id="302" r:id="rId16"/>
    <p:sldId id="320" r:id="rId17"/>
    <p:sldId id="321" r:id="rId18"/>
    <p:sldId id="273" r:id="rId19"/>
    <p:sldId id="330" r:id="rId20"/>
    <p:sldId id="325" r:id="rId21"/>
    <p:sldId id="257" r:id="rId22"/>
    <p:sldId id="341" r:id="rId23"/>
    <p:sldId id="334" r:id="rId24"/>
    <p:sldId id="342" r:id="rId25"/>
    <p:sldId id="343" r:id="rId26"/>
    <p:sldId id="335" r:id="rId27"/>
    <p:sldId id="317" r:id="rId28"/>
    <p:sldId id="293" r:id="rId29"/>
    <p:sldId id="344" r:id="rId30"/>
    <p:sldId id="259" r:id="rId31"/>
    <p:sldId id="327" r:id="rId32"/>
    <p:sldId id="345" r:id="rId33"/>
    <p:sldId id="346" r:id="rId34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C377-AB6C-4993-9223-4EE1B38CD5D9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F222-1AD3-4B20-ACBE-54131FE3D51C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856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89AF-1ECD-4A02-8143-622DFD59D5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1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4417-8C75-4855-AA3C-E4DAB46926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F45D6-32BB-4B14-B2E8-72466ED3D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F2F89E-97D2-499E-8E27-7006BC549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795B1-4073-48C2-8E50-B3672B65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A3B18-0E8C-4038-8C45-20DB5111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E2D49-E97F-4BD9-AA13-95BD06A2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149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08EB6-6780-4BC0-A0EC-C82C6246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AA848-1D20-4D86-A151-9336B24B0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52501-1AFB-4063-A3C8-A6FD71A2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FA69A-D7CB-4709-8ED5-2E91196B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485E2-2EA4-4017-A9AA-F054AFC3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4563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7E6ADD-0E6B-4804-8DB7-6C7260018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BB7C0F-327C-45D1-9945-58C6B3686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97A5F-FFE8-4188-89BD-12343B05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5FAAE-95C8-4A7F-9F0E-B6744281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4502C-629B-4BC9-B622-589CE8F6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463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15CE9-1EA8-44B0-8F0B-5961AFEA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7FAF7-8B0B-40FF-BFF6-F7AC9678B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21AFC-9F6E-4B03-A1BD-C8638D5A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A871F-B634-438A-9F14-772A3280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9D625-616C-472D-88F5-108A594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3189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4028-1D4C-48B0-B884-060BB91A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3497F-9D5A-494F-9688-AA1E7B37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5CDD1-84F9-413B-8910-D3788A20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287C7-221F-4876-AE4B-45FC575C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C4FDC-8CE8-4846-9E88-A88A5D9D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1231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36781-A3C9-4288-9C52-52A33319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B9D91-865B-4CF1-ACCC-258239AB6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D6496F-8D46-4798-849F-2F93DE89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52522-4776-4200-B157-B97531BC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168DE-2F00-408C-894B-A26C9479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45084-38D0-463E-AE66-1409534D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4408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C9DF-B0A6-45B7-AF74-1FAE2DE9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4F587-3BC7-4D9E-8BCE-7926E6DB3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45150-45A3-4B66-9CF8-1AE7158D4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846B9-5EF8-4808-A11D-A58500603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EED53E-5A1E-4E33-8EE2-E43E09C95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4F9ADD-63FD-4E49-ADD7-851E6558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56BC97-4DB8-4784-98AF-2809C46D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024768-2AE4-4EBD-A7A5-EAB29CA7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7005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66551-4B17-4A10-A66E-BC1973A4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EA649A-4255-4A9C-941F-7BE7C171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DBF9E6-2A5B-4978-AD68-C7A3C71A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F8C6AD-9176-4FA2-AC00-B132DBD4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2888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94DD5-17A7-480D-9FA1-1EAB6138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4B66BF-DF51-49DA-B186-EF5E92B7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CCD1A-DA9A-43E0-9A64-01BDF84B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6328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11AA0-4168-4671-B961-7B4F073C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8828A-0766-4A60-A21A-45BA364C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93CF5-ED85-4440-AB51-2E2897760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671A7F-99B2-4501-B506-0209768A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427B7-579A-4F7A-B098-777A46B1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02C2D-B05C-4431-903E-B6675368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0276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A5968-3168-49BF-A8C0-ECD727BE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6905C-2F21-4177-ACD5-1AA767A8B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C25A00-3AAF-467E-8AFF-8A6E5597D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F776F-54EF-483C-AB75-9A8B8F5B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CAF2F-F449-4AF1-989B-254F8B0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20D64-4F1A-402E-9912-50B49778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8530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C259D-09BA-4E99-BD46-27D42FEF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9EE07-2550-4EE2-8828-0F666284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AB908-430F-4307-80EC-ABFAF9C02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1EBD-C85C-4E40-9AC9-C5A573F8AC82}" type="datetimeFigureOut">
              <a:rPr lang="aa-ET" smtClean="0"/>
              <a:t>08/07/2024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58AFD-8627-4670-8CBF-6A98482BD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33554-540E-4591-B972-ADA0DD83E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DC3E-2980-4943-BCE6-C9B823DC506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1665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769" y="304962"/>
            <a:ext cx="91440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62" b="1" dirty="0" err="1">
                <a:latin typeface="Arial" panose="020B0604020202020204" pitchFamily="34" charset="0"/>
                <a:cs typeface="Arial" panose="020B0604020202020204" pitchFamily="34" charset="0"/>
              </a:rPr>
              <a:t>Кулетское</a:t>
            </a: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62" dirty="0" err="1"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1140618"/>
            <a:ext cx="2198517" cy="12280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048328" y="1311487"/>
            <a:ext cx="375378" cy="38994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 flipH="1">
            <a:off x="9048329" y="1701435"/>
            <a:ext cx="187689" cy="1373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60175"/>
              </p:ext>
            </p:extLst>
          </p:nvPr>
        </p:nvGraphicFramePr>
        <p:xfrm>
          <a:off x="998220" y="4956248"/>
          <a:ext cx="6567919" cy="11118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8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47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37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Мусковит, </a:t>
                      </a:r>
                      <a:r>
                        <a:rPr lang="ru-RU" sz="10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А+В+С1-19708,0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98220" y="789874"/>
            <a:ext cx="6831707" cy="410360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расположено в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Зерендинском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области, в 26 км юго-западнее ж.-д. станции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Жамантуз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вблизи поселка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Кулет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25 км восточнее проходит асфальтированное шоссе, в 10 км южнее - ЛЭП. 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приурочено к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Кокшетаускому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антиклинорию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северном обрамлении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Зерендинского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гранитного массива. Рудовмещающая толща сложена гранат-мусковит-кварцевыми сланцами, включающими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эклогитов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прослои и линзы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дистен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-тальково-гранатовых пород, амфиболов 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гнйсов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Контакты пород четкие. Возраст рудовмещающей толщи – ранний-средний протерозой (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берликская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свита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зерендинской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серии).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Гранат-мусковит-кварцевые сланцы в верхней части месторождения, сильно трещиноваты 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выветрелы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Простирание залежи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залегание горизонтальное, длина 1000 м, ширина 600-800 м, мощность 50,4-55,3 м (средняя 52,1 м), глубина залегания кровли от 0 до 3 м. Мощность зон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милонитизации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первых метров до 40 м, в раздувах в северной части месторождения. Гранат-мусковит-кварцевые сланцы, являющиеся рудной залежью в верхней части месторождения, сильно трещиноваты 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выветрелы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Приповерхностная часть представлена дезинтегрированным щебенисто-дресвяным материалом коренных пород. Простирание залежи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залегание горизонтальное, длина ее 1000 м, ширина 600-800 м, мощность 50,4-55,3 м (средняя 52,1 м), глубина залегания кровли от 0 до 3 м. Мусковит представлен прозрачными чешуйками размером 0,5-6 мм, толщиной 0,5 мм. Они содержат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вростки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рудных минералов, иногда замещаются хлоритом.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038FC34-17F6-B725-DD8E-E14A3919C289}"/>
              </a:ext>
            </a:extLst>
          </p:cNvPr>
          <p:cNvCxnSpPr>
            <a:cxnSpLocks/>
          </p:cNvCxnSpPr>
          <p:nvPr/>
        </p:nvCxnSpPr>
        <p:spPr>
          <a:xfrm flipV="1">
            <a:off x="1051560" y="637305"/>
            <a:ext cx="9616441" cy="157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720E9-358C-0258-F95C-6FBD27A1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85348"/>
            <a:ext cx="340922" cy="340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578" y="3046958"/>
            <a:ext cx="2623125" cy="1846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644" y="4979545"/>
            <a:ext cx="419158" cy="2476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184" y="4965619"/>
            <a:ext cx="18806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+mj-lt"/>
              </a:rPr>
              <a:t>территория ПУГФН на добычу ТПИ</a:t>
            </a:r>
          </a:p>
        </p:txBody>
      </p:sp>
    </p:spTree>
    <p:extLst>
      <p:ext uri="{BB962C8B-B14F-4D97-AF65-F5344CB8AC3E}">
        <p14:creationId xmlns:p14="http://schemas.microsoft.com/office/powerpoint/2010/main" val="311487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Аулие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Северо-Казахстанской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5832" y="413957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в 90 км СЗ г. Кокшетау. 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месторождении  выделено 9 линейно вытянутых залежей,  в том числе - 5 в пределах Западного участка и 4 в пределах Восточного. Длина залежей составляет от 400-500м до 1 800-1 900м, ширина от 20-40 до 320-360м. Общая протяженность россыпи 4км.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Золотоносный пласт перекрыт неоген-четвертичными глинами, залегая на глубине,  в среднем, 9м. Мощность пласта составляет  0,4-5м (преобладающая 1-2м), среднее содержание золота – 1,1 г/т. Россыпь разведана буровыми скважинами  по сети 200 - 100х40-20м  без применения промывочной жидкости, «всухую» со 100% выходом керна. Заверка данных рядового кернового опробования произведена 8-ю кустами контрольных скважин в 6-ти разведочных профилях. Результаты  заверки соответствуют нормативным требованиям.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золота неравномерное, большая его часть связана с самыми тонкими фракциями песка. Средний размер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золотин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0,074 х 0,053 х 0,014мм.Технологические исследования выполнялись по методам кучного выщелачивания   и   гидрометаллургической переработки.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244668" y="1236133"/>
            <a:ext cx="65995" cy="14423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70106"/>
              </p:ext>
            </p:extLst>
          </p:nvPr>
        </p:nvGraphicFramePr>
        <p:xfrm>
          <a:off x="535832" y="4550672"/>
          <a:ext cx="7894320" cy="13115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– 740,29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298,99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149,38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Титан,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Цирконий,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8191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89A123-5EE5-4B78-9503-769A8979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133" y="2678528"/>
            <a:ext cx="2487059" cy="1500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99FB8F-41E5-4059-A818-A661D50E9ED2}"/>
              </a:ext>
            </a:extLst>
          </p:cNvPr>
          <p:cNvSpPr/>
          <p:nvPr/>
        </p:nvSpPr>
        <p:spPr>
          <a:xfrm>
            <a:off x="10107332" y="939851"/>
            <a:ext cx="406660" cy="40665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EF1C5-6869-429D-8CA2-E0D7B1DA9187}"/>
              </a:ext>
            </a:extLst>
          </p:cNvPr>
          <p:cNvSpPr txBox="1"/>
          <p:nvPr/>
        </p:nvSpPr>
        <p:spPr>
          <a:xfrm>
            <a:off x="9536623" y="4358858"/>
            <a:ext cx="2417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Аулие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Южно-</a:t>
            </a:r>
            <a:r>
              <a:rPr lang="ru-RU" sz="1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Приишимской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площади</a:t>
            </a:r>
            <a:endParaRPr lang="ru-KZ" sz="1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61DF9E-877F-4461-B464-98D5ED699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804" y="4412173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248605" y="6741368"/>
            <a:ext cx="9673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Сугатовское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Восточно-Казахстанской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5832" y="536642"/>
            <a:ext cx="7974407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в 15 км к северо-западу от п. Шемонаиха, Восточно-Казахстанская область.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Участок является крайней западной частью единой рудоносной  полосы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Сугатовка-Выдриха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 приурочено к узлам пересечения двух нарушений широтного и северо-восточного направлений и локализуется в эндоконтактовой части интрузивных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плагиогранит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-порфиров с породами таловской свиты. Рудное тело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штокообразной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 формы сужается внизу и выклинивается на глубине 102 м, средняя протяженность штока 120 м, средняя ширина – 80 м, средняя мощность 35 м. 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 Зона окисления развита до глубины 45-50 м, руды зоны окисления отработаны. Зона вторичного сульфидного обогащения встречена на глубине 40-47 м, мощность ее составляла  1,5-2,5 м. 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Выявленные геохимические ореолы на площади участка имеют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надрудный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 характер и указывают на возможность наличия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кулисообразно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abic Typesetting" panose="03020402040406030203" pitchFamily="66" charset="-78"/>
              </a:rPr>
              <a:t> расположенных рудных тел с общим погружением на северо-запад. С целью наращивания запасов необходимо бурение на северном и восточном флангах рудопроявления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EFB6F91-1878-620E-A304-0ADD8B22D3CD}"/>
              </a:ext>
            </a:extLst>
          </p:cNvPr>
          <p:cNvCxnSpPr>
            <a:cxnSpLocks/>
          </p:cNvCxnSpPr>
          <p:nvPr/>
        </p:nvCxnSpPr>
        <p:spPr>
          <a:xfrm flipH="1">
            <a:off x="10449678" y="1244600"/>
            <a:ext cx="667055" cy="117733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80388"/>
              </p:ext>
            </p:extLst>
          </p:nvPr>
        </p:nvGraphicFramePr>
        <p:xfrm>
          <a:off x="535832" y="4550672"/>
          <a:ext cx="7894320" cy="10601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4145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Серебро, т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С2- 105,8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F3FB17-6703-4713-BB6D-7406DFF3C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056" y="2501947"/>
            <a:ext cx="2386011" cy="142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419776-6361-48DB-AAA5-840D42B1482F}"/>
              </a:ext>
            </a:extLst>
          </p:cNvPr>
          <p:cNvSpPr txBox="1"/>
          <p:nvPr/>
        </p:nvSpPr>
        <p:spPr>
          <a:xfrm>
            <a:off x="9644130" y="4067320"/>
            <a:ext cx="39966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Сугатотвское</a:t>
            </a:r>
            <a:endParaRPr lang="ru-KZ" sz="1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1BA82-0211-46BC-8AF3-238362CD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056" y="4067321"/>
            <a:ext cx="490075" cy="276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EA3623-3954-4D9C-9E70-A49B0134DB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67" t="8774" r="3333"/>
          <a:stretch/>
        </p:blipFill>
        <p:spPr>
          <a:xfrm>
            <a:off x="9090134" y="4480189"/>
            <a:ext cx="553996" cy="276998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BF1E8A-D4C5-4745-94BB-4D7BA559029C}"/>
              </a:ext>
            </a:extLst>
          </p:cNvPr>
          <p:cNvSpPr txBox="1"/>
          <p:nvPr/>
        </p:nvSpPr>
        <p:spPr>
          <a:xfrm>
            <a:off x="9644130" y="4480186"/>
            <a:ext cx="297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пункты и буферные зоны</a:t>
            </a:r>
          </a:p>
        </p:txBody>
      </p:sp>
    </p:spTree>
    <p:extLst>
      <p:ext uri="{BB962C8B-B14F-4D97-AF65-F5344CB8AC3E}">
        <p14:creationId xmlns:p14="http://schemas.microsoft.com/office/powerpoint/2010/main" val="124352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248605" y="6741368"/>
            <a:ext cx="9673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Шарык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Абайской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100 км к СВ от ж/д станции Саяк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характеристика: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приурочено к периферической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вулкано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тектонической структуры, осложненной  кольцевыми разрывами и трещинами. Наиболее крупные кварцевые жилы и жилоподобные кварц-адуляр-серицитовые тела тяготеют к трещинам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широтного простирания. На площади около 1,8 км2 обнаружено около 50 жил, жильных зон и жилообразных тел, которые имеют в плане дугообразные  и кольцеобразные формы. Выделено 6 промышленных рудных тел, оконтуренных по данным опробования среди трех жил №№ 1-3 северо-восточного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простирания, протяженность которых изменяется от 70 м (жила № 3) до 400 м (жила № 1). Протяженность рудных тел в пределах жильных зон изменяется от 13 до 92,5 м, средняя мощность рудных тел составляет от 1,0 до 3,5 м. Золото распределено весьма неравномерно и встречается в виде единичных зерен и скоплений в кварце.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отрабатывалось комбинатом «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Алтайзолото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карьерным способом в 1972-73 годах. Глубина отработки  по первому рудному телу составляет 5-7 м.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необходимо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доизучать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EFB6F91-1878-620E-A304-0ADD8B22D3CD}"/>
              </a:ext>
            </a:extLst>
          </p:cNvPr>
          <p:cNvCxnSpPr>
            <a:cxnSpLocks/>
          </p:cNvCxnSpPr>
          <p:nvPr/>
        </p:nvCxnSpPr>
        <p:spPr>
          <a:xfrm flipH="1">
            <a:off x="10634344" y="1219200"/>
            <a:ext cx="288052" cy="103129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26870"/>
              </p:ext>
            </p:extLst>
          </p:nvPr>
        </p:nvGraphicFramePr>
        <p:xfrm>
          <a:off x="535832" y="4550672"/>
          <a:ext cx="7894320" cy="8086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501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DDE51F-66E5-4857-8F38-A97441BA9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928" y="2325279"/>
            <a:ext cx="2040467" cy="1375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B48011-DB25-4A4E-B5E4-3EE88E145252}"/>
              </a:ext>
            </a:extLst>
          </p:cNvPr>
          <p:cNvSpPr txBox="1"/>
          <p:nvPr/>
        </p:nvSpPr>
        <p:spPr>
          <a:xfrm>
            <a:off x="9804002" y="3942517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Шарык</a:t>
            </a:r>
            <a:endParaRPr lang="ru-KZ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4075FC-09E6-4222-9599-D243AAF9D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928" y="3942518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621483" y="6741368"/>
            <a:ext cx="89296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99674" y="446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Камыс</a:t>
            </a:r>
            <a:r>
              <a:rPr lang="ru-RU" sz="1600" b="1" dirty="0">
                <a:latin typeface="Century Gothic" panose="020B0502020202020204" pitchFamily="34" charset="0"/>
              </a:rPr>
              <a:t> Западный </a:t>
            </a:r>
            <a:r>
              <a:rPr lang="ru-RU" sz="1600" dirty="0">
                <a:latin typeface="Century Gothic" panose="020B0502020202020204" pitchFamily="34" charset="0"/>
              </a:rPr>
              <a:t>в Карагандинской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7" y="949921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20040" y="1340771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 flipH="1">
            <a:off x="9271675" y="1763216"/>
            <a:ext cx="136054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90070" y="2780928"/>
            <a:ext cx="236321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Сулушокы</a:t>
            </a:r>
          </a:p>
          <a:p>
            <a:pPr algn="ctr"/>
            <a:r>
              <a:rPr lang="ru-RU" sz="1100" dirty="0"/>
              <a:t>территория на добычу ТПИ для получения права недропользования , который включен в программу управления государственным фондом недр</a:t>
            </a:r>
          </a:p>
        </p:txBody>
      </p:sp>
      <p:cxnSp>
        <p:nvCxnSpPr>
          <p:cNvPr id="46" name="Прямая со стрелкой 45"/>
          <p:cNvCxnSpPr>
            <a:stCxn id="45" idx="2"/>
          </p:cNvCxnSpPr>
          <p:nvPr/>
        </p:nvCxnSpPr>
        <p:spPr>
          <a:xfrm flipH="1">
            <a:off x="9158784" y="3888924"/>
            <a:ext cx="112890" cy="836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7" y="4781636"/>
            <a:ext cx="2578517" cy="1818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8867" y="490757"/>
            <a:ext cx="7070874" cy="452953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(Восточный и Западный) находится в Жана-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Аркинском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Карагандинской области, в 65 км к западу от г. Каражал и в 12 км к северу от железнодорожной станции Кызылжар. В 2 км южнее месторождения проходит железная дорога  Караганда –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Жезказган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Абсолютная отметка месторождения   +370 м.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открыто М. Е. Керенским и Н. К. Двойченко в 1952 г. в процессе геолого-съемочных работ м-ба 1:200000. 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состоит из трех участков: Западного, Центрального и Восточного.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комплексное, представлено железо-марганцевыми и барит-полиметаллическими рудами.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приурочено к северо-восточному крылу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антиклинали, сложенной на западе серией мелких складок (Западный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на востоке –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брахисинклиналью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(Восточный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 геологическом строении принимают участие интенсивно дислоцированные породы вулканогенно-терригенно-кремнисто-карбонатной формации верхнего девона – нижнего карбона, перекрытые чехлом рыхлых отложений кайнозоя. Рудовмещающими для марганцевых руд являются красноцветные кремнистые известняки морской вулканогенно-терригенной формации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фамена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D3fm2a3 мощностью до 45 м. На основном Восточном участке месторождения общая мощность рудоносной пачки составляет 100-150 м, протяженность 1,0-1,2 км.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70886"/>
              </p:ext>
            </p:extLst>
          </p:nvPr>
        </p:nvGraphicFramePr>
        <p:xfrm>
          <a:off x="814917" y="5072948"/>
          <a:ext cx="6805083" cy="12640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183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226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40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Марганцевые руды,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А+В+С1 - 71,5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39,6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A6EA0-1576-C1A2-FC7F-7AD455A4D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C93238-BCCC-4A1F-151A-E01747BA5C59}"/>
              </a:ext>
            </a:extLst>
          </p:cNvPr>
          <p:cNvCxnSpPr>
            <a:cxnSpLocks/>
          </p:cNvCxnSpPr>
          <p:nvPr/>
        </p:nvCxnSpPr>
        <p:spPr>
          <a:xfrm>
            <a:off x="1522437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8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248605" y="6741368"/>
            <a:ext cx="9673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9972" y="35701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Кушмурунское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(поле разреза № 1) в Костанайской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2667" y="542526"/>
            <a:ext cx="6655461" cy="4470651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участков           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Аулиекольский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к Ю от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оз.Кушмурун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 км СВ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пос.Аулиеколь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северная часть м-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районе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ст.Кушмурун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пересекается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приурочено к впадине в породах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фендамента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выполненной юрскими угленосными отложениями. Длина впадины 20 км, ширина 4-5 км, глубина около 500 м. Основной продуктивной толщей месторождения является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кушмурунская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свита мощностью 110-270 м. Угленосные осадки перекрываются меловыми и кайнозойскими образованиями мощностью 30-120 м. Угленосные отложения сложены в брахисинклинальную складку СВ простирания, осложненную тектоническими нарушениями. Залегание пород пологое с углами 3-50, редко 100. В зонах тектонических нарушений наблюдается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перемятость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раздробленность пород с крутыми углами падения (600). Выделены 28 кондиционных и 6 некондиционных пластов (всего 34): в черниговской свите - 5,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кушмурунской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дузбайской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- 10.  Горючий сланец встречен в пластах: НМ, Пр1,Пр1а, 8 и 8а. В пласте НМ он слагает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часть, в Пр1 состоит из 2-3 пачек сапропелевого угля и горючего сланца, в остальных пластах слагает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или нацело сложен горючими сланцами.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6 водоносных горизонтов, наиболее обводнены палеогеновые опоки и верхнемеловые пески. Общий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водоприток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составит 1300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/час. Глубина разработки – 500 м, способ разработки – открытый.  Мощность вскрыши 60-195 м, коэффициент вскрыши 4,5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/т.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70672"/>
              </p:ext>
            </p:extLst>
          </p:nvPr>
        </p:nvGraphicFramePr>
        <p:xfrm>
          <a:off x="735408" y="4993480"/>
          <a:ext cx="6512720" cy="9077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458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755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99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66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А+В+С1- 459 806,801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19 324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94991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003459" y="1008347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H="1">
            <a:off x="8120572" y="1439626"/>
            <a:ext cx="882889" cy="7652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9410120" y="1439627"/>
            <a:ext cx="790337" cy="84068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4" y="2204864"/>
            <a:ext cx="3481281" cy="234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58" y="4739953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972037" y="4762648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балансовое месторождение Кушмурунское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7257" y="5259863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972037" y="5155941"/>
            <a:ext cx="27274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ТОО «Казахская угольная энергетическая компания» месторождение Кушмурунское. Контракт № 4185от 28.08.2015 г. на добычу бурого угля.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ТОО «</a:t>
            </a:r>
            <a:r>
              <a:rPr lang="en-US" sz="900" dirty="0" err="1"/>
              <a:t>Torgai</a:t>
            </a:r>
            <a:r>
              <a:rPr lang="en-US" sz="900" dirty="0"/>
              <a:t> Energy Group</a:t>
            </a:r>
            <a:r>
              <a:rPr lang="ru-RU" sz="900" dirty="0"/>
              <a:t>» месторождение Кушмурунское. Контракт № 4333 от 19.09.2016 г. на добычу бурого угля.</a:t>
            </a:r>
          </a:p>
          <a:p>
            <a:pPr marL="171450" indent="-171450">
              <a:buFontTx/>
              <a:buChar char="-"/>
            </a:pPr>
            <a:endParaRPr lang="ru-RU" sz="9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04D1672-A11D-D98B-A82D-28452F4A00E1}"/>
              </a:ext>
            </a:extLst>
          </p:cNvPr>
          <p:cNvCxnSpPr>
            <a:cxnSpLocks/>
          </p:cNvCxnSpPr>
          <p:nvPr/>
        </p:nvCxnSpPr>
        <p:spPr>
          <a:xfrm>
            <a:off x="728133" y="404664"/>
            <a:ext cx="1032086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C0BEB-00A4-CF9A-6423-AB3328A8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248605" y="6741368"/>
            <a:ext cx="9673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9972" y="35701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Кушмурунское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(поле разреза № 2) в Костанайской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7267" y="542526"/>
            <a:ext cx="6680861" cy="4470651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участков           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Аулиекольский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к Ю от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оз.Кушмурун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 км СВ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пос.Аулиеколь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северная часть м-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районе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ст.Кушмурун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пересекается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приурочено к впадине в породах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фендамента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выполненной юрскими угленосными отложениями. Длина впадины 20 км, ширина 4-5 км, глубина около 500 м. Основной продуктивной толщей месторождения является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кушмурунская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свита мощностью 110-270 м. Угленосные осадки перекрываются меловыми и кайнозойскими образованиями мощностью 30-120 м. Угленосные отложения сложены в брахисинклинальную складку СВ простирания, осложненную тектоническими нарушениями. Залегание пород пологое с углами 3-50, редко 100. В зонах тектонических нарушений наблюдается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перемятость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раздробленность пород с крутыми углами падения (600). Выделены 28 кондиционных и 6 некондиционных пластов (всего 34): в черниговской свите - 5,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кушмурунской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дузбайской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- 10.  Горючий сланец встречен в пластах: НМ, Пр1,Пр1а, 8 и 8а. В пласте НМ он слагает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часть, в Пр1 состоит из 2-3 пачек сапропелевого угля и горючего сланца, в остальных пластах слагает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или нацело сложен горючими сланцами.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6 водоносных горизонтов, наиболее обводнены палеогеновые опоки и верхнемеловые пески. Общий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водоприток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составит 1300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/час. Глубина разработки – 500 м, способ разработки – открытый.  Мощность вскрыши 60-195 м, коэффициент вскрыши 4,5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/т.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04120"/>
              </p:ext>
            </p:extLst>
          </p:nvPr>
        </p:nvGraphicFramePr>
        <p:xfrm>
          <a:off x="643467" y="5096321"/>
          <a:ext cx="6597386" cy="11909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6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186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77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99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649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 (1 и 2 очередь освоения),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А+В+С1- 1 037 602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19 778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94991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003459" y="1008347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H="1">
            <a:off x="8120572" y="1439626"/>
            <a:ext cx="882889" cy="7652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9410120" y="1439627"/>
            <a:ext cx="790337" cy="84068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4" y="2204864"/>
            <a:ext cx="3481281" cy="234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58" y="4739953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972037" y="4762648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балансовое месторождение Кушмурунское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7257" y="5259863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972037" y="5155941"/>
            <a:ext cx="27274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ТОО «Казахская угольная энергетическая компания» месторождение Кушмурунское. Контракт № 4185от 28.08.2015 г. на добычу бурого угля.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ТОО «</a:t>
            </a:r>
            <a:r>
              <a:rPr lang="en-US" sz="900" dirty="0" err="1"/>
              <a:t>Torgai</a:t>
            </a:r>
            <a:r>
              <a:rPr lang="en-US" sz="900" dirty="0"/>
              <a:t> Energy Group</a:t>
            </a:r>
            <a:r>
              <a:rPr lang="ru-RU" sz="900" dirty="0"/>
              <a:t>» месторождение Кушмурунское. Контракт № 4333 от 19.09.2016 г. на добычу бурого угля.</a:t>
            </a:r>
          </a:p>
          <a:p>
            <a:pPr marL="171450" indent="-171450">
              <a:buFontTx/>
              <a:buChar char="-"/>
            </a:pPr>
            <a:endParaRPr lang="ru-RU" sz="9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04D1672-A11D-D98B-A82D-28452F4A00E1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C0BEB-00A4-CF9A-6423-AB3328A8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94991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400" y="69233"/>
            <a:ext cx="955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Актюбинской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6280" y="1268761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cxnSpLocks/>
            <a:stCxn id="3" idx="2"/>
          </p:cNvCxnSpPr>
          <p:nvPr/>
        </p:nvCxnSpPr>
        <p:spPr>
          <a:xfrm>
            <a:off x="8819611" y="1691206"/>
            <a:ext cx="1129225" cy="83194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98347"/>
              </p:ext>
            </p:extLst>
          </p:nvPr>
        </p:nvGraphicFramePr>
        <p:xfrm>
          <a:off x="829733" y="5136439"/>
          <a:ext cx="6765038" cy="13452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08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03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Золото, кг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А+В+С1 –1301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С2 – 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5400" y="505399"/>
            <a:ext cx="7258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Расположено в Айтекебийском районе Актюбинской области в 70км к юго-западу от районного центра – села Карабутак и в 95км северо-восточнее рудника Юбилейного.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Отрабатывалось старателями до 1955г. Находится в центральной части  Восточно-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Мугоджарского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горст-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антиклинория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эндоконтакте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Акпанского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гранитного массива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есекжальского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комплекса среднего-верхнего палеозоя. Приурочено к восточному борту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Балкымбайского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приразломного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грабена меридионального простирания, фиксируемого узкой полосой (до 200-400м) вулканитов базальтоидного состава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тойманской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свиты силурийского возраста. Рудные тела представлены кварцевыми жилами, из которых отрабатывались Надежная и Монгол протяженностью соответственно 900 и 1200м, мощностью 0,5-0,8м (до 2,3м в раздувах), меридионального простирания, обрамленные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березитами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мощностью до 5м. Состав руды: пирит, халькопирит, висмутин, блеклая руда, сфалерит, галенит, золото, кварц, серицит. Содержание сульфидов 2-5%. Распределение гнездовое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призальбандовых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частях жил. Содержание золота 7,2-      14,5 г/т. Кварцевые жилы выборочно отработаны до глубины 15-20м.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Подсчитанные запасы по рудным телам соответствуют мелкому месторождению со средним содержанием золота 9,1 г/т. Фланги и глубокие горизонты месторождения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недоизучены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В структурном отношении месторождение располагается в зоне влияния регионального Западно-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Мугоджарского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глубинного разлома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простирания. Рудовмещающий шток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плагиогранит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-порфиров находится в узле пересечения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Аулинской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северо-восточной и Трещинной северо-западной зон разломов.</a:t>
            </a:r>
          </a:p>
          <a:p>
            <a:pPr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Геолого-экономическая экспресс-оценка запасов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позволяет отнести их в разряд активных.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97" y="2310753"/>
            <a:ext cx="2324100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2449" y="5513938"/>
            <a:ext cx="254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территория ТОО "Кен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Казына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"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Контракт № 4253 от 01.08.2013 г. на разведку золота;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территория ТОО «Кен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Казына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Северный. Контракт № 4254 от 01.08.2013 г. на разведку золота.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28" y="5284626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8980" y="5307322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балансовое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4457" y="5633341"/>
            <a:ext cx="337992" cy="1757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081305D-27CA-E241-57FE-55BC382D4C62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71973-3272-103A-9755-8FECCBF50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94991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1464" y="44624"/>
            <a:ext cx="955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Северный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Актюбинской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6280" y="1294857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cxnSpLocks/>
            <a:stCxn id="3" idx="2"/>
          </p:cNvCxnSpPr>
          <p:nvPr/>
        </p:nvCxnSpPr>
        <p:spPr>
          <a:xfrm>
            <a:off x="8819611" y="1717302"/>
            <a:ext cx="1129225" cy="83194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80921"/>
              </p:ext>
            </p:extLst>
          </p:nvPr>
        </p:nvGraphicFramePr>
        <p:xfrm>
          <a:off x="685800" y="4509120"/>
          <a:ext cx="6796085" cy="13452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4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322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04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Золото, кг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А+В+С1 –87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С2 – 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0" y="662039"/>
            <a:ext cx="67205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Северный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находится в 90 км на ЮЗ от районного центра пос. Карабутак, в 98 км к ВЮВ от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ст.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Токмансай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Западно-Казахстанской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100 км к ЮЗ от Юбилейного рудника. Связь с населенными пунктами грунтовыми дорогами. Район экономически осваивается.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Рудные тела располагаются в зоне сопряжения Восточно-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Балкымбайского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Акпанского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регионального глубинного разлома 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Кайрактинско-Ойсылкаринской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зоной разломов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Продуктивные жилы м-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связаны с интрузивами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гранитоидов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есекжальского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комплекса и вмещающими их метаморфическими породами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шолак-кайрактинского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комплекса.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Оруднение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представлено золото-сульфидно-кварцевой формацией.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Золото тонкодисперсное, пылевидное, редко достигает размера 1,5 мм.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97" y="2310753"/>
            <a:ext cx="2324100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2449" y="5513938"/>
            <a:ext cx="254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территория ТОО "Кен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Казына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"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Контракт № 4253 от 01.08.2013 г. на разведку золота;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территория ТОО «Кен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Казына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Северный. Контракт № 4254 от 01.08.2013 г. на разведку золота.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28" y="5284626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8980" y="5307322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балансовое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Акпан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Северный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84457" y="5633341"/>
            <a:ext cx="337992" cy="1757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B6433F6-FEE5-FD91-A94F-A0BF9555FDCC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16F59-92AD-79AE-8240-DC12AB24B7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8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Жаксылык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43" y="513330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27220" y="756079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>
            <a:off x="9330550" y="1178524"/>
            <a:ext cx="104636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99292"/>
              </p:ext>
            </p:extLst>
          </p:nvPr>
        </p:nvGraphicFramePr>
        <p:xfrm>
          <a:off x="636150" y="5359495"/>
          <a:ext cx="7049031" cy="12045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3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61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7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3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Марганцевые руды, </a:t>
                      </a:r>
                      <a:r>
                        <a:rPr lang="ru-RU" sz="11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А+В+С1 – 1786,3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С2-414,3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2027" y="293970"/>
            <a:ext cx="6502980" cy="4967968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находится в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Жаркаинском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области,           в 3-5 км от станции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Жаксы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структурно-тектоническом отношении месторождение приурочено к северо-восточному крылу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Жаркаинагачского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антиклинория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изученной площади выделены два структурных яруса, различающиеся между собой по степени 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дислоцированности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метаморфизма. В составе свиты красные, коричневато-красные, лилово-коричневые, серовато-коричневые, серые и зеленовато-серые глинисто-кремнистые, кремнистые сланцы, иногда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гематитизированные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кварциты,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яшмокварциты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яшмы, редко кварцевые и кварц-полевошпатовые песчаники. Рудные слои представляют собой разобщенные, отдельные прослои и линзообразные тела, мощностью от 0,1 до 1,0 м, редко до 2-3м. Рудные тела, участвующие в общей складчатости пород месторождения, не формируются единым мощным пластом, а состоят из многочисленных маломощных прослойков руд, образующих рудоносную пачку. Руды месторождения представлены, в основном, псиломеланом и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браунитом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примерно в равных количествах, однако чаще,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незначительно преобладает (до 1 %, в единичных пробах - до 8-9 %). Также, отмечены окислы железа, пирит, халькопирит. Железосодержащие минералы представлены группой гематита, который образует тонкодисперсное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пигментирование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участков пород с различной степенью насыщения. Примеси в этих рудах состоят преимущественно из халцедона, кварца, глинистых минералов и гидрослюд. Гидрогеологические условия разработки рассматриваются как простые. Рудные образования месторождения представлены оксидными  минералами: ,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браунитом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псиломеланом, пиролюзитом и </a:t>
            </a:r>
            <a:r>
              <a:rPr lang="ru-RU" sz="11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гаусманитом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Нерудные - кварцем, халцедоном и глинистыми минералами. Особенностью марганцевых руд месторождения являются низкие содержания вредных примесей: фосфора, серы и цветных металлов. Попутные полезные компоненты в рудах не установлены.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33201" y="5086340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235355" y="4987042"/>
            <a:ext cx="2727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 ТОО "ТКС-</a:t>
            </a:r>
            <a:r>
              <a:rPr lang="ru-RU" sz="900" dirty="0" err="1"/>
              <a:t>Жаксылык"месторождение</a:t>
            </a:r>
            <a:r>
              <a:rPr lang="ru-RU" sz="900" dirty="0"/>
              <a:t> участок </a:t>
            </a:r>
            <a:r>
              <a:rPr lang="ru-RU" sz="900" dirty="0" err="1"/>
              <a:t>Жаксылык</a:t>
            </a:r>
            <a:r>
              <a:rPr lang="ru-RU" sz="900" dirty="0"/>
              <a:t>. Контракт № 4131 от 31.07.2012 г. на разведку марганцевых руд;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 ТОО "ТКС-</a:t>
            </a:r>
            <a:r>
              <a:rPr lang="ru-RU" sz="900" dirty="0" err="1"/>
              <a:t>Жаксылык"месторождение</a:t>
            </a:r>
            <a:r>
              <a:rPr lang="ru-RU" sz="900" dirty="0"/>
              <a:t> участок </a:t>
            </a:r>
            <a:r>
              <a:rPr lang="ru-RU" sz="900" dirty="0" err="1"/>
              <a:t>Жаксылык</a:t>
            </a:r>
            <a:r>
              <a:rPr lang="ru-RU" sz="900" dirty="0"/>
              <a:t>. Контракт № 4131 от 31.07.2012 г. на разведку марганца;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отозванная контрактная территория  ТОО "ТКС-</a:t>
            </a:r>
            <a:r>
              <a:rPr lang="ru-RU" sz="900" dirty="0" err="1"/>
              <a:t>Жаксылык"месторождение</a:t>
            </a:r>
            <a:r>
              <a:rPr lang="ru-RU" sz="900" dirty="0"/>
              <a:t> </a:t>
            </a:r>
            <a:r>
              <a:rPr lang="ru-RU" sz="900" dirty="0" err="1"/>
              <a:t>Жаксылык</a:t>
            </a:r>
            <a:r>
              <a:rPr lang="ru-RU" sz="900" dirty="0"/>
              <a:t>. Контракт № 5510 от 22.04.2019 г. на добычу марганца;</a:t>
            </a:r>
          </a:p>
          <a:p>
            <a:pPr marL="171450" indent="-171450">
              <a:buFontTx/>
              <a:buChar char="-"/>
            </a:pP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60" y="2132857"/>
            <a:ext cx="3609490" cy="222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Баянколь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94991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81102" y="1615113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 flipH="1">
            <a:off x="9513004" y="2037558"/>
            <a:ext cx="471428" cy="10897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22319"/>
              </p:ext>
            </p:extLst>
          </p:nvPr>
        </p:nvGraphicFramePr>
        <p:xfrm>
          <a:off x="592667" y="5079849"/>
          <a:ext cx="7142584" cy="12045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66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9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3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С2-4274,5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4934" y="578404"/>
            <a:ext cx="6469592" cy="4218749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Россыпное золото в долине реки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Баянкол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известно с начала прошлого тысячелетия.</a:t>
            </a:r>
          </a:p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Баянколъский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участок расположен в верховьях слияния рек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Ашутор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Кескентас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отрабатывались террасовые россыпи с содержанием золота 5-10 г/м3 (1940-1950). Общая протяженность долины, перспективной на их выявление, более 38 км. Ширина установленного контура россыпи на участке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Каратоган¬ский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достигает 2070 м при мощности песков от 10 до 24 м и среднем содержании 428 мг/м3. Рос-сыпь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Баянкольского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участка имеет ширину около 700 м при средней мощности песков 13,5 м и содержании 675 мг/м3. Минералого-технологическими исследования установлено, что пески характеризуются высокой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валунистостью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хорошей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промывистостью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Уровень грунтовых вод (УГВ) на участке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Каратоган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находится в прямой зависимости от близости русла реки. Так, вблизи русла глубина УГВ составляет 5 м. Отработку россыпей предполагается производиться открытым способом с раздельной выемкой торфов и песков и промывкой песков в оборотном режиме водоснабжения. Средняя крупность золота  0,125 мм. Преобладает золото мелких и тонких пылевидных фракций пластинчатой и листовидной форм.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Пробность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золота 957.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58711" y="5253199"/>
            <a:ext cx="337992" cy="1757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367104" y="5178216"/>
            <a:ext cx="254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/>
              <a:t>контрактная территория ТОО "ВТО </a:t>
            </a:r>
            <a:r>
              <a:rPr lang="en-US" sz="900" dirty="0"/>
              <a:t>Gold Production"</a:t>
            </a:r>
            <a:r>
              <a:rPr lang="ru-RU" sz="900" dirty="0"/>
              <a:t> месторождение  Бассейн реки </a:t>
            </a:r>
            <a:r>
              <a:rPr lang="ru-RU" sz="900" dirty="0" err="1"/>
              <a:t>Баянкол</a:t>
            </a:r>
            <a:r>
              <a:rPr lang="ru-RU" sz="900" dirty="0"/>
              <a:t>. Контракт № 652 от 13.04.2001 г. на разведку золото россыпного.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67" y="2420889"/>
            <a:ext cx="3824486" cy="2201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038FC34-17F6-B725-DD8E-E14A3919C289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720E9-358C-0258-F95C-6FBD27A14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621482" y="6741368"/>
            <a:ext cx="89296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43769" y="446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 </a:t>
            </a:r>
            <a:r>
              <a:rPr lang="ru-RU" sz="1600" b="1" dirty="0" err="1">
                <a:latin typeface="Century Gothic" panose="020B0502020202020204" pitchFamily="34" charset="0"/>
              </a:rPr>
              <a:t>Кенеспай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в Карагандинской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949920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53571" y="1340770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>
            <a:off x="9341261" y="1763215"/>
            <a:ext cx="96587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22413" y="2780928"/>
            <a:ext cx="203086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Century Gothic" panose="020B0502020202020204" pitchFamily="34" charset="0"/>
              </a:rPr>
              <a:t>Кенеспай</a:t>
            </a:r>
            <a:r>
              <a:rPr lang="ru-RU" sz="1100" b="1" dirty="0">
                <a:latin typeface="Century Gothic" panose="020B0502020202020204" pitchFamily="34" charset="0"/>
              </a:rPr>
              <a:t>  </a:t>
            </a:r>
            <a:r>
              <a:rPr lang="ru-RU" sz="1100" dirty="0"/>
              <a:t>территория на добычу ТПИ для получения права недропользования , который включен в программу управления государственным фондом недр</a:t>
            </a:r>
          </a:p>
        </p:txBody>
      </p:sp>
      <p:cxnSp>
        <p:nvCxnSpPr>
          <p:cNvPr id="46" name="Прямая со стрелкой 45"/>
          <p:cNvCxnSpPr>
            <a:stCxn id="45" idx="2"/>
          </p:cNvCxnSpPr>
          <p:nvPr/>
        </p:nvCxnSpPr>
        <p:spPr>
          <a:xfrm flipH="1">
            <a:off x="9317567" y="3888924"/>
            <a:ext cx="120281" cy="836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41" y="4725144"/>
            <a:ext cx="3254934" cy="178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301" y="887118"/>
            <a:ext cx="6278880" cy="376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Расположено в 80 км к юго-западу от г. Караганда. </a:t>
            </a:r>
          </a:p>
          <a:p>
            <a:pPr algn="just">
              <a:lnSpc>
                <a:spcPts val="16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Тектурмаский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хребет представляет собой цепь невысоких гор или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грид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вытянутых в широтном направлении южнее г. Караганды на протяжении 300 км, от гор Актау на западе почти до г.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Каркалинска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востоке.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Ультраосновные и основные породы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тектурмасского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комплекса представлены главным образом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мерпентинитами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среди которых развиты мелкие тела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габбро-диабазов.</a:t>
            </a:r>
          </a:p>
          <a:p>
            <a:pPr algn="just">
              <a:lnSpc>
                <a:spcPts val="16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Массивы ультраосновных пород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Кенеспай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находятся в центральной части змеевикового пояса. В геологическом строении района принимают участие породы палеозойского фундамента, продукты их выветривания и налегающие на них рыхлые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кайнозоские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отложения.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приурочено к коре выветривания мезозоя, которая подверглась в начале химическому преобразованию, а впоследствии размыву. Сохранились эрозионные останцы преобразованной коры выветривания, главным образом по змеевикам и, реже, по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6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Кора выветривания, покрывающая змеевиковые массивы сходна с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халиловским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типом коры выветривания южного Урала зональностью – последовательным чередованием литологических разновидностей продуктов выветривания. </a:t>
            </a:r>
          </a:p>
          <a:p>
            <a:pPr>
              <a:lnSpc>
                <a:spcPts val="16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41612"/>
              </p:ext>
            </p:extLst>
          </p:nvPr>
        </p:nvGraphicFramePr>
        <p:xfrm>
          <a:off x="925504" y="4785522"/>
          <a:ext cx="6229676" cy="936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78656">
                  <a:extLst>
                    <a:ext uri="{9D8B030D-6E8A-4147-A177-3AD203B41FA5}">
                      <a16:colId xmlns:a16="http://schemas.microsoft.com/office/drawing/2014/main" val="286560354"/>
                    </a:ext>
                  </a:extLst>
                </a:gridCol>
                <a:gridCol w="1954713">
                  <a:extLst>
                    <a:ext uri="{9D8B030D-6E8A-4147-A177-3AD203B41FA5}">
                      <a16:colId xmlns:a16="http://schemas.microsoft.com/office/drawing/2014/main" val="2950222911"/>
                    </a:ext>
                  </a:extLst>
                </a:gridCol>
                <a:gridCol w="2396307">
                  <a:extLst>
                    <a:ext uri="{9D8B030D-6E8A-4147-A177-3AD203B41FA5}">
                      <a16:colId xmlns:a16="http://schemas.microsoft.com/office/drawing/2014/main" val="3348396203"/>
                    </a:ext>
                  </a:extLst>
                </a:gridCol>
              </a:tblGrid>
              <a:tr h="29701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027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 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55012"/>
                  </a:ext>
                </a:extLst>
              </a:tr>
              <a:tr h="280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А+В+С1 –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145,3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С2-133,3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1374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F497AC-ED47-86CD-34E3-7ACCB3D40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7D7C7C-2DE7-D29C-B6E8-07EFD099E405}"/>
              </a:ext>
            </a:extLst>
          </p:cNvPr>
          <p:cNvCxnSpPr>
            <a:cxnSpLocks/>
          </p:cNvCxnSpPr>
          <p:nvPr/>
        </p:nvCxnSpPr>
        <p:spPr>
          <a:xfrm>
            <a:off x="1522436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5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621483" y="6741368"/>
            <a:ext cx="89296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99674" y="446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Бурабай-Жалгызагаш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latin typeface="Century Gothic" panose="020B0502020202020204" pitchFamily="34" charset="0"/>
              </a:rPr>
              <a:t>Кызылординской</a:t>
            </a:r>
            <a:r>
              <a:rPr lang="ru-RU" sz="1600" dirty="0">
                <a:latin typeface="Century Gothic" panose="020B0502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7" y="949921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20040" y="1340771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 flipH="1">
            <a:off x="9271675" y="1763216"/>
            <a:ext cx="136054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90070" y="2780928"/>
            <a:ext cx="236321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Сулушокы</a:t>
            </a:r>
          </a:p>
          <a:p>
            <a:pPr algn="ctr"/>
            <a:r>
              <a:rPr lang="ru-RU" sz="1100" dirty="0"/>
              <a:t>территория на добычу ТПИ для получения права недропользования , который включен в программу управления государственным фондом недр</a:t>
            </a:r>
          </a:p>
        </p:txBody>
      </p:sp>
      <p:cxnSp>
        <p:nvCxnSpPr>
          <p:cNvPr id="46" name="Прямая со стрелкой 45"/>
          <p:cNvCxnSpPr>
            <a:stCxn id="45" idx="2"/>
          </p:cNvCxnSpPr>
          <p:nvPr/>
        </p:nvCxnSpPr>
        <p:spPr>
          <a:xfrm flipH="1">
            <a:off x="9158784" y="3888924"/>
            <a:ext cx="112890" cy="836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10" y="4749967"/>
            <a:ext cx="2504927" cy="1766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3467" y="490757"/>
            <a:ext cx="7096274" cy="452953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Бурабай-Жалгызагаш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расположено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Жанакорганском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области, в 20 км северо-восточнее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станции Жана-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Корган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Вблизи него (10 км) находится крупное свинцово-цинковое 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Шалкия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строящейся обогатительной фабрикой.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открыто в 1964-1965 годах при проведении геолого-геофизических поисковых работ на полиметаллическое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северо-западной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Акуюкской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синклинали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Каратауском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рудном районе. По геологическим особенностям 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Бурабай-Жалгызагаш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аналогом месторождений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Шалкия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Южном Казахстане. В структурном отношении месторождение приурочено к северо-западному замыканию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Акуюкской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синклинали. Оно сложено карбонатным комплексом палеозойских пород, типичным для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стратиформных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свинцово-цинковых месторождений Казахстана. Месторождение представлено 2 участками –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Бурабай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Жалгызагаш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простиранию рудные тела прослежены на расстоянии от 200 до 900 м; общая протяженность их составляет около 5000 м, мощности небольшие и   колеблются от 1 до 8,0 м. Руды характеризуются неравномерным распределением свинца и цинка. Коэффициенты вариации их колеблются от 97 до 102%.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84287"/>
              </p:ext>
            </p:extLst>
          </p:nvPr>
        </p:nvGraphicFramePr>
        <p:xfrm>
          <a:off x="643465" y="4867208"/>
          <a:ext cx="6993468" cy="16755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0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246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26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40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Свинец,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206,6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40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Цинк,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255,1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A6EA0-1576-C1A2-FC7F-7AD455A4D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C93238-BCCC-4A1F-151A-E01747BA5C59}"/>
              </a:ext>
            </a:extLst>
          </p:cNvPr>
          <p:cNvCxnSpPr>
            <a:cxnSpLocks/>
          </p:cNvCxnSpPr>
          <p:nvPr/>
        </p:nvCxnSpPr>
        <p:spPr>
          <a:xfrm>
            <a:off x="1522437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3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500" y="13523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участок поля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шахты 1-ая Дубовская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Карагандинской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7401" y="845688"/>
            <a:ext cx="7687732" cy="3954912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Местоположение 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Карагандинский угольный район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Дубовское буроугольное месторождение представляет собой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широтно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вытянутую структуру длиной 22 км и шириной 9-16 км.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дубовской свите заключено до 20 угольных пластов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пропластков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объединенных в два угольных горизонта, основным из которых является нижний, заключающий 5-6 угольных пластов суммарной мощностью до 40 м. Верхний горизонт (20 м) состоит из маломощных линз угля (0,1-1,5 м). Наиболее мощным в пределах нижнего горизонта является пласт I, мощность которого на Дубовском месторождении изменяется в пределах 2,5-4,5 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Влажность углей рабочего топлива составляет 17-25%, зольность 16-21%; угли малосернистые (0,5-0,8%),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среднефосфористые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(0,01-0,08%), с повышенным содержанием углерода (71%) и водорода (5,4%). Угли обладают высокой теплотой сгорания на горючую массу, составляющей 6,7-7,1 тыс. ккал/кг. При полукоксовании выход смолы составил 12,25% (средний выход смолы на рабочее топливо 6,9%). Угли дубовской свиты характеризуются повышенными концентрациями иттрия (до 180 г/т золы), скандия (до 90 г/т) и других элементов-примесей (бериллий, ванадий, хром, кобальт).</a:t>
            </a:r>
          </a:p>
        </p:txBody>
      </p:sp>
      <p:pic>
        <p:nvPicPr>
          <p:cNvPr id="16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16" y="643666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746679" y="1141355"/>
            <a:ext cx="406660" cy="40665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>
            <a:cxnSpLocks/>
            <a:stCxn id="20" idx="2"/>
          </p:cNvCxnSpPr>
          <p:nvPr/>
        </p:nvCxnSpPr>
        <p:spPr>
          <a:xfrm>
            <a:off x="9950009" y="1548014"/>
            <a:ext cx="0" cy="92373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FD11C-6327-E1EB-F51F-168933042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32" y="23377"/>
            <a:ext cx="550010" cy="55001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EB6B964-C6B0-F95B-7F92-14945B581AC0}"/>
              </a:ext>
            </a:extLst>
          </p:cNvPr>
          <p:cNvCxnSpPr>
            <a:cxnSpLocks/>
          </p:cNvCxnSpPr>
          <p:nvPr/>
        </p:nvCxnSpPr>
        <p:spPr>
          <a:xfrm>
            <a:off x="1150922" y="613997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20DC9E1-1D1E-80CF-913A-9374E3FAB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51013"/>
              </p:ext>
            </p:extLst>
          </p:nvPr>
        </p:nvGraphicFramePr>
        <p:xfrm>
          <a:off x="855006" y="4820316"/>
          <a:ext cx="7354714" cy="1920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0532">
                  <a:extLst>
                    <a:ext uri="{9D8B030D-6E8A-4147-A177-3AD203B41FA5}">
                      <a16:colId xmlns:a16="http://schemas.microsoft.com/office/drawing/2014/main" val="131043786"/>
                    </a:ext>
                  </a:extLst>
                </a:gridCol>
                <a:gridCol w="1972862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612181">
                  <a:extLst>
                    <a:ext uri="{9D8B030D-6E8A-4147-A177-3AD203B41FA5}">
                      <a16:colId xmlns:a16="http://schemas.microsoft.com/office/drawing/2014/main" val="3550398924"/>
                    </a:ext>
                  </a:extLst>
                </a:gridCol>
                <a:gridCol w="1619139">
                  <a:extLst>
                    <a:ext uri="{9D8B030D-6E8A-4147-A177-3AD203B41FA5}">
                      <a16:colId xmlns:a16="http://schemas.microsoft.com/office/drawing/2014/main" val="1031839069"/>
                    </a:ext>
                  </a:extLst>
                </a:gridCol>
              </a:tblGrid>
              <a:tr h="2663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1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2271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А+В+С1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забалансовые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671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</a:t>
                      </a:r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тыс.т (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шахтные поля №№139,140,141,142)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293 068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4 427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38 361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5228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Уголь,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(резервная площадь поля шахты  №1 Дубовская)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60 658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8 826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8865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1F46C-B863-45AB-9048-4C980EF47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083" y="2610844"/>
            <a:ext cx="2996615" cy="1971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F0305-B17E-401B-822D-BBA336AE72C0}"/>
              </a:ext>
            </a:extLst>
          </p:cNvPr>
          <p:cNvSpPr txBox="1"/>
          <p:nvPr/>
        </p:nvSpPr>
        <p:spPr>
          <a:xfrm>
            <a:off x="9152112" y="4779877"/>
            <a:ext cx="399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участок поля шахты</a:t>
            </a:r>
          </a:p>
          <a:p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1-ая Дубовская</a:t>
            </a:r>
            <a:endParaRPr lang="ru-KZ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F689DD-20AB-4E5B-AE5F-7C22F248A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038" y="4779878"/>
            <a:ext cx="490075" cy="276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6D5018-10FA-4B2C-AD75-8F61261D2B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67" t="8774" r="3333"/>
          <a:stretch/>
        </p:blipFill>
        <p:spPr>
          <a:xfrm>
            <a:off x="8658769" y="5166566"/>
            <a:ext cx="553996" cy="276998"/>
          </a:xfrm>
          <a:prstGeom prst="rect">
            <a:avLst/>
          </a:pr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88D4C0-6D1E-4B75-B790-8B23F5744562}"/>
              </a:ext>
            </a:extLst>
          </p:cNvPr>
          <p:cNvSpPr txBox="1"/>
          <p:nvPr/>
        </p:nvSpPr>
        <p:spPr>
          <a:xfrm>
            <a:off x="9172919" y="5193429"/>
            <a:ext cx="2979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 пункты и буферные зоны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8ED255-C186-41EC-93FD-5999088A3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870" y="5578145"/>
            <a:ext cx="490074" cy="2845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B0835-CA0A-46A5-B9C0-0425EA8C6C14}"/>
              </a:ext>
            </a:extLst>
          </p:cNvPr>
          <p:cNvSpPr txBox="1"/>
          <p:nvPr/>
        </p:nvSpPr>
        <p:spPr>
          <a:xfrm>
            <a:off x="9163944" y="5578145"/>
            <a:ext cx="297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 месторождение подземных вод</a:t>
            </a:r>
          </a:p>
        </p:txBody>
      </p:sp>
    </p:spTree>
    <p:extLst>
      <p:ext uri="{BB962C8B-B14F-4D97-AF65-F5344CB8AC3E}">
        <p14:creationId xmlns:p14="http://schemas.microsoft.com/office/powerpoint/2010/main" val="236810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Талдыколь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уч. Восточный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Павлодарской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Павлодарской области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Угленосные отложения слагают разобщенные вытянутые в широтном направлении ассиметричные пологие складки. С наиболее крупными из них Сарыкольской,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Шоптыкольской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синклиналями и разделяющей их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Талдыкольской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антиклиналью, расположенными в центральной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бассйна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связаны одноименные наиболее крупные месторождения бассейна.           Размеры складок порядка 200-250 км2, при длине 30-35 км и ширине 3-10 км.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рабочих горизонтов изменяется от 2 до 48 м, промышленная угленосность для месторождения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Талдыколь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4,0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/км2.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Угли месторождения пригодны для открытой отработки, коэффициент вскрыши составляет 6,5 м3/т.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Угли бассейна бурые, технологической группы 3Б, зольность угольной массы 16-22%, содержание серы – 0,5-0,8%, фосфора 0,02-0,03%, выход летучих веществ 40-44%, низшая теплота сгорания рабочего топлива 15,8-16,9 МДж/кг, рабочая влажность в среднем 18,5%. Зона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выветрелых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углей развита до глубины 12-15м.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EFB6F91-1878-620E-A304-0ADD8B22D3CD}"/>
              </a:ext>
            </a:extLst>
          </p:cNvPr>
          <p:cNvCxnSpPr>
            <a:cxnSpLocks/>
          </p:cNvCxnSpPr>
          <p:nvPr/>
        </p:nvCxnSpPr>
        <p:spPr>
          <a:xfrm>
            <a:off x="10503531" y="1083942"/>
            <a:ext cx="130813" cy="13472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70064"/>
              </p:ext>
            </p:extLst>
          </p:nvPr>
        </p:nvGraphicFramePr>
        <p:xfrm>
          <a:off x="535832" y="4550672"/>
          <a:ext cx="7894320" cy="8934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С2 -31 386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6 394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50CE2A-B9D4-441A-B258-BD11EC39A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03"/>
          <a:stretch/>
        </p:blipFill>
        <p:spPr>
          <a:xfrm>
            <a:off x="9036098" y="2457526"/>
            <a:ext cx="2700158" cy="1942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549A70-CD28-4955-A79D-38558C3F1027}"/>
              </a:ext>
            </a:extLst>
          </p:cNvPr>
          <p:cNvSpPr txBox="1"/>
          <p:nvPr/>
        </p:nvSpPr>
        <p:spPr>
          <a:xfrm>
            <a:off x="9469880" y="4643069"/>
            <a:ext cx="399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Талдыколь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(участок Восточный)</a:t>
            </a:r>
            <a:endParaRPr lang="ru-KZ" sz="1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CE2DCC-1726-4653-9484-44F7644E7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805" y="4704625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769" y="304962"/>
            <a:ext cx="91440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62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Карагайлинское</a:t>
            </a: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62" dirty="0" err="1">
                <a:latin typeface="Arial" panose="020B0604020202020204" pitchFamily="34" charset="0"/>
                <a:cs typeface="Arial" panose="020B0604020202020204" pitchFamily="34" charset="0"/>
              </a:rPr>
              <a:t>Абайской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1140618"/>
            <a:ext cx="2198517" cy="12280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70103" y="1327251"/>
            <a:ext cx="375378" cy="38994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 flipH="1">
            <a:off x="9336360" y="1717199"/>
            <a:ext cx="621432" cy="13417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21340"/>
              </p:ext>
            </p:extLst>
          </p:nvPr>
        </p:nvGraphicFramePr>
        <p:xfrm>
          <a:off x="736601" y="5335700"/>
          <a:ext cx="6755435" cy="114348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4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589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1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Графит кристаллический, </a:t>
                      </a:r>
                      <a:r>
                        <a:rPr lang="ru-RU" sz="10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С2- 256,7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51933" y="789874"/>
            <a:ext cx="7177995" cy="410360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км ЮВ ж-д ст. Куль, 80 км З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г.Семей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которыми связано улучшенной грунтовой дорогой, в 3,5 км СВ проходит железная дорога. Энергоснабжение от ЛЭП Алтайэнерго (8-10 км ЮЗ). Район экономически не освоен.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Поиски - 1962: маршруты (464 км), опробование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штуфное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 проб). Поиски - 1963: три профиля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вкрест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длинной оси зоны, картировочное (14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304 м), колонковое (7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370 м) бурение, канавы (399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 результате работ установлено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Карагайлинского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месторождения графита генетически связано с интрузией гранитов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семетауского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вулканогенного комплекса. Рудные тела представлены субщелочными графитами. Графит распределен на вмещающей массе граниты неравномерные.  Содержание его колеблется в пределах от долей до 15%.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Подсчет запасов графитовых руд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Карагайлинского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месторождения произведен методом разрезов, на полную мощность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графитизированных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гранитов с содержанием графита от 1%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выше.для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подсчета запасов на плане и на разрезах выделены 3 блока, контуры которых проведены по разведочным линиям и по контактам рудного тела с вмещающими породами.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приняты к сведению согласно Протокола НТС от 04.11.1965 года. Необходима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доразведка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038FC34-17F6-B725-DD8E-E14A3919C289}"/>
              </a:ext>
            </a:extLst>
          </p:cNvPr>
          <p:cNvCxnSpPr>
            <a:cxnSpLocks/>
          </p:cNvCxnSpPr>
          <p:nvPr/>
        </p:nvCxnSpPr>
        <p:spPr>
          <a:xfrm>
            <a:off x="1531314" y="637305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720E9-358C-0258-F95C-6FBD27A1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85348"/>
            <a:ext cx="340922" cy="340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926" y="3090671"/>
            <a:ext cx="2721208" cy="1939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302" y="5206284"/>
            <a:ext cx="447223" cy="2782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50629" y="5227671"/>
            <a:ext cx="1901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+mj-lt"/>
              </a:rPr>
              <a:t>территория ПУГФН на добычу ОПИ</a:t>
            </a:r>
          </a:p>
        </p:txBody>
      </p:sp>
    </p:spTree>
    <p:extLst>
      <p:ext uri="{BB962C8B-B14F-4D97-AF65-F5344CB8AC3E}">
        <p14:creationId xmlns:p14="http://schemas.microsoft.com/office/powerpoint/2010/main" val="419558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Наурызбай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Карагандинской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Павлодарской области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строении рудного поля принимают участие вулканогенные образования среднего-кислого состава каркаралинской,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керегетасской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архарлинской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свит каменноугольного-пермского возраста. В рудном поле широко развиты вторичные кварциты полного профиля, 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монокварцитовой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фацией которых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ассоциирует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Монокварциты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обоих участках месторождения (Восточном и Западном) образуют изометрические и линзовидные тела небольших размеров - первые десятки метров по простиранию, первые метры по мощности, выклинивающиеся на глубине 50-100 м. Руды золото-серебряные с повышенным содержанием антимонита. Отношение золота к серебру составляет 1:20. Состав руды: пирит (5-10%), антимонит (до 5-40%),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колорадоит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самородные золото и теллур,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пираргирит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реальгар, галенит, халькопирит,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тинантит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блеклая руда,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буланжерит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сильванит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арсенопирит, сфалерит, киноварь; нерудные - кварц, гидрослюда, пирофиллит, рутил. Рудные минералы образуют в кварцитах тонкую вкрапленность и прожилки. Золото высокопробное (более 950), находится в кварце, реже в сростках с сульфидами и теллуридами. Содержание золота колеблется от 0,1 до 100 г/т и более, среднее 15 г/т.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</p:cNvCxnSpPr>
          <p:nvPr/>
        </p:nvCxnSpPr>
        <p:spPr>
          <a:xfrm flipH="1">
            <a:off x="9965908" y="1492370"/>
            <a:ext cx="385790" cy="11957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43286"/>
              </p:ext>
            </p:extLst>
          </p:nvPr>
        </p:nvGraphicFramePr>
        <p:xfrm>
          <a:off x="535832" y="4550672"/>
          <a:ext cx="7894320" cy="9839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А+В+С1- 284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B19323-C8DC-468D-B3AD-A5AFF3BFD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034" y="2684556"/>
            <a:ext cx="2790222" cy="1637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87D18-221E-4C4F-A93A-CFE300DB7CC1}"/>
              </a:ext>
            </a:extLst>
          </p:cNvPr>
          <p:cNvSpPr txBox="1"/>
          <p:nvPr/>
        </p:nvSpPr>
        <p:spPr>
          <a:xfrm>
            <a:off x="9436109" y="4427985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Наурызбай</a:t>
            </a:r>
            <a:endParaRPr lang="ru-KZ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8D108F-5A89-4812-8B56-875B8B10D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034" y="4427985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Каратас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Карагандинской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в100 км к западу от г. Балхаш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находится в юго-восточной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Тасарал-Кызылэспинского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антиклинория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Площадь месторождений сложена преимущественно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разгнейсованными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разнозернистыми биотитовыми и биотит-роговообманковыми гранитами,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плагиогранитами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гранодиоритами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Среди них выделяются останцы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мраморизованных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известняков и доломитов, биотит-амфиболовых сланцев и амфиболитов, с которыми связаны тела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скарноидов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скарнов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околоскарновых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пород, вмещающих руды. 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Сравнительно небольшим распространением пользуются субвулканические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дацитовые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порфиры среднего верхнего карбона. В западной и центральной частях рудного поля развиты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гранитоиды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позднекарбонового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комплекса, представленные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интрузиями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гранодиоритов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основной фазы и малыми телами диоритов и кварцевых диоритов начальной фазы, а также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неравномернозернистыми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пегматоидными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гранитами дополнительной фазы. Менее развиты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гранодиорит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-порфиры и диорит-порфириты позднего карбона - ранней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Простирание рудной зоны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Каратасе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субмеридиональное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протяженность по простиранию 800 м, по падению -около 400 м, мощность достигает 150 м. Зона вмещает 6 рудных тел мощностью от 1 до 25 м, невыдержанных по простиранию и падению.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</p:cNvCxnSpPr>
          <p:nvPr/>
        </p:nvCxnSpPr>
        <p:spPr>
          <a:xfrm flipH="1">
            <a:off x="10207419" y="1417943"/>
            <a:ext cx="242259" cy="10039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37973"/>
              </p:ext>
            </p:extLst>
          </p:nvPr>
        </p:nvGraphicFramePr>
        <p:xfrm>
          <a:off x="535831" y="4427985"/>
          <a:ext cx="7894320" cy="22616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С2-533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Серебро,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А+В+С- 311,5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85126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Медь,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А+В+С1- 140,7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09323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Кобальт,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С2-1 120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14001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Молибден,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А+В+С1-9 539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С2- 59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2949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72841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Железо,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А+В+С1- 38 571,8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С2- 1 050,1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17 687,8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5387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D2A46D-84B8-4F17-810C-1906E889B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662" y="2465442"/>
            <a:ext cx="2420032" cy="1551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03B505-8342-4BD1-A6E9-E4200E65DDB8}"/>
              </a:ext>
            </a:extLst>
          </p:cNvPr>
          <p:cNvSpPr txBox="1"/>
          <p:nvPr/>
        </p:nvSpPr>
        <p:spPr>
          <a:xfrm>
            <a:off x="9729737" y="4106218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Каратас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KZ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A08596-86DC-49B8-A4A4-EEED0017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662" y="4106218"/>
            <a:ext cx="490075" cy="2769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3BB386-4BA6-47AF-8770-EC4064DCB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662" y="4478664"/>
            <a:ext cx="490075" cy="2961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5F1196-1280-40DB-A977-9FCF98EAF4CA}"/>
              </a:ext>
            </a:extLst>
          </p:cNvPr>
          <p:cNvSpPr txBox="1"/>
          <p:nvPr/>
        </p:nvSpPr>
        <p:spPr>
          <a:xfrm>
            <a:off x="9729737" y="4497864"/>
            <a:ext cx="39966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Каратасская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(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I, II, IV)</a:t>
            </a:r>
            <a:endParaRPr lang="ru-KZ" sz="1050" dirty="0"/>
          </a:p>
        </p:txBody>
      </p:sp>
    </p:spTree>
    <p:extLst>
      <p:ext uri="{BB962C8B-B14F-4D97-AF65-F5344CB8AC3E}">
        <p14:creationId xmlns:p14="http://schemas.microsoft.com/office/powerpoint/2010/main" val="119844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B5D755-F4BA-49DB-8939-BBAFBD37F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2" t="10951"/>
          <a:stretch/>
        </p:blipFill>
        <p:spPr>
          <a:xfrm>
            <a:off x="7851131" y="2387735"/>
            <a:ext cx="3145150" cy="2787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3769" y="304963"/>
            <a:ext cx="91440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уч. </a:t>
            </a:r>
            <a:r>
              <a:rPr lang="ru-RU" sz="1662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Каратас</a:t>
            </a: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62" dirty="0" err="1">
                <a:latin typeface="Arial" panose="020B0604020202020204" pitchFamily="34" charset="0"/>
                <a:cs typeface="Arial" panose="020B0604020202020204" pitchFamily="34" charset="0"/>
              </a:rPr>
              <a:t>Улытауской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7" y="1140619"/>
            <a:ext cx="2198517" cy="12280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048328" y="1516968"/>
            <a:ext cx="375378" cy="38994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 flipH="1">
            <a:off x="8760297" y="1906916"/>
            <a:ext cx="475721" cy="4371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84355"/>
              </p:ext>
            </p:extLst>
          </p:nvPr>
        </p:nvGraphicFramePr>
        <p:xfrm>
          <a:off x="829733" y="5193980"/>
          <a:ext cx="6736406" cy="11118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4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03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0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Марганцевые</a:t>
                      </a:r>
                      <a:r>
                        <a:rPr lang="ru-RU" sz="1000" b="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руды, </a:t>
                      </a:r>
                      <a:r>
                        <a:rPr lang="ru-RU" sz="1000" b="0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00" b="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5800" y="707552"/>
            <a:ext cx="7143207" cy="4375962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Каратас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расположено в Улытауском районе Улытауской области в 55 км к север-северо-востоку от рудника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Жезды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 27 км юго-восточнее районного центра пос.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Улытау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Каратас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открыто и оценено канавами в 1943 году в результате проведения поисково-разведочных работ на марганец в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Улытауском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(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 А.). В 1950-1951 годы геологоразведочные работы на месторождении были продолжены. 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поверхности месторождение разведано канавами и глубокими шурфами, а на глубину скважинами ручного и механического бурения. Всего в 1950-1951 годы пройдено 26 канав, 39 шурфов и 32 скважины. В результате работ на площади протяженностью по простиранию 800-850 м, кроме мелких линз, было выявлено и разведано два рудных тела. Месторождение представляет западное крыло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Акжальской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синклинали. Марганцевое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относится к раннегерцинской железомарганцевой гидротермально-вулканогенно-осадочной формации. Основные промышленные запасы сосредоточены в массивных плитчатых, иногда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брекчиевидных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комковатых рудах, которые приурочены к горизонтам красно-бурых алевролитовых песчаников. Руда в них плотная плитчатая или кусковая, представлена преимущественно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-пиролюзит-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псиломелановым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минеральным агрегатом.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месторождении выявлено 4 пласта маломощных богатых руд. Пласты имеют мощность 10-30 см, только третий (основной) пласт в северной части достигает 1 м. По простиранию наиболее выдержанными являются пласты 2 и 3, пласты 1 и 4 прослеживаются на небольшом протяжении и быстро выклиниваются. Разведанные запасы сосредоточены в рудных телах 2 и 3.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038FC34-17F6-B725-DD8E-E14A3919C289}"/>
              </a:ext>
            </a:extLst>
          </p:cNvPr>
          <p:cNvCxnSpPr>
            <a:cxnSpLocks/>
          </p:cNvCxnSpPr>
          <p:nvPr/>
        </p:nvCxnSpPr>
        <p:spPr>
          <a:xfrm flipV="1">
            <a:off x="829733" y="637305"/>
            <a:ext cx="9838269" cy="157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720E9-358C-0258-F95C-6FBD27A14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85348"/>
            <a:ext cx="340922" cy="3409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C6F331-E5DB-4F0D-8E25-5F8632ED4CC5}"/>
              </a:ext>
            </a:extLst>
          </p:cNvPr>
          <p:cNvSpPr txBox="1"/>
          <p:nvPr/>
        </p:nvSpPr>
        <p:spPr>
          <a:xfrm>
            <a:off x="8207342" y="5373217"/>
            <a:ext cx="268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отозванная контрактная территория ТОО "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Достау-Литос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" месторождение Уч.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Каратас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Контракт № 752 от 21.09.2001 г. на добычу марганца.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FF5A28-CFBD-4631-8A58-2391097E9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811" y="5446151"/>
            <a:ext cx="330921" cy="179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551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385730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1464" y="44624"/>
            <a:ext cx="955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Участки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Карагандинской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8785" y="730668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cxnSpLocks/>
            <a:stCxn id="3" idx="2"/>
          </p:cNvCxnSpPr>
          <p:nvPr/>
        </p:nvCxnSpPr>
        <p:spPr>
          <a:xfrm>
            <a:off x="9432116" y="1153112"/>
            <a:ext cx="1070183" cy="97974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30867"/>
              </p:ext>
            </p:extLst>
          </p:nvPr>
        </p:nvGraphicFramePr>
        <p:xfrm>
          <a:off x="565068" y="5219130"/>
          <a:ext cx="6957888" cy="11880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528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06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47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Балансовые запасы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Уголь,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А+В+С1 –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170 633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1" y="0"/>
            <a:ext cx="7366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расположено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Актогайском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районе Карагандинской области в 70 км к западу от г. Балхаш, в 15 км от железнодорожной станции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В геологическом строении месторождения участвуют терригенно-карбонатные и амфиболит - сланцевые породы верхнепротерозойского возраста, а также осадочные породы кембрия,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ордовика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 силура. Все эти породы прорваны гранитной интрузией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кызылэспинского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комплекса и диоритами,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гранодиоритами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более молодых комплексов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топарский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кокдомбакский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  Общим для месторождения являются пологие (10 - 20°) углы падения пластов в южной и восточной частях мульды и более крутые (30 - 70°) в северной части западного борта мульды.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структурно - тектоническом отношении месторождение представляет собой наложенный юрский грабен клиновидной формы, вытянутый в северо-западном направлении. С северо - востока и юго - запада грабен ограничен разломами надвигового характера, которые прослеживаются в палеозойских и мезозойских образованиях.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представляет собой крупную мульду. Угленосность месторождения связана с отложениями, приуроченными к нижней части карьера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визейского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яруса нижнего карбона, мощностью от 0,7 до 13,5 метра и суммарной мощностью от 15 до 22,3 м.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условия района месторождения находятся в прямой зависимости от положения его относительно долины реки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Жамши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 также от влияния полупустынного климата региона.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Мощность водоносного горизонта в северной части месторождения 0 – 6 м, в бортах долины (в районе проектируемого карьера) 0 – 1 м, а в центральной части долины реки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Жамши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до 12,0 - 13,0 м.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Водообильность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изменяется в широких пределах от 0,03 до 2,4 л/с при понижении уровня на 0,2 - 8,5 м.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Горнотехнические и </a:t>
            </a:r>
            <a:r>
              <a:rPr lang="be-BY" sz="1200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условия эксплуатации месторождения благоприятны для его разработки открытым способом.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889" l="9901" r="100000">
                        <a14:foregroundMark x1="52475" y1="11111" x2="52475" y2="11111"/>
                        <a14:foregroundMark x1="74257" y1="72840" x2="74257" y2="72840"/>
                        <a14:foregroundMark x1="76238" y1="45679" x2="76238" y2="45679"/>
                        <a14:foregroundMark x1="70297" y1="20988" x2="70297" y2="20988"/>
                        <a14:foregroundMark x1="30693" y1="19753" x2="30693" y2="19753"/>
                        <a14:foregroundMark x1="21782" y1="48148" x2="21782" y2="48148"/>
                        <a14:foregroundMark x1="33663" y1="69136" x2="33663" y2="69136"/>
                        <a14:foregroundMark x1="52475" y1="77778" x2="52475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3" y="5098337"/>
            <a:ext cx="301237" cy="2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30" y="1780309"/>
            <a:ext cx="2491730" cy="306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92719" y="5103714"/>
            <a:ext cx="26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подземных вод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Сарыкумское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97939" y="5493429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97598" y="6145237"/>
            <a:ext cx="337992" cy="1757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126422" y="5416028"/>
            <a:ext cx="27274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отозванная контрактная территория АО "НК "СПК "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Сарыарка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Мушкетовитовое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Контракт № 5123 от 10.07.2017  г. на разведку железосодержащих руд.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718" y="6062360"/>
            <a:ext cx="279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территория ТОО "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групп"месторождение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Сарыкум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Контракт № 4232 от 23.12.2015 г. на разведку угля.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24C7F99-3B69-BA2A-7658-C8AE9E4D48F0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29649E-CEAA-B61C-D6BB-52CB046B7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62" y="3284984"/>
            <a:ext cx="2873862" cy="1805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3619" y="41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Месторождение </a:t>
            </a:r>
            <a:r>
              <a:rPr lang="ru-RU" b="1" dirty="0" err="1">
                <a:latin typeface="Century Gothic" panose="020B0502020202020204" pitchFamily="34" charset="0"/>
              </a:rPr>
              <a:t>Тымлай</a:t>
            </a:r>
            <a:r>
              <a:rPr lang="ru-RU" b="1" dirty="0">
                <a:latin typeface="Century Gothic" panose="020B0502020202020204" pitchFamily="34" charset="0"/>
              </a:rPr>
              <a:t> в Жамбылской области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949920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87498" y="1772818"/>
            <a:ext cx="375378" cy="40665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H="1">
            <a:off x="7542862" y="2179477"/>
            <a:ext cx="1744636" cy="11055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9662878" y="2179477"/>
            <a:ext cx="753847" cy="11055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3113" y="4653136"/>
            <a:ext cx="1622075" cy="230832"/>
          </a:xfrm>
          <a:prstGeom prst="rect">
            <a:avLst/>
          </a:prstGeom>
          <a:solidFill>
            <a:schemeClr val="bg1">
              <a:alpha val="52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err="1">
                <a:ln w="3175">
                  <a:noFill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Тымлай</a:t>
            </a:r>
            <a:endParaRPr lang="ru-RU" sz="900" b="1" i="1" dirty="0">
              <a:ln w="3175">
                <a:noFill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21" idx="0"/>
          </p:cNvCxnSpPr>
          <p:nvPr/>
        </p:nvCxnSpPr>
        <p:spPr>
          <a:xfrm flipV="1">
            <a:off x="8664151" y="4187622"/>
            <a:ext cx="315643" cy="465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85800" y="564587"/>
            <a:ext cx="677855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 северо-западнее железнодорожной станции Хантау</a:t>
            </a:r>
          </a:p>
          <a:p>
            <a:pPr algn="just">
              <a:tabLst>
                <a:tab pos="266700" algn="l"/>
                <a:tab pos="714375" algn="l"/>
              </a:tabLs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приурочено к межпластовой интрузии основных и ультраосновных пород, залегающей среди отложений верхнего кембрия. Интрузия сложена слюдяными перидотитами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ультрамафитового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щелочного ряда. В подошве интрузии залегают крупнокристаллические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габбро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габбро-диориты и диориты с бедной вкрапленностью титаномагнетита. Подстилается интрузия кварц-серицитовыми сланцами джамбульской свиты верхнего кембрия, перекрывается диабазовыми порфиритами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ащисуйской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свиты верхнего кембрия. На породах кембрия несогласно лежат алевролиты,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полимиктовые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песчаники и конгломераты среднего и верхнего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ордовика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266700" algn="l"/>
                <a:tab pos="714375" algn="l"/>
              </a:tabLs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виде вкрапленности минералов титана локализуется, главным образом, в слюдяных перидотитах, тело которых полого погружается на запад. Плитообразное рудное тело имеет размеры в плане 0,8х2,0 км, мощность 20 м на южном фланге и 200 м на северном. Коэффициент вскрыши 1 : 3. Добыча может вестись открытым способом.</a:t>
            </a:r>
          </a:p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Основной рудный минерал - титаномагнетит. Второй по распространенности - ильменит. Часто встречаются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лейкоксен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сфен, рутил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анатаз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Содержание титаномагнетита достигает 70-80% (в шлирах).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46DBC-3658-025C-B4FE-C049F3E90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DF93BE4-E84F-7D11-D7CF-9CD9DF24E7C7}"/>
              </a:ext>
            </a:extLst>
          </p:cNvPr>
          <p:cNvCxnSpPr>
            <a:cxnSpLocks/>
          </p:cNvCxnSpPr>
          <p:nvPr/>
        </p:nvCxnSpPr>
        <p:spPr>
          <a:xfrm>
            <a:off x="1522436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83111AA-B786-4F50-86E8-9E7270551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81852"/>
              </p:ext>
            </p:extLst>
          </p:nvPr>
        </p:nvGraphicFramePr>
        <p:xfrm>
          <a:off x="685800" y="5090260"/>
          <a:ext cx="6629400" cy="15428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549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01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47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Балансовые запасы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84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Титан, тыс.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А+В+С1 –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С2- 166,3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Железные руды,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тыс.т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А+В+С1 –226 100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4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6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Ушбулак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Карагандинской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35-40 км от рудника Жезказган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приурочены к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родуситоносной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пестроцветной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толще раннепермского возраста в пределах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Кумолинской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синклинали, являющейся структурным элементом Джезказганской впадины. 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-асбестовые руды месторождений сравнительно просты по вещественному и минеральному составу. Среди них выделены прожилковые, вкрапленные и прожилково-вкрапленные типы руд. Содержание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-асбеста в рудах колеблется от 300 г/т до 2000 г/т. 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структурно-текстурным особенностям и ряду физических свойств в пределах месторождений выделены три основные разновидности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-асбест (волокнистый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рыхлый (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микроволокнистый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крепкий (плотный, «кристаллический»,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микроволокнистый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опализованный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химизму, оптическим, рентгеновским свойствам все разновидности идентичны. По химическому составу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родусит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-асбест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Кумолинской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синклинали представляет собой магнезиально-железистый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гидросиликат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</p:cNvCxnSpPr>
          <p:nvPr/>
        </p:nvCxnSpPr>
        <p:spPr>
          <a:xfrm flipH="1">
            <a:off x="9990667" y="1417943"/>
            <a:ext cx="459011" cy="10039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31502"/>
              </p:ext>
            </p:extLst>
          </p:nvPr>
        </p:nvGraphicFramePr>
        <p:xfrm>
          <a:off x="535832" y="4550672"/>
          <a:ext cx="7894320" cy="9839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Асбест,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А+В+С1- 6,7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С2-2,2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0D348F-6A72-4CF6-A857-D308BBD52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73" y="2482313"/>
            <a:ext cx="2749483" cy="1583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37AA8-33D4-47BA-9913-950EFFC29D1D}"/>
              </a:ext>
            </a:extLst>
          </p:cNvPr>
          <p:cNvSpPr txBox="1"/>
          <p:nvPr/>
        </p:nvSpPr>
        <p:spPr>
          <a:xfrm>
            <a:off x="9460932" y="4188052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Ушбулак</a:t>
            </a:r>
            <a:endParaRPr lang="ru-KZ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1765F7-D3DF-4AF0-8BB9-C07A521D1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857" y="4188052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241" y="4033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</a:t>
            </a:r>
            <a:r>
              <a:rPr lang="ru-RU" sz="1600" b="1" dirty="0">
                <a:latin typeface="Century Gothic" panose="020B0502020202020204" pitchFamily="34" charset="0"/>
              </a:rPr>
              <a:t> Сулушокы </a:t>
            </a:r>
            <a:r>
              <a:rPr lang="ru-RU" sz="1600" dirty="0">
                <a:latin typeface="Century Gothic" panose="020B0502020202020204" pitchFamily="34" charset="0"/>
              </a:rPr>
              <a:t>в Карагандинской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949920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20040" y="1340770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 flipH="1">
            <a:off x="9271675" y="1763215"/>
            <a:ext cx="136054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90069" y="2780928"/>
            <a:ext cx="236321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Сулушокы</a:t>
            </a:r>
          </a:p>
          <a:p>
            <a:pPr algn="ctr"/>
            <a:r>
              <a:rPr lang="ru-RU" sz="1100" dirty="0"/>
              <a:t>территория на добычу ТПИ для получения права недропользования , который включен в программу управления государственным фондом недр</a:t>
            </a:r>
          </a:p>
        </p:txBody>
      </p:sp>
      <p:cxnSp>
        <p:nvCxnSpPr>
          <p:cNvPr id="46" name="Прямая со стрелкой 45"/>
          <p:cNvCxnSpPr>
            <a:stCxn id="45" idx="2"/>
          </p:cNvCxnSpPr>
          <p:nvPr/>
        </p:nvCxnSpPr>
        <p:spPr>
          <a:xfrm flipH="1">
            <a:off x="9158784" y="3888924"/>
            <a:ext cx="112890" cy="836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68" y="4725144"/>
            <a:ext cx="2423612" cy="170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7720" y="490756"/>
            <a:ext cx="6932021" cy="452953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Сулушокы расположено в Карагандинской области, в 60 км к северо-западу от руд. Акчатау.</a:t>
            </a:r>
          </a:p>
          <a:p>
            <a:pPr algn="just">
              <a:lnSpc>
                <a:spcPts val="1800"/>
              </a:lnSpc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строении месторождения участвуют туфы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субвулканиты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липарит-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дацитового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 карбона, прорванные гранитами массива Каратал, с которым связано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скарнирование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ороговикование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вмещающих пород. Скарны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бустамитовые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гранат-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бустамитовые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гранатовые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волластонитовые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Золото-серебряное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локализуется в гранат-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бустамитовых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скарнах контактово-инфильтрационного типа, контролируемых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субширотной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зоной дробления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брекчирования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вмещающих пород (рис. 33).</a:t>
            </a:r>
          </a:p>
          <a:p>
            <a:pPr algn="just">
              <a:lnSpc>
                <a:spcPts val="18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Руды относятся к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малосульфидным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(сульфидов до 1%). Состав руд: золото, пирит, халькопирит, минералы серебра,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хлораргирит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самородное серебро, марганцевые минералы, флюорит, кварц, халцедон, гранат, малахит, гидроксиды железа и марганца и другие новообразования.</a:t>
            </a:r>
          </a:p>
          <a:p>
            <a:pPr algn="just">
              <a:lnSpc>
                <a:spcPts val="18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концентрация золота (более 100 г/т) и серебра (2,5 кг/т) приурочена к зоне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гипергенеза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тесно связана с марганцевыми минералами. В первичных рудах содержание золота 28 г/т, серебра 1700 г/т; присутствуют свинец (до 1%), медь (десятые доли процента), марганец (до 10%), редко мышьяк (0,005%) и молибден (0,001%). Месторождение мелкое, окисленные руды старателями отработаны карьером.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04379"/>
              </p:ext>
            </p:extLst>
          </p:nvPr>
        </p:nvGraphicFramePr>
        <p:xfrm>
          <a:off x="807720" y="5014906"/>
          <a:ext cx="6443381" cy="1228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1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902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16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37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– 84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189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59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Серебро, т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– 5,1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A6EA0-1576-C1A2-FC7F-7AD455A4D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C93238-BCCC-4A1F-151A-E01747BA5C59}"/>
              </a:ext>
            </a:extLst>
          </p:cNvPr>
          <p:cNvCxnSpPr>
            <a:cxnSpLocks/>
          </p:cNvCxnSpPr>
          <p:nvPr/>
        </p:nvCxnSpPr>
        <p:spPr>
          <a:xfrm>
            <a:off x="853440" y="405033"/>
            <a:ext cx="98056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7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052" y="178246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Месторождение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сымжал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уч.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аулетпай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Абайской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8575" y="739086"/>
            <a:ext cx="7175146" cy="4303935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Местоположение :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расположено в 230 км юго-западнее города Семипалатинск, на территории бывшего ядерного полигона.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Месторождение приурочено к северо-западному окончанию Чингиз-Тарбагатайского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мегаантиклинория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расположено в северной части западного борта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Муржикской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мульды, сложенной вулканогенно-осадочными отложениями девонского и каменноугольного возрастов.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Пространственно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площади месторождения выделяется три разобщенных участка (залежи): Южный, Центральный и Северный.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Рудное тело мощностью от 0,3-0,5 до 2,5-4,2 м приурочено к известнякам, сланцам и песчаникам нижней части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мейстеровского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горизонта нижнего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фамена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Оруденение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прослежено почти до 200 м по падению и более чем на три километра с перерывами по простиранию и представлено преимущественно окисленными минералами пиролюзит-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псиломеланового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состава с примесью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браунита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вернадита. Бедные первичные руды представлены полосчатыми разновидностями и сложены, в основном, манганитом, в меньшей степени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браунитом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манганокальцитом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родохрозитом.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месторождении выявлены окисленные пиролюзит-псиломелан-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вернадитовые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первичные манганит-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браунитовые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руды.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6700" algn="l"/>
                <a:tab pos="714375" algn="l"/>
              </a:tabLst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16" y="643666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387532" y="905944"/>
            <a:ext cx="406660" cy="40665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>
            <a:cxnSpLocks/>
            <a:stCxn id="20" idx="2"/>
          </p:cNvCxnSpPr>
          <p:nvPr/>
        </p:nvCxnSpPr>
        <p:spPr>
          <a:xfrm flipH="1">
            <a:off x="9914467" y="1312603"/>
            <a:ext cx="676395" cy="10457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FD11C-6327-E1EB-F51F-168933042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32" y="23377"/>
            <a:ext cx="550010" cy="55001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EB6B964-C6B0-F95B-7F92-14945B581AC0}"/>
              </a:ext>
            </a:extLst>
          </p:cNvPr>
          <p:cNvCxnSpPr>
            <a:cxnSpLocks/>
          </p:cNvCxnSpPr>
          <p:nvPr/>
        </p:nvCxnSpPr>
        <p:spPr>
          <a:xfrm>
            <a:off x="1150922" y="613997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20DC9E1-1D1E-80CF-913A-9374E3FAB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40824"/>
              </p:ext>
            </p:extLst>
          </p:nvPr>
        </p:nvGraphicFramePr>
        <p:xfrm>
          <a:off x="526211" y="5252115"/>
          <a:ext cx="7256961" cy="12683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78966">
                  <a:extLst>
                    <a:ext uri="{9D8B030D-6E8A-4147-A177-3AD203B41FA5}">
                      <a16:colId xmlns:a16="http://schemas.microsoft.com/office/drawing/2014/main" val="131043786"/>
                    </a:ext>
                  </a:extLst>
                </a:gridCol>
                <a:gridCol w="1385195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61522">
                  <a:extLst>
                    <a:ext uri="{9D8B030D-6E8A-4147-A177-3AD203B41FA5}">
                      <a16:colId xmlns:a16="http://schemas.microsoft.com/office/drawing/2014/main" val="1459645257"/>
                    </a:ext>
                  </a:extLst>
                </a:gridCol>
                <a:gridCol w="2331278">
                  <a:extLst>
                    <a:ext uri="{9D8B030D-6E8A-4147-A177-3AD203B41FA5}">
                      <a16:colId xmlns:a16="http://schemas.microsoft.com/office/drawing/2014/main" val="3550398924"/>
                    </a:ext>
                  </a:extLst>
                </a:gridCol>
              </a:tblGrid>
              <a:tr h="2663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Забалансовые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Марганецевые руды, тыс.т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А+В+С1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52285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77,2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88652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B370B-8E7C-414C-826F-3EC8BB8B1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726" y="2424803"/>
            <a:ext cx="2895303" cy="1858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9E0FBD-E21E-4EE1-9F86-DC4C6EAA060D}"/>
              </a:ext>
            </a:extLst>
          </p:cNvPr>
          <p:cNvSpPr txBox="1"/>
          <p:nvPr/>
        </p:nvSpPr>
        <p:spPr>
          <a:xfrm>
            <a:off x="8808801" y="4595060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Есымжал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Даулетбай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355415-CB70-41E8-8C7D-0120BA3E5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726" y="4579628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Балажал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Восточно-Казахстанской области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28196"/>
              </p:ext>
            </p:extLst>
          </p:nvPr>
        </p:nvGraphicFramePr>
        <p:xfrm>
          <a:off x="839416" y="5035375"/>
          <a:ext cx="7640351" cy="12584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1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109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59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6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 А+В+С1- 4403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С2 -</a:t>
                      </a:r>
                      <a:r>
                        <a:rPr lang="ru-RU" sz="1100" baseline="0" dirty="0">
                          <a:latin typeface="Century Gothic" panose="020B0502020202020204" pitchFamily="34" charset="0"/>
                        </a:rPr>
                        <a:t> 475</a:t>
                      </a:r>
                      <a:endParaRPr lang="ru-RU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5822" y="413957"/>
            <a:ext cx="7824505" cy="4621418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в Кокпектинском районе Восточно-Казахстанской области, в 110 км юго-восточнее железнодорожной станции Жангизтобе и в 225 км юго-восточнее г. Семей. 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находится в узле пересечения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Мукуро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-Чарского северо-западного и скрытого северо-восточного глубинных разломов. Северо-восточные нарушения вмещают основную массу кварцево-жильного и вкрапленного оруденения.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Субширотный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разлом является контролирующим. Резкий разворот структур с северо-западного направления на северо-восточное обусловил оптимальный режим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магмо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 рудообразования.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геологическом строении рудного поля принимают участие вулканогенно-осадочные породы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аркалыкской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кокпектинской свит визе-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намюрского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 и интрузивные тела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кунушского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комплекса. Вмещает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Баладжалский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гранитоидный массив 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золота имеет столбовой характер. Протяженность рудных столбов от 40 до 100 м. Наиболее благоприятными для рудных столбов являются роговики и диориты. В общем балансе запасов кварцево-жильной руды основную ценность представляют рудные столбы. В них содержится около 50% общих запасов золота. Выделяются три участка скоплений рудных столбов, прослеженных на глубину до 120 м. На глубине содержание золота уменьшается и кварцево-жильный тип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становится бесперспективным.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месторождения определяются золотоносными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березитами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штокверкового типа с тенденцией увеличения на глубину. Золотоносность кварцевых жил ограничивается глубиной 120 м.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F70E96-E8C2-FB35-AA28-8709987FF690}"/>
              </a:ext>
            </a:extLst>
          </p:cNvPr>
          <p:cNvSpPr/>
          <p:nvPr/>
        </p:nvSpPr>
        <p:spPr>
          <a:xfrm>
            <a:off x="10722340" y="1160053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</p:cNvCxnSpPr>
          <p:nvPr/>
        </p:nvCxnSpPr>
        <p:spPr>
          <a:xfrm flipH="1">
            <a:off x="9067133" y="1582498"/>
            <a:ext cx="1655207" cy="66800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EFB6F91-1878-620E-A304-0ADD8B22D3CD}"/>
              </a:ext>
            </a:extLst>
          </p:cNvPr>
          <p:cNvCxnSpPr>
            <a:cxnSpLocks/>
          </p:cNvCxnSpPr>
          <p:nvPr/>
        </p:nvCxnSpPr>
        <p:spPr>
          <a:xfrm>
            <a:off x="11129000" y="1582498"/>
            <a:ext cx="483770" cy="66800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6562F3-4F5E-910B-ADE7-561173CDEEA5}"/>
              </a:ext>
            </a:extLst>
          </p:cNvPr>
          <p:cNvSpPr/>
          <p:nvPr/>
        </p:nvSpPr>
        <p:spPr>
          <a:xfrm>
            <a:off x="8757865" y="4439520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CF040-1EE1-36A6-65F2-60848AC9B7AF}"/>
              </a:ext>
            </a:extLst>
          </p:cNvPr>
          <p:cNvSpPr txBox="1"/>
          <p:nvPr/>
        </p:nvSpPr>
        <p:spPr>
          <a:xfrm>
            <a:off x="9145041" y="4389456"/>
            <a:ext cx="2727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отозванная контрактная территория ТОО "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Семгео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месторождение 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Балажал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Контракт № 851 от 28.12.2001 г. на добычу золота.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024C1F3-37F5-00DA-3AE9-53C5062B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61" y="2250499"/>
            <a:ext cx="3043190" cy="2041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8FA6189-1FBB-9C36-9E5B-9D45A693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65" y="4886429"/>
            <a:ext cx="407712" cy="2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76988F-5596-3559-3DBB-BAF5DF536509}"/>
              </a:ext>
            </a:extLst>
          </p:cNvPr>
          <p:cNvSpPr txBox="1"/>
          <p:nvPr/>
        </p:nvSpPr>
        <p:spPr>
          <a:xfrm>
            <a:off x="9142749" y="4886429"/>
            <a:ext cx="195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территория включенная в ПУГФН на добычу ТПИ 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588F474-5EEA-9F14-412A-196988B7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65" y="5270609"/>
            <a:ext cx="394430" cy="2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F84C76-526C-D570-B4C8-509C9A5D467B}"/>
              </a:ext>
            </a:extLst>
          </p:cNvPr>
          <p:cNvSpPr txBox="1"/>
          <p:nvPr/>
        </p:nvSpPr>
        <p:spPr>
          <a:xfrm>
            <a:off x="9166195" y="5270609"/>
            <a:ext cx="188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контур месторождения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Балажал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40BD22C-5842-5B65-5BAA-7D9C2FB2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33" y="5588952"/>
            <a:ext cx="377067" cy="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54A897-9A20-9D0E-5B2D-D3282A34ECAB}"/>
              </a:ext>
            </a:extLst>
          </p:cNvPr>
          <p:cNvSpPr txBox="1"/>
          <p:nvPr/>
        </p:nvSpPr>
        <p:spPr>
          <a:xfrm>
            <a:off x="9186197" y="5562260"/>
            <a:ext cx="1141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территория ГГИН</a:t>
            </a:r>
          </a:p>
        </p:txBody>
      </p:sp>
    </p:spTree>
    <p:extLst>
      <p:ext uri="{BB962C8B-B14F-4D97-AF65-F5344CB8AC3E}">
        <p14:creationId xmlns:p14="http://schemas.microsoft.com/office/powerpoint/2010/main" val="4047095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Калай-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Тапкан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Восточно-Казахстанской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20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2 км к востоку от п. Белая Гора, в 15 км от п. Асу-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Уланского района </a:t>
            </a:r>
          </a:p>
          <a:p>
            <a:pPr indent="457200" algn="just">
              <a:lnSpc>
                <a:spcPts val="20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локализуется в двух сближенных сериях пегматитовых жил и приурочено к зоне тектонических трещин северо-западного простирания, рассекающих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ороговикованные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осадочные породы –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полимиктовые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песчаники и алевролиты. Всего на месторождении выделено 17 пегматитовых жил с промышленным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имеющих северо-западное простирание и крутое падение в юго-западных румбах. Мощность рудных тел варьирует от 0,2 до 10,4 м, в среднем 2-4 м; рудные тела имеют сложную плитообразную морфологию. По простиранию прослежены до 1 км, по падению скважинами – до 400 м. Состав жил кварц-альбитовый с мусковитом. </a:t>
            </a:r>
          </a:p>
          <a:p>
            <a:pPr indent="457200" algn="just">
              <a:lnSpc>
                <a:spcPts val="20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Горно-геологические условия эксплуатации простые.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EFB6F91-1878-620E-A304-0ADD8B22D3CD}"/>
              </a:ext>
            </a:extLst>
          </p:cNvPr>
          <p:cNvCxnSpPr>
            <a:cxnSpLocks/>
          </p:cNvCxnSpPr>
          <p:nvPr/>
        </p:nvCxnSpPr>
        <p:spPr>
          <a:xfrm flipH="1">
            <a:off x="10745416" y="1295400"/>
            <a:ext cx="201984" cy="105833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48254"/>
              </p:ext>
            </p:extLst>
          </p:nvPr>
        </p:nvGraphicFramePr>
        <p:xfrm>
          <a:off x="535831" y="4427985"/>
          <a:ext cx="7894320" cy="17587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Тантал,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А+В+С1- 206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С2-109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Ниобий, 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А+В+С- 257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С2-129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85126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Бериллий, 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А+В+С1- 1235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С2- 728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09323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Олово, 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А+В+С1- 2017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С2-1 852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1400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8870E-D009-40E3-B7DF-F3EF25141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367" y="2421931"/>
            <a:ext cx="2255489" cy="1922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10F414-B7A4-4D50-A57D-27C6C41E943C}"/>
              </a:ext>
            </a:extLst>
          </p:cNvPr>
          <p:cNvSpPr txBox="1"/>
          <p:nvPr/>
        </p:nvSpPr>
        <p:spPr>
          <a:xfrm>
            <a:off x="9657855" y="4545152"/>
            <a:ext cx="39966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Калай-</a:t>
            </a:r>
            <a:r>
              <a:rPr lang="ru-RU" sz="1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Тапкан</a:t>
            </a:r>
            <a:endParaRPr lang="ru-KZ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B826B7-3EE1-46D6-B053-6F9FC3BC7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780" y="4529720"/>
            <a:ext cx="490075" cy="2769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CC43AC-5E6B-4D81-ACE2-19912926C9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67" t="8774" r="3333"/>
          <a:stretch/>
        </p:blipFill>
        <p:spPr>
          <a:xfrm>
            <a:off x="9167780" y="4883947"/>
            <a:ext cx="553996" cy="276998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238CB5-04DE-4851-B535-3F5FCFABE306}"/>
              </a:ext>
            </a:extLst>
          </p:cNvPr>
          <p:cNvSpPr txBox="1"/>
          <p:nvPr/>
        </p:nvSpPr>
        <p:spPr>
          <a:xfrm>
            <a:off x="9721776" y="4883944"/>
            <a:ext cx="297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 пункты и буферные зоны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9CA2AA-B98F-46DD-8A0F-21E0BDA71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681" y="5202268"/>
            <a:ext cx="490075" cy="284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3EB10E-E8E8-43D3-AD2B-4CFB46A3B9E5}"/>
              </a:ext>
            </a:extLst>
          </p:cNvPr>
          <p:cNvSpPr txBox="1"/>
          <p:nvPr/>
        </p:nvSpPr>
        <p:spPr>
          <a:xfrm>
            <a:off x="9655756" y="5209829"/>
            <a:ext cx="297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ПУГФН, разведка ТПИ</a:t>
            </a:r>
          </a:p>
        </p:txBody>
      </p:sp>
    </p:spTree>
    <p:extLst>
      <p:ext uri="{BB962C8B-B14F-4D97-AF65-F5344CB8AC3E}">
        <p14:creationId xmlns:p14="http://schemas.microsoft.com/office/powerpoint/2010/main" val="276544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Сарыколь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Павлодарской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536642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Павлодарской области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Угленосные отложения слагают разобщенные вытянутые в широтном направлении ассиметричные пологие складки. С наиболее крупными из них Сарыкольской,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Шоптыкольской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синклиналями и разделяющей их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Талдыкольской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антиклиналью, расположенными в центральной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бассйна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связаны одноименные наиболее крупные месторождения бассейна.           Размеры складок порядка 200-250 км2, при длине 30-35 км и ширине 3-10 км.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рабочих горизонтов изменяется от 2 до 48 м, промышленная угленосность для месторождения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Сарыколь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7,9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/км2.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Угли месторождения пригодны для открытой отработки, коэффициент вскрыши составляет 4,1-4,0 м3/т.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Угли бассейна бурые, технологической группы 3Б, зольность угольной массы 16-22%, содержание серы – 0,5-0,8%, фосфора 0,02-0,03%, выход летучих веществ 40-44%, низшая теплота сгорания рабочего топлива 15,8-16,9 МДж/кг, рабочая влажность в среднем 18,5%. Зона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выветрелых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углей развита до глубины 12-15м.</a:t>
            </a:r>
          </a:p>
          <a:p>
            <a:pPr indent="457200" algn="just">
              <a:lnSpc>
                <a:spcPts val="1800"/>
              </a:lnSpc>
              <a:tabLst>
                <a:tab pos="266700" algn="l"/>
                <a:tab pos="7143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</p:cNvCxnSpPr>
          <p:nvPr/>
        </p:nvCxnSpPr>
        <p:spPr>
          <a:xfrm>
            <a:off x="10566400" y="1066800"/>
            <a:ext cx="482600" cy="127846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83510"/>
              </p:ext>
            </p:extLst>
          </p:nvPr>
        </p:nvGraphicFramePr>
        <p:xfrm>
          <a:off x="535832" y="4550672"/>
          <a:ext cx="7894320" cy="8934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Уголь,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А+В+С1- 377 631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С2 -22 542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440 310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0A0BA-2506-4C78-B672-948E9DADE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71" y="2431222"/>
            <a:ext cx="3069874" cy="1581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7535DF-4048-40B8-87A5-7701C5B02583}"/>
              </a:ext>
            </a:extLst>
          </p:cNvPr>
          <p:cNvSpPr txBox="1"/>
          <p:nvPr/>
        </p:nvSpPr>
        <p:spPr>
          <a:xfrm>
            <a:off x="9265246" y="4150986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Сарыколь</a:t>
            </a:r>
            <a:endParaRPr lang="ru-KZ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936AE6-34A7-4DDB-A5B1-F3323F0EA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171" y="4135554"/>
            <a:ext cx="490075" cy="276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8C188D-9030-4DF0-8EDC-837F47E0E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171" y="4565771"/>
            <a:ext cx="490075" cy="2845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4C0354-86EE-47D5-ABC4-1F94B772AF23}"/>
              </a:ext>
            </a:extLst>
          </p:cNvPr>
          <p:cNvSpPr txBox="1"/>
          <p:nvPr/>
        </p:nvSpPr>
        <p:spPr>
          <a:xfrm>
            <a:off x="9265246" y="4573332"/>
            <a:ext cx="297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ПУГФН, разведка ТПИ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AF10D-8DE1-4FF2-9F0A-D79E335AD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171" y="5014251"/>
            <a:ext cx="490075" cy="2524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4C9A83-4B8E-49F3-AEBC-E966142D4A20}"/>
              </a:ext>
            </a:extLst>
          </p:cNvPr>
          <p:cNvSpPr txBox="1"/>
          <p:nvPr/>
        </p:nvSpPr>
        <p:spPr>
          <a:xfrm>
            <a:off x="9265246" y="4988117"/>
            <a:ext cx="3996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156758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769" y="304962"/>
            <a:ext cx="91440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Восточный Каражал 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62" dirty="0" err="1">
                <a:latin typeface="Arial" panose="020B0604020202020204" pitchFamily="34" charset="0"/>
                <a:cs typeface="Arial" panose="020B0604020202020204" pitchFamily="34" charset="0"/>
              </a:rPr>
              <a:t>Улытауской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1140618"/>
            <a:ext cx="2198517" cy="12280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20336" y="1425312"/>
            <a:ext cx="375378" cy="38994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</p:cNvCxnSpPr>
          <p:nvPr/>
        </p:nvCxnSpPr>
        <p:spPr>
          <a:xfrm flipH="1">
            <a:off x="8872861" y="1815261"/>
            <a:ext cx="435164" cy="100589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58838"/>
              </p:ext>
            </p:extLst>
          </p:nvPr>
        </p:nvGraphicFramePr>
        <p:xfrm>
          <a:off x="838200" y="4837643"/>
          <a:ext cx="5989322" cy="11118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1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822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25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запасы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Марганцевые руды, </a:t>
                      </a:r>
                      <a:r>
                        <a:rPr lang="ru-RU" sz="100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А+В+С1-15409,0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5258,0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0468" y="621542"/>
            <a:ext cx="6154940" cy="410360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расположено в Жана-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Аркинском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Карагандинской области, в 120 км к юго-западу от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ж.д.станции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Жана-Арка.</a:t>
            </a:r>
          </a:p>
          <a:p>
            <a:pPr algn="just">
              <a:spcAft>
                <a:spcPts val="554"/>
              </a:spcAft>
              <a:tabLst>
                <a:tab pos="246191" algn="l"/>
                <a:tab pos="659440" algn="l"/>
              </a:tabLst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с востока примыкает к марганцево-железорудному месторождению Западный Каражал, образуя вместе с ним единое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Каражальское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рудное поле. В геологическом строении месторождения участвуют вулканогенные породы девона и осадочные девона-карбона. Рудовмещающие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верхнефаменские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отложения подразделяются на две пачки –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сероцветную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красноцветную. Рудная залежь месторождения по геологическим особенностям, вещественному составу и стратиграфической приуроченности четко делится на две части: Западную – участок Основной и Восточную – участок Дальний Восток. На Западе месторождения рудная залежь приурочена к средней части рудоносного горизонта, в плане имеет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пластообразную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форму и протяженность с запада на восток 2500 м. По падению прослеживается на 250-400 м. В ее составе выделяются три пласта: Основной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марганцеворудный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 – мощность 1,5-2 м; Средний железорудный пласт, мощностью 2-2,5 м, прослеживается на 1500 м; Параллельный или Верхний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марганцеворудный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 мощностью 1 м, протяженностью 1500-2000 м. Минеральный состав руд довольно прост, в западной части месторождения руды до глубины 40-50 м сложены псиломеланом, пиролюзитом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вернадитом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незначительным количеством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гаусманита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глубиной руды переходят в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браунит-гаусманитовые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Незначительную роль играют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якобсит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манганит.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038FC34-17F6-B725-DD8E-E14A3919C289}"/>
              </a:ext>
            </a:extLst>
          </p:cNvPr>
          <p:cNvCxnSpPr>
            <a:cxnSpLocks/>
          </p:cNvCxnSpPr>
          <p:nvPr/>
        </p:nvCxnSpPr>
        <p:spPr>
          <a:xfrm>
            <a:off x="1531314" y="637305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720E9-358C-0258-F95C-6FBD27A1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85348"/>
            <a:ext cx="340922" cy="3409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875" y="2850141"/>
            <a:ext cx="3647676" cy="1358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875" y="4351136"/>
            <a:ext cx="419158" cy="247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8415" y="4337210"/>
            <a:ext cx="18806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+mj-lt"/>
              </a:rPr>
              <a:t>территория ПУГФН на добычу ТПИ</a:t>
            </a:r>
          </a:p>
        </p:txBody>
      </p:sp>
    </p:spTree>
    <p:extLst>
      <p:ext uri="{BB962C8B-B14F-4D97-AF65-F5344CB8AC3E}">
        <p14:creationId xmlns:p14="http://schemas.microsoft.com/office/powerpoint/2010/main" val="344457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674" y="446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</a:t>
            </a:r>
            <a:r>
              <a:rPr lang="ru-RU" sz="1600" b="1" dirty="0">
                <a:latin typeface="Century Gothic" panose="020B0502020202020204" pitchFamily="34" charset="0"/>
              </a:rPr>
              <a:t> Кызыл-</a:t>
            </a:r>
            <a:r>
              <a:rPr lang="ru-RU" sz="1600" b="1" dirty="0" err="1">
                <a:latin typeface="Century Gothic" panose="020B0502020202020204" pitchFamily="34" charset="0"/>
              </a:rPr>
              <a:t>Эспе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в Карагандинской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7" y="949921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20040" y="1340771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 flipH="1">
            <a:off x="9271675" y="1763216"/>
            <a:ext cx="136054" cy="10177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90070" y="2780928"/>
            <a:ext cx="236321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Сулушокы</a:t>
            </a:r>
          </a:p>
          <a:p>
            <a:pPr algn="ctr"/>
            <a:r>
              <a:rPr lang="ru-RU" sz="1100" dirty="0"/>
              <a:t>территория на добычу ТПИ для получения права недропользования , который включен в программу управления государственным фондом недр</a:t>
            </a:r>
          </a:p>
        </p:txBody>
      </p:sp>
      <p:cxnSp>
        <p:nvCxnSpPr>
          <p:cNvPr id="46" name="Прямая со стрелкой 45"/>
          <p:cNvCxnSpPr>
            <a:stCxn id="45" idx="2"/>
          </p:cNvCxnSpPr>
          <p:nvPr/>
        </p:nvCxnSpPr>
        <p:spPr>
          <a:xfrm flipH="1">
            <a:off x="9158784" y="3888924"/>
            <a:ext cx="112890" cy="836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67" y="4736759"/>
            <a:ext cx="2423614" cy="170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95867" y="490757"/>
            <a:ext cx="6943874" cy="452953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Кызыл-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Эспе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расположено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Карагандинской области в 100 км к северо-западу от г. Балхаш и в 45 км к северо-востоку от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ж.д.станции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Моинты.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открыто в 1894 г. по следам «чудских» выработок и разрабатывалось в конце XIX века. Поисково-оценочные работы и предварительная разведка месторождения проведены в период 1934-1940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1950-1954 г. на месторождении был организован и функционировал рудник треста «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Свинецразведка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параллельно в 1950-1955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велась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доразведка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месторождения. Запасы месторождения утверждены в 1957 г. (протокол ГКЗ СССР № 1952 от 24.08.1957 г.). В 1971 г. запасы месторождения Кызыл-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Эспе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были сняты с баланса, как утратившие промышленное значение (протокол ТКЗ ЦКГУ № 17 от 13.12.1971 г.). В 2001 г. решением протокола ГКЗ РК № 123-01-У от 20.11.2001 г. запасы вновь восстановлены на Государственном балансе полезных ископаемых. Оцененные прогнозные ресурсы смешанных руд категории Р1 составили 750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руды, 26,0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свинца и 25,5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цинка при средних содержаниях свинца и цинка соответственно 3,47 и 3,4 %.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39322"/>
              </p:ext>
            </p:extLst>
          </p:nvPr>
        </p:nvGraphicFramePr>
        <p:xfrm>
          <a:off x="863600" y="4725144"/>
          <a:ext cx="6341782" cy="16755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8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1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14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40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Свинец,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– 35,7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26,8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40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Цинк, </a:t>
                      </a:r>
                      <a:r>
                        <a:rPr lang="ru-RU" sz="1050" b="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А+В+С1 – 24,7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20,8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A6EA0-1576-C1A2-FC7F-7AD455A4D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C93238-BCCC-4A1F-151A-E01747BA5C59}"/>
              </a:ext>
            </a:extLst>
          </p:cNvPr>
          <p:cNvCxnSpPr>
            <a:cxnSpLocks/>
          </p:cNvCxnSpPr>
          <p:nvPr/>
        </p:nvCxnSpPr>
        <p:spPr>
          <a:xfrm>
            <a:off x="1522437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2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9972" y="35701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Масальское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3468" y="573388"/>
            <a:ext cx="7263672" cy="403641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Масальское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железорудное месторождение расположено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Жаркаинском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области, южнее города Есиль, в 16 км восточнее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станции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Приишимская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Масальское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расположено в южной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Жаркаинагачского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антиклинория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приурочено к массиву габбро-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пироксенитового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состава. В геологическом строении месторождения принимают участие ультраосновные породы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ордовика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метаморфизованный комплекс вулканогенно-осадочных пород и интрузивные образования средне-основного состава;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связано с ультраосновными породами. По вулканогенно-осадочным и интрузивным породам развита кора выветривания площадного и линейного типов, мощностью до 45 м.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прослежено скважинами до глубины 500 м и прогнозируется до глубин 1000 м. Рудовмещающий массив имеет форму штока. Распределение полезного компонента в рудном массиве неравномерное, на общем фоне содержания железа на уровне 10-17 % встречаются обособленные линзы и мелкие тела с содержанием железа 30-40 %. Основным компонентом руд месторождения является железо. Весьма незначительное непромышленное содержание попутных компонентов титана и ванадия в  концентрате не ухудшает качество товарного продукта. 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43127"/>
              </p:ext>
            </p:extLst>
          </p:nvPr>
        </p:nvGraphicFramePr>
        <p:xfrm>
          <a:off x="736600" y="4941169"/>
          <a:ext cx="6610809" cy="12045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0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933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38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3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387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Железные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руды, </a:t>
                      </a:r>
                      <a:r>
                        <a:rPr lang="ru-RU" sz="1100" b="0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А+В+С1 – 528 464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Century Gothic" panose="020B0502020202020204" pitchFamily="34" charset="0"/>
                        </a:rPr>
                        <a:t>С2 – 200 691,7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36 795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72" y="653294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09656" y="810642"/>
            <a:ext cx="406660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9412986" y="1233087"/>
            <a:ext cx="531302" cy="12377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AAA2BB-CA79-FAEB-A1FD-7D9B521F3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20" y="5052894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43601" y="5006339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балансовое месторождение </a:t>
            </a:r>
            <a:r>
              <a:rPr lang="ru-RU" sz="900" dirty="0" err="1"/>
              <a:t>Масальское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1184" y="5381925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321511" y="5306422"/>
            <a:ext cx="272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отозванная контрактная территория  ТОО "Масальский </a:t>
            </a:r>
            <a:r>
              <a:rPr lang="ru-RU" sz="900" dirty="0" err="1"/>
              <a:t>ГОК"месторождение</a:t>
            </a:r>
            <a:r>
              <a:rPr lang="ru-RU" sz="900" dirty="0"/>
              <a:t> </a:t>
            </a:r>
            <a:r>
              <a:rPr lang="ru-RU" sz="900" dirty="0" err="1"/>
              <a:t>Масальское</a:t>
            </a:r>
            <a:r>
              <a:rPr lang="ru-RU" sz="900" dirty="0"/>
              <a:t>. Контракт № 2519 от 24.12.2007 г. на добычу железных руд.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76" y="2328964"/>
            <a:ext cx="2935124" cy="2280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E5E97D-CDBB-7603-961A-B765EB790A3E}"/>
              </a:ext>
            </a:extLst>
          </p:cNvPr>
          <p:cNvCxnSpPr>
            <a:cxnSpLocks/>
          </p:cNvCxnSpPr>
          <p:nvPr/>
        </p:nvCxnSpPr>
        <p:spPr>
          <a:xfrm flipV="1">
            <a:off x="804333" y="404664"/>
            <a:ext cx="10244667" cy="3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3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940" y="35332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Далабай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Жетысуйской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4999" y="626466"/>
            <a:ext cx="7216363" cy="4399980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на территории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Коксуского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 в 18 км к северо-западу от районного центра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по.Сарыозек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700"/>
              </a:lnSpc>
              <a:tabLst>
                <a:tab pos="266700" algn="l"/>
                <a:tab pos="714375" algn="l"/>
              </a:tabLst>
            </a:pP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Далабай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выявлено в 1957 году при проведении геологической съемки. По результатам геологоразведочных работ 1987-1993 годов был произведен оперативный подсчет запасов богатых золотосодержащих кварцевых (флюсовых) руд и бедных руд для кучного выщелачивания. По завершению разведки запасы были переданы для освоения золотодобывающему предприятию (ЗДП) «Кварц». Тогда же ЦКЗ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МГиОН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РК (протокол №41-ПЗ от 5 января 1994 года) запасы были приняты на государственный баланс в качестве прироста. </a:t>
            </a:r>
          </a:p>
          <a:p>
            <a:pPr algn="just">
              <a:lnSpc>
                <a:spcPts val="1700"/>
              </a:lnSpc>
              <a:tabLst>
                <a:tab pos="266700" algn="l"/>
                <a:tab pos="714375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 1994 по 1998 годы ЗДП «Кварц» полностью добыты и переработаны запасы флюсовой руды, частично добыты и переработаны способом кучного выщелачивания запасы бедной золотосодержащей руды.</a:t>
            </a:r>
          </a:p>
          <a:p>
            <a:pPr algn="just">
              <a:lnSpc>
                <a:spcPts val="1700"/>
              </a:lnSpc>
              <a:tabLst>
                <a:tab pos="266700" algn="l"/>
                <a:tab pos="714375" algn="l"/>
              </a:tabLst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2008-2009 годах ТОО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Жетысумайнинг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месторождении проведены геологоразведочные работы с привлечением подрядных организаций, по результатам которых выполнен настоящий подсчет запасов по Южным рудным зонам IV и V по состоянию на 01.06.2009 г. и проведена предварительная геолого-экономическая оценка. На основе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повариантного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подсчета запасов и сравнения технико-экономических показателей (ТЭП) разработаны кондиции.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576F009-74C6-43FA-B9FF-7925185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83512"/>
              </p:ext>
            </p:extLst>
          </p:nvPr>
        </p:nvGraphicFramePr>
        <p:xfrm>
          <a:off x="711200" y="5117103"/>
          <a:ext cx="6969883" cy="13044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7812">
                  <a:extLst>
                    <a:ext uri="{9D8B030D-6E8A-4147-A177-3AD203B41FA5}">
                      <a16:colId xmlns:a16="http://schemas.microsoft.com/office/drawing/2014/main" val="131043786"/>
                    </a:ext>
                  </a:extLst>
                </a:gridCol>
                <a:gridCol w="2780742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25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2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Полезный компонент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Балансовые запасы 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Забалансовые запасы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57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А+В+С1 – 836,05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64,79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71" y="764705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81063" y="1353855"/>
            <a:ext cx="288032" cy="33812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H="1">
            <a:off x="8616281" y="1691984"/>
            <a:ext cx="1164783" cy="72890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10069095" y="1691984"/>
            <a:ext cx="593442" cy="72890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95" y="5014139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29920" y="5026446"/>
            <a:ext cx="267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балансовое месторождение </a:t>
            </a:r>
            <a:r>
              <a:rPr lang="ru-RU" sz="900" dirty="0" err="1"/>
              <a:t>Далабай</a:t>
            </a: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44453" y="5446186"/>
            <a:ext cx="337992" cy="17572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84780" y="5374179"/>
            <a:ext cx="2727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- отозванная контрактная территория ТОО "</a:t>
            </a:r>
            <a:r>
              <a:rPr lang="ru-RU" sz="900" dirty="0" err="1"/>
              <a:t>Жетысугеомайнинг</a:t>
            </a:r>
            <a:r>
              <a:rPr lang="ru-RU" sz="900" dirty="0"/>
              <a:t>" месторождение </a:t>
            </a:r>
            <a:r>
              <a:rPr lang="ru-RU" sz="900" dirty="0" err="1"/>
              <a:t>Далабай</a:t>
            </a:r>
            <a:r>
              <a:rPr lang="ru-RU" sz="900" dirty="0"/>
              <a:t>. Контракт № 2618 от 23.04.2008 г. на добычу золота.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72" y="2420888"/>
            <a:ext cx="3130156" cy="1895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43F414C-6E46-8B35-3779-4171CAFA1C93}"/>
              </a:ext>
            </a:extLst>
          </p:cNvPr>
          <p:cNvCxnSpPr>
            <a:cxnSpLocks/>
          </p:cNvCxnSpPr>
          <p:nvPr/>
        </p:nvCxnSpPr>
        <p:spPr>
          <a:xfrm>
            <a:off x="711200" y="392709"/>
            <a:ext cx="10337800" cy="119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CE4FB4-8D89-7851-C7CB-7646CF4A3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074" y="446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Месторождение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latin typeface="Century Gothic" panose="020B0502020202020204" pitchFamily="34" charset="0"/>
              </a:rPr>
              <a:t>Мынарал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latin typeface="Century Gothic" panose="020B0502020202020204" pitchFamily="34" charset="0"/>
              </a:rPr>
              <a:t>Жамбылской</a:t>
            </a:r>
            <a:r>
              <a:rPr lang="ru-RU" sz="1600" dirty="0">
                <a:latin typeface="Century Gothic" panose="020B0502020202020204" pitchFamily="34" charset="0"/>
              </a:rPr>
              <a:t> области</a:t>
            </a:r>
          </a:p>
        </p:txBody>
      </p:sp>
      <p:pic>
        <p:nvPicPr>
          <p:cNvPr id="13" name="Picture 2" descr="ÐÐ°ÑÑÐ¸Ð½ÐºÐ¸ Ð¿Ð¾ Ð·Ð°Ð¿ÑÐ¾ÑÑ ÐºÐ°ÑÑÐ° ÐºÐ°Ð·Ð°ÑÑÑÐ°Ð½Ð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36" y="949920"/>
            <a:ext cx="219851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381821" y="1615114"/>
            <a:ext cx="375378" cy="422445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>
            <a:cxnSpLocks/>
            <a:stCxn id="16" idx="2"/>
            <a:endCxn id="45" idx="0"/>
          </p:cNvCxnSpPr>
          <p:nvPr/>
        </p:nvCxnSpPr>
        <p:spPr>
          <a:xfrm flipH="1">
            <a:off x="9182728" y="2037558"/>
            <a:ext cx="386783" cy="8153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01121" y="2852936"/>
            <a:ext cx="2363213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>
                <a:latin typeface="Century Gothic" panose="020B0502020202020204" pitchFamily="34" charset="0"/>
              </a:rPr>
              <a:t>Мынарал</a:t>
            </a:r>
            <a:endParaRPr lang="ru-RU" sz="1050" b="1" dirty="0">
              <a:latin typeface="Century Gothic" panose="020B0502020202020204" pitchFamily="34" charset="0"/>
            </a:endParaRPr>
          </a:p>
          <a:p>
            <a:pPr algn="ctr"/>
            <a:r>
              <a:rPr lang="ru-RU" sz="1050" dirty="0"/>
              <a:t>на добычу золота</a:t>
            </a:r>
          </a:p>
        </p:txBody>
      </p:sp>
      <p:cxnSp>
        <p:nvCxnSpPr>
          <p:cNvPr id="4" name="Прямая со стрелкой 3"/>
          <p:cNvCxnSpPr>
            <a:stCxn id="45" idx="2"/>
          </p:cNvCxnSpPr>
          <p:nvPr/>
        </p:nvCxnSpPr>
        <p:spPr>
          <a:xfrm>
            <a:off x="9182727" y="3268434"/>
            <a:ext cx="0" cy="8806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21" y="4149082"/>
            <a:ext cx="2363213" cy="1745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741217-D1D8-71D5-B5C1-C2A9921F9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44355"/>
              </p:ext>
            </p:extLst>
          </p:nvPr>
        </p:nvGraphicFramePr>
        <p:xfrm>
          <a:off x="711200" y="5157192"/>
          <a:ext cx="6980891" cy="10100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10353">
                  <a:extLst>
                    <a:ext uri="{9D8B030D-6E8A-4147-A177-3AD203B41FA5}">
                      <a16:colId xmlns:a16="http://schemas.microsoft.com/office/drawing/2014/main" val="131043786"/>
                    </a:ext>
                  </a:extLst>
                </a:gridCol>
                <a:gridCol w="2057137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371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4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Полезный компонент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 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7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      Золото, кг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А+В+С1 – 230,49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С2 – 480,08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64,4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ECE83D-D883-5FA7-02BA-827557B7D673}"/>
              </a:ext>
            </a:extLst>
          </p:cNvPr>
          <p:cNvSpPr/>
          <p:nvPr/>
        </p:nvSpPr>
        <p:spPr>
          <a:xfrm>
            <a:off x="643472" y="515752"/>
            <a:ext cx="7321364" cy="4506327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в Жамбылской области в 10 км к северо-западу от железнодорожной станции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Мынарал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Находится на юго-западном фланге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Каракамысской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вулканической депрессии.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месторождения сложена нижне-среднедевонскими эффузивно-пирокластическими образованиями кислого состава, прорванными серией субвулканических даек. Главные золотоносные зоны месторождения – Центральная, Западная, Кварцевая, Южная и Промежуточная- размещаются в дайках диабазовых порфиритов.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Рудные тела в пределах зон характеризуются линейно- штокверковым золото-кварцевым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содержанием сульфидов 1-3% и золота 0,5-19 г/т.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руд: пирит, халькопирит, сфалерит, арсенопирит, галенит, блеклая руда, золото, серебро, карбонат, полевой шпат. Руды флюсовые (кварца более 62%), мышьяк и сурьма содержатся в количестве 0,002-0,006%.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наиболее изученной Западной зоне протяженностью 1400 м выявлено золоторудное тело в слепом залегании на глубине 70-300 м, длиной 340 м, мощностью 2,3 м со средним содержанием золота 11,8 г/т. Прогнозируется его продолжение в восточном направлении на 400-500 м и на глубину до 600 м.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Кварцевой золотоносной зоне длиной 1700 м установлено содержание золота 6,4-19,2 г/т на мощность 0,6-1 м.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Оруденение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прогнозируется на глубину 200 м и более.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мелкое, частично отработано, подлежит доразведке.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  <a:tabLst>
                <a:tab pos="266700" algn="l"/>
                <a:tab pos="714375" algn="l"/>
              </a:tabLst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37BFCC-3C05-A1ED-4711-7F5D43BA8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80" y="23377"/>
            <a:ext cx="340922" cy="36933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E099C-7870-3E76-5786-0AE55DA90584}"/>
              </a:ext>
            </a:extLst>
          </p:cNvPr>
          <p:cNvCxnSpPr>
            <a:cxnSpLocks/>
          </p:cNvCxnSpPr>
          <p:nvPr/>
        </p:nvCxnSpPr>
        <p:spPr>
          <a:xfrm>
            <a:off x="1522436" y="405033"/>
            <a:ext cx="913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2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4462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Коптас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Северный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Улытауской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744" y="745018"/>
            <a:ext cx="8054495" cy="38913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Улутаусском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геологическая характеристика: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расположено в юго-восточной части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Шубаркульской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горст-антиклинали, в непосредственной близости от зоны сочленения ее 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Талдысайской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синклинальной структурой. 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представляет собой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субширотную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минерализованную зону со штокверковой кварцево-сульфидной минерализацией. Минерализованная зона сложена гидротермально-измененными породами - кремнистыми породами, кварцитами,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березитами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кварц-гематитовыми образованиями,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пропилитами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развитием разнонаправленных, сближенных кварцевых прожилков и линз. Мощность минерализованных прожилковых кварцевых образований в измененных породах изменяется от 0,2 см до 1,5 м. 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сложности геологического строение месторождение отнесено в III группе.</a:t>
            </a:r>
          </a:p>
          <a:p>
            <a:pPr indent="457200" algn="just">
              <a:lnSpc>
                <a:spcPts val="2200"/>
              </a:lnSpc>
              <a:tabLst>
                <a:tab pos="266700" algn="l"/>
                <a:tab pos="7143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Золоторудная минерализация в рудных телах выделяется по результатам бороздового и кернового опробования.</a:t>
            </a:r>
          </a:p>
          <a:p>
            <a:pPr indent="457200" algn="just">
              <a:lnSpc>
                <a:spcPts val="1600"/>
              </a:lnSpc>
              <a:tabLst>
                <a:tab pos="266700" algn="l"/>
                <a:tab pos="7143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3BD4736-58B1-2259-8417-A94F0AD414BD}"/>
              </a:ext>
            </a:extLst>
          </p:cNvPr>
          <p:cNvCxnSpPr>
            <a:cxnSpLocks/>
          </p:cNvCxnSpPr>
          <p:nvPr/>
        </p:nvCxnSpPr>
        <p:spPr>
          <a:xfrm>
            <a:off x="1150922" y="404664"/>
            <a:ext cx="98980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D035-2C67-A95C-98A5-51EAF7160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78" y="23377"/>
            <a:ext cx="369332" cy="369332"/>
          </a:xfrm>
          <a:prstGeom prst="rect">
            <a:avLst/>
          </a:prstGeom>
        </p:spPr>
      </p:pic>
      <p:pic>
        <p:nvPicPr>
          <p:cNvPr id="2" name="Picture 2" descr="ÐÐ°ÑÑÐ¸Ð½ÐºÐ¸ Ð¿Ð¾ Ð·Ð°Ð¿ÑÐ¾ÑÑ ÐºÐ°ÑÑÐ° ÐºÐ°Ð·Ð°ÑÑÑÐ°Ð½Ð° png">
            <a:extLst>
              <a:ext uri="{FF2B5EF4-FFF2-40B4-BE49-F238E27FC236}">
                <a16:creationId xmlns:a16="http://schemas.microsoft.com/office/drawing/2014/main" id="{06256191-B34D-9691-F73C-6DB4BB6D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57" y="752749"/>
            <a:ext cx="2381727" cy="1330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ED2EDF-9187-3DDC-6DD4-EA6649E4BD19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>
            <a:off x="10431014" y="1718045"/>
            <a:ext cx="18664" cy="84248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3FB496-DBE3-4DEB-BACD-9586BDFF5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60165"/>
              </p:ext>
            </p:extLst>
          </p:nvPr>
        </p:nvGraphicFramePr>
        <p:xfrm>
          <a:off x="535831" y="4636361"/>
          <a:ext cx="7894320" cy="10601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0">
                  <a:extLst>
                    <a:ext uri="{9D8B030D-6E8A-4147-A177-3AD203B41FA5}">
                      <a16:colId xmlns:a16="http://schemas.microsoft.com/office/drawing/2014/main" val="2658591762"/>
                    </a:ext>
                  </a:extLst>
                </a:gridCol>
                <a:gridCol w="14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Выписка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из государственного учета запасов по состоянию на 01.01.2023 г. 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Балансовые запасы</a:t>
                      </a:r>
                      <a:endParaRPr lang="ru-RU" sz="1050" b="1" dirty="0">
                        <a:latin typeface="Century Gothic" panose="020B0502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Забалансовые запасы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81732"/>
                  </a:ext>
                </a:extLst>
              </a:tr>
              <a:tr h="211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Золото,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 – 742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095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Серебро, т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entury Gothic" panose="020B0502020202020204" pitchFamily="34" charset="0"/>
                        </a:rPr>
                        <a:t>С2- 2,9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BEE9E9-B6CB-4F41-8161-717F4489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531" y="2560526"/>
            <a:ext cx="2808294" cy="1736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6824B2-9FD1-4C33-BF3B-9F8004E77688}"/>
              </a:ext>
            </a:extLst>
          </p:cNvPr>
          <p:cNvSpPr/>
          <p:nvPr/>
        </p:nvSpPr>
        <p:spPr>
          <a:xfrm>
            <a:off x="10227684" y="1311386"/>
            <a:ext cx="406660" cy="406659"/>
          </a:xfrm>
          <a:prstGeom prst="rect">
            <a:avLst/>
          </a:prstGeom>
          <a:solidFill>
            <a:srgbClr val="00B0F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04DF4-5F7F-416B-B87D-6A0C8C035EC7}"/>
              </a:ext>
            </a:extLst>
          </p:cNvPr>
          <p:cNvSpPr txBox="1"/>
          <p:nvPr/>
        </p:nvSpPr>
        <p:spPr>
          <a:xfrm>
            <a:off x="9535606" y="4497862"/>
            <a:ext cx="2972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  <a:r>
              <a:rPr lang="ru-RU" sz="1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Коптас</a:t>
            </a:r>
            <a:r>
              <a:rPr lang="ru-RU" sz="1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Северный</a:t>
            </a:r>
            <a:endParaRPr lang="ru-KZ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37E9F9-12BB-494B-916F-EA784E656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531" y="4497863"/>
            <a:ext cx="490075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4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8225</Words>
  <Application>Microsoft Office PowerPoint</Application>
  <PresentationFormat>Широкоэкранный</PresentationFormat>
  <Paragraphs>552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Мусабаева Макпал Калхамановна</dc:creator>
  <cp:lastModifiedBy>Мусабаева Макпал Калхамановна</cp:lastModifiedBy>
  <cp:revision>30</cp:revision>
  <dcterms:created xsi:type="dcterms:W3CDTF">2024-08-06T08:51:01Z</dcterms:created>
  <dcterms:modified xsi:type="dcterms:W3CDTF">2024-08-07T10:34:09Z</dcterms:modified>
</cp:coreProperties>
</file>