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6" r:id="rId3"/>
    <p:sldId id="281" r:id="rId4"/>
    <p:sldId id="273" r:id="rId5"/>
    <p:sldId id="274" r:id="rId6"/>
    <p:sldId id="275" r:id="rId7"/>
    <p:sldId id="276" r:id="rId8"/>
    <p:sldId id="277" r:id="rId9"/>
    <p:sldId id="278" r:id="rId10"/>
    <p:sldId id="279" r:id="rId11"/>
    <p:sldId id="280" r:id="rId12"/>
    <p:sldId id="259" r:id="rId13"/>
    <p:sldId id="258" r:id="rId14"/>
    <p:sldId id="260" r:id="rId15"/>
    <p:sldId id="266" r:id="rId16"/>
    <p:sldId id="270" r:id="rId17"/>
    <p:sldId id="272" r:id="rId18"/>
    <p:sldId id="269" r:id="rId19"/>
    <p:sldId id="261" r:id="rId20"/>
    <p:sldId id="263" r:id="rId21"/>
    <p:sldId id="264" r:id="rId22"/>
    <p:sldId id="267"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D5"/>
    <a:srgbClr val="F5E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E54BE9-8A99-46EA-B52C-D89881083DF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8E60573-144F-4192-A2E5-E7C22573C1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2FEB3F8-EA21-406A-A774-8FB52EB8BC6F}"/>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5" name="Нижний колонтитул 4">
            <a:extLst>
              <a:ext uri="{FF2B5EF4-FFF2-40B4-BE49-F238E27FC236}">
                <a16:creationId xmlns:a16="http://schemas.microsoft.com/office/drawing/2014/main" id="{C6D695F0-4D12-4F9B-B9EB-C091EE2CAE1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1A50360-991B-48AA-9C74-14A068E9DD92}"/>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418018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4D4F64-DDD6-40BE-BFB9-508EEC34226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D92D7D5-5CCC-4CB2-AEE7-85E7DDDC32C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C43E4C9-9526-4864-A246-E6C41A9E197F}"/>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5" name="Нижний колонтитул 4">
            <a:extLst>
              <a:ext uri="{FF2B5EF4-FFF2-40B4-BE49-F238E27FC236}">
                <a16:creationId xmlns:a16="http://schemas.microsoft.com/office/drawing/2014/main" id="{4E5EC356-4209-433F-9A41-3F0D87659C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0F83987-7C10-4874-9FD1-4FAA1CA370C7}"/>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15643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A383CCA-0082-4025-9762-81A870F7228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4E38B0A-26A7-4616-9D07-6D5B93A1AE8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513072C-5A53-4BB8-AA3A-D0BCE9A0AEE8}"/>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5" name="Нижний колонтитул 4">
            <a:extLst>
              <a:ext uri="{FF2B5EF4-FFF2-40B4-BE49-F238E27FC236}">
                <a16:creationId xmlns:a16="http://schemas.microsoft.com/office/drawing/2014/main" id="{DD5BF46C-4C02-4D02-85F7-3A6F94DA97C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40398A5-5283-4DFE-9D32-C41916CA7471}"/>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154104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6FC7BF-AA3C-4DA7-8138-D8015434972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0AE52E9-7F74-402E-971E-D714EB6A32B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1662310-6814-4BA1-BE8F-AFAB09A78DE0}"/>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5" name="Нижний колонтитул 4">
            <a:extLst>
              <a:ext uri="{FF2B5EF4-FFF2-40B4-BE49-F238E27FC236}">
                <a16:creationId xmlns:a16="http://schemas.microsoft.com/office/drawing/2014/main" id="{C9F5D971-E3ED-4804-9619-E252466AA0B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EA05E8E-041F-4901-ABCA-E19AD727B10F}"/>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248997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DA7C52-9ACE-412C-924F-DABE490E4D8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09AA3B3-6D57-40F2-B78B-3BBBDA454B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08DE529-7674-47FB-8142-D4BE05DC2D10}"/>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5" name="Нижний колонтитул 4">
            <a:extLst>
              <a:ext uri="{FF2B5EF4-FFF2-40B4-BE49-F238E27FC236}">
                <a16:creationId xmlns:a16="http://schemas.microsoft.com/office/drawing/2014/main" id="{00006115-91CC-4C52-AAC6-686F14D2B66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15B167C-52F0-452D-9F4F-272C93CAC736}"/>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195877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2B520B-D259-49B5-B974-2D24EEBEC7C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9C379BA-63EB-4C51-BE44-D3B92E781EC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EB6D773-FFD6-470D-B276-8B3D2ECBBC5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43F49F8-2B12-47CA-9DB1-C15409B96D54}"/>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6" name="Нижний колонтитул 5">
            <a:extLst>
              <a:ext uri="{FF2B5EF4-FFF2-40B4-BE49-F238E27FC236}">
                <a16:creationId xmlns:a16="http://schemas.microsoft.com/office/drawing/2014/main" id="{529B6324-E043-41FB-8ECD-B90EFCF253F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794E4BF-07F4-4242-8A9E-19A0D0DDAAC8}"/>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70403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2CFE8B-5360-4D1A-B092-9B4349E527F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11AF88F-DD2D-48FA-88B8-DB67FE05D4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9F5250A-192F-467E-AC88-4145F86877B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1471BC8-5A41-4C24-800A-FF7151D1BF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198915D-B0B2-4446-94F6-1F3CA31F8BB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9017EE7-F60A-40A6-B033-98F526BF7239}"/>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8" name="Нижний колонтитул 7">
            <a:extLst>
              <a:ext uri="{FF2B5EF4-FFF2-40B4-BE49-F238E27FC236}">
                <a16:creationId xmlns:a16="http://schemas.microsoft.com/office/drawing/2014/main" id="{E8B17424-C387-4CDA-9C48-B2C978E14E5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787E7DC-402C-4228-8FB5-C106ABF41AF2}"/>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394551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FB1033-CD1B-4F75-8D81-683E4A0FF84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3D34451-24BC-4E05-91F3-AC30DD9E7C42}"/>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4" name="Нижний колонтитул 3">
            <a:extLst>
              <a:ext uri="{FF2B5EF4-FFF2-40B4-BE49-F238E27FC236}">
                <a16:creationId xmlns:a16="http://schemas.microsoft.com/office/drawing/2014/main" id="{9A10648E-917B-4C78-875A-87704243FA5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B82FF04-39DB-475C-A3EF-18BBBEC2C527}"/>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241444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F1C6C0A-B86D-4DC4-BF0B-30D5F82C70E2}"/>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3" name="Нижний колонтитул 2">
            <a:extLst>
              <a:ext uri="{FF2B5EF4-FFF2-40B4-BE49-F238E27FC236}">
                <a16:creationId xmlns:a16="http://schemas.microsoft.com/office/drawing/2014/main" id="{AF3BA140-B3FB-4A15-9A23-64E3CC835DE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14BE208-9372-4D17-A98E-88FBC594FC30}"/>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84333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7856ED-4F5B-4E64-A325-4A017A686CC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8817381-DD1E-4331-B1FD-87146AE2B3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CD8F918-EE7E-4E2C-9D85-AAAACDCDA8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24387D9-5368-4AA9-AE9D-EB81EFAE508A}"/>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6" name="Нижний колонтитул 5">
            <a:extLst>
              <a:ext uri="{FF2B5EF4-FFF2-40B4-BE49-F238E27FC236}">
                <a16:creationId xmlns:a16="http://schemas.microsoft.com/office/drawing/2014/main" id="{B1B81DCB-6D85-48B4-B87A-F430DD5195F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F88DDB1-BF79-43B2-BDE9-89BCB45ACE15}"/>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189712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8F886B-7282-4BB9-83DD-349F3C344C4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3B7C32C-9C96-45FE-AC66-85AC8945C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F08CEB8-AC6E-4713-A8D9-ED98AAA84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5B2133D-3D5A-446B-94C8-0E860572936F}"/>
              </a:ext>
            </a:extLst>
          </p:cNvPr>
          <p:cNvSpPr>
            <a:spLocks noGrp="1"/>
          </p:cNvSpPr>
          <p:nvPr>
            <p:ph type="dt" sz="half" idx="10"/>
          </p:nvPr>
        </p:nvSpPr>
        <p:spPr/>
        <p:txBody>
          <a:bodyPr/>
          <a:lstStyle/>
          <a:p>
            <a:fld id="{4E95D68A-AC0B-491D-9322-A5029854A25B}" type="datetimeFigureOut">
              <a:rPr lang="ru-RU" smtClean="0"/>
              <a:t>24.06.2024</a:t>
            </a:fld>
            <a:endParaRPr lang="ru-RU"/>
          </a:p>
        </p:txBody>
      </p:sp>
      <p:sp>
        <p:nvSpPr>
          <p:cNvPr id="6" name="Нижний колонтитул 5">
            <a:extLst>
              <a:ext uri="{FF2B5EF4-FFF2-40B4-BE49-F238E27FC236}">
                <a16:creationId xmlns:a16="http://schemas.microsoft.com/office/drawing/2014/main" id="{785BB73E-2256-4C4D-9B1C-7AEA8494D63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0470FB3-61CF-43C3-8324-A73FA65C262F}"/>
              </a:ext>
            </a:extLst>
          </p:cNvPr>
          <p:cNvSpPr>
            <a:spLocks noGrp="1"/>
          </p:cNvSpPr>
          <p:nvPr>
            <p:ph type="sldNum" sz="quarter" idx="12"/>
          </p:nvPr>
        </p:nvSpPr>
        <p:spPr/>
        <p:txBody>
          <a:bodyPr/>
          <a:lstStyle/>
          <a:p>
            <a:fld id="{33224629-84C4-4661-B13C-09BEF0F76A6A}" type="slidenum">
              <a:rPr lang="ru-RU" smtClean="0"/>
              <a:t>‹#›</a:t>
            </a:fld>
            <a:endParaRPr lang="ru-RU"/>
          </a:p>
        </p:txBody>
      </p:sp>
    </p:spTree>
    <p:extLst>
      <p:ext uri="{BB962C8B-B14F-4D97-AF65-F5344CB8AC3E}">
        <p14:creationId xmlns:p14="http://schemas.microsoft.com/office/powerpoint/2010/main" val="3283536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42C37C-7480-46CF-8007-BEE250ADE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819454C-CAB3-4C38-9CEF-A6296283EA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57CF6D6-788B-479F-86F8-587E841943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5D68A-AC0B-491D-9322-A5029854A25B}" type="datetimeFigureOut">
              <a:rPr lang="ru-RU" smtClean="0"/>
              <a:t>24.06.2024</a:t>
            </a:fld>
            <a:endParaRPr lang="ru-RU"/>
          </a:p>
        </p:txBody>
      </p:sp>
      <p:sp>
        <p:nvSpPr>
          <p:cNvPr id="5" name="Нижний колонтитул 4">
            <a:extLst>
              <a:ext uri="{FF2B5EF4-FFF2-40B4-BE49-F238E27FC236}">
                <a16:creationId xmlns:a16="http://schemas.microsoft.com/office/drawing/2014/main" id="{E1B08429-AA0A-43DD-B333-F7F6C70DCC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994DD78-9A3B-4C10-BFE7-B58706DDF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24629-84C4-4661-B13C-09BEF0F76A6A}" type="slidenum">
              <a:rPr lang="ru-RU" smtClean="0"/>
              <a:t>‹#›</a:t>
            </a:fld>
            <a:endParaRPr lang="ru-RU"/>
          </a:p>
        </p:txBody>
      </p:sp>
    </p:spTree>
    <p:extLst>
      <p:ext uri="{BB962C8B-B14F-4D97-AF65-F5344CB8AC3E}">
        <p14:creationId xmlns:p14="http://schemas.microsoft.com/office/powerpoint/2010/main" val="2533467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2.wdp"/><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3.wdp"/><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8.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hdphoto" Target="../media/hdphoto3.wdp"/><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29.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61567D-EE3B-26E5-88C2-20D46DB532E7}"/>
              </a:ext>
            </a:extLst>
          </p:cNvPr>
          <p:cNvSpPr>
            <a:spLocks noGrp="1"/>
          </p:cNvSpPr>
          <p:nvPr>
            <p:ph type="title"/>
          </p:nvPr>
        </p:nvSpPr>
        <p:spPr>
          <a:xfrm>
            <a:off x="838200" y="365125"/>
            <a:ext cx="10515600" cy="6232320"/>
          </a:xfrm>
        </p:spPr>
        <p:txBody>
          <a:bodyPr/>
          <a:lstStyle/>
          <a:p>
            <a:pPr algn="ctr"/>
            <a:r>
              <a:rPr lang="ru-RU" dirty="0"/>
              <a:t>АУКЦИОН 12.08.24г.</a:t>
            </a:r>
            <a:endParaRPr lang="ru-KZ" dirty="0"/>
          </a:p>
        </p:txBody>
      </p:sp>
    </p:spTree>
    <p:extLst>
      <p:ext uri="{BB962C8B-B14F-4D97-AF65-F5344CB8AC3E}">
        <p14:creationId xmlns:p14="http://schemas.microsoft.com/office/powerpoint/2010/main" val="268279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684905" y="976014"/>
            <a:ext cx="6824988" cy="3634688"/>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742950" rtl="0" eaLnBrk="1" fontAlgn="auto" latinLnBrk="0" hangingPunct="1">
              <a:lnSpc>
                <a:spcPct val="100000"/>
              </a:lnSpc>
              <a:spcBef>
                <a:spcPts val="0"/>
              </a:spcBef>
              <a:spcAft>
                <a:spcPts val="488"/>
              </a:spcAft>
              <a:buClrTx/>
              <a:buSzTx/>
              <a:buFontTx/>
              <a:buNone/>
              <a:tabLst>
                <a:tab pos="216694" algn="l"/>
                <a:tab pos="580430" algn="l"/>
              </a:tabLst>
              <a:defRPr/>
            </a:pPr>
            <a:r>
              <a:rPr kumimoji="0" lang="ru-RU"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Местоположение : </a:t>
            </a: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находится в Уйгурском районе Алматинской области в 60 км на восток от села Большой Аксу и в 42 км на юго-запад от села </a:t>
            </a:r>
            <a:r>
              <a:rPr kumimoji="0" lang="ru-RU"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Кальжат</a:t>
            </a: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742950" rtl="0" eaLnBrk="1" fontAlgn="auto" latinLnBrk="0" hangingPunct="1">
              <a:lnSpc>
                <a:spcPct val="100000"/>
              </a:lnSpc>
              <a:spcBef>
                <a:spcPts val="0"/>
              </a:spcBef>
              <a:spcAft>
                <a:spcPts val="488"/>
              </a:spcAft>
              <a:buClrTx/>
              <a:buSzTx/>
              <a:buFontTx/>
              <a:buNone/>
              <a:tabLst>
                <a:tab pos="216694" algn="l"/>
                <a:tab pos="580430" algn="l"/>
              </a:tabLst>
              <a:defRPr/>
            </a:pPr>
            <a:r>
              <a:rPr kumimoji="0" lang="ru-RU"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Краткая геологическая характеристика: </a:t>
            </a: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Коренными источниками россыпи являются кварцевые, кварц-баритовые жилы, зоны прожилкового </a:t>
            </a:r>
            <a:r>
              <a:rPr kumimoji="0" lang="ru-RU"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окварцевания</a:t>
            </a: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и пиритизации в туфах нижнего карбона. Россыпь имеет сложное строение. Приурочена она к плейстоценовому днищу долины и среднеплейстоценовой террасе цокольного и аккумулятивного сложения. Золото в знаковых содержаниях рассеяно по всему разрезу. Мощность торфов до 10 м. В россыпи выделено три промышленных участка с размерами: первый - 3400х61 м и мощностью 0,8 м, второй - 1900х29м и мощностью 1,0 м, третий - 1600х30м и мощностью 0,9 м. Россыпь по простиранию прерывиста, имеет </a:t>
            </a:r>
            <a:r>
              <a:rPr kumimoji="0" lang="ru-RU"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пластообразную</a:t>
            </a: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форму, распределение золота в ней неравномерное. Золото имеет комковидную, </a:t>
            </a:r>
            <a:r>
              <a:rPr kumimoji="0" lang="ru-RU"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лепешковидную</a:t>
            </a: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формы. Средний размер </a:t>
            </a:r>
            <a:r>
              <a:rPr kumimoji="0" lang="ru-RU"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золотин</a:t>
            </a: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долинной россыпи - 0,6 мм, террасовой - 1,2 мм. Встречаются </a:t>
            </a:r>
            <a:r>
              <a:rPr kumimoji="0" lang="ru-RU"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золотины</a:t>
            </a: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размером до 3,5 мм. Степень </a:t>
            </a:r>
            <a:r>
              <a:rPr kumimoji="0" lang="ru-RU"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окатанности</a:t>
            </a: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их плохая. В шлихах постоянно отмечаются магнетит, галенит, пирит. Среднее содержание золота в россыпи 1,01 г/м3. Горнотехнические условия отработки месторождения простые. По </a:t>
            </a:r>
            <a:r>
              <a:rPr kumimoji="0" lang="ru-RU"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минерагеническому</a:t>
            </a: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районированию речки входят в Южно-</a:t>
            </a:r>
            <a:r>
              <a:rPr kumimoji="0" lang="ru-RU"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Кетменскую</a:t>
            </a: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золотоносную площадь. Горная зона долины реки Кетмень возвышается над предгорной частью на 300-500 м, а над долиной реки </a:t>
            </a:r>
            <a:r>
              <a:rPr kumimoji="0" lang="ru-RU"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Шалкудысу</a:t>
            </a:r>
            <a:r>
              <a:rPr kumimoji="0" lang="ru-RU"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на 500-1000 м. Абсолютные отметки вершин хребта Кетмень колеблются от 2800 до 3450 м. В аллювиальных образованьях всех циклов аккумуляции долины реки Кетмень преобладают пески и валунно-галечниковые отложения, а также перемытые неогеновые глины с щебнем, песком и галькой. Мощность этих отложений колеблется от 2-3 м до 4-5 м, а на высоких надпойменных террасах (вторая и третья) варьирует до 20-25 м (в пределах современной долины). При этом мощности аллювия возрастает не только вниз по течению реки, но и при переходе от более низких молодых надпойменных террас к более высоким. Плотиком для всех золотоносных валунно-галечниковых отложений являются плотные красно-бурые глины неогена.</a:t>
            </a:r>
          </a:p>
          <a:p>
            <a:pPr marL="0" marR="0" lvl="0" indent="0" algn="just" defTabSz="742950" rtl="0" eaLnBrk="1" fontAlgn="auto" latinLnBrk="0" hangingPunct="1">
              <a:lnSpc>
                <a:spcPct val="100000"/>
              </a:lnSpc>
              <a:spcBef>
                <a:spcPts val="0"/>
              </a:spcBef>
              <a:spcAft>
                <a:spcPts val="488"/>
              </a:spcAft>
              <a:buClrTx/>
              <a:buSzTx/>
              <a:buFontTx/>
              <a:buNone/>
              <a:tabLst>
                <a:tab pos="216694" algn="l"/>
                <a:tab pos="580430" algn="l"/>
              </a:tabLst>
              <a:defRPr/>
            </a:pPr>
            <a:endParaRPr kumimoji="0" lang="ru-RU"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94602" y="1165918"/>
            <a:ext cx="1935153" cy="108094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a:xfrm>
            <a:off x="9473069" y="1724298"/>
            <a:ext cx="330411" cy="330410"/>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ru-RU" sz="146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1" name="Прямая соединительная линия 20"/>
          <p:cNvCxnSpPr>
            <a:cxnSpLocks/>
          </p:cNvCxnSpPr>
          <p:nvPr/>
        </p:nvCxnSpPr>
        <p:spPr>
          <a:xfrm flipH="1">
            <a:off x="8094602" y="2054708"/>
            <a:ext cx="1391477" cy="488546"/>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6" name="Таблица 5">
            <a:extLst>
              <a:ext uri="{FF2B5EF4-FFF2-40B4-BE49-F238E27FC236}">
                <a16:creationId xmlns:a16="http://schemas.microsoft.com/office/drawing/2014/main" id="{920DC9E1-1D1E-80CF-913A-9374E3FAB4C2}"/>
              </a:ext>
            </a:extLst>
          </p:cNvPr>
          <p:cNvGraphicFramePr>
            <a:graphicFrameLocks noGrp="1"/>
          </p:cNvGraphicFramePr>
          <p:nvPr>
            <p:extLst>
              <p:ext uri="{D42A27DB-BD31-4B8C-83A1-F6EECF244321}">
                <p14:modId xmlns:p14="http://schemas.microsoft.com/office/powerpoint/2010/main" val="1052052804"/>
              </p:ext>
            </p:extLst>
          </p:nvPr>
        </p:nvGraphicFramePr>
        <p:xfrm>
          <a:off x="937423" y="4921642"/>
          <a:ext cx="6319952" cy="1831967"/>
        </p:xfrm>
        <a:graphic>
          <a:graphicData uri="http://schemas.openxmlformats.org/drawingml/2006/table">
            <a:tbl>
              <a:tblPr firstRow="1" firstCol="1" bandRow="1">
                <a:tableStyleId>{21E4AEA4-8DFA-4A89-87EB-49C32662AFE0}</a:tableStyleId>
              </a:tblPr>
              <a:tblGrid>
                <a:gridCol w="1518833">
                  <a:extLst>
                    <a:ext uri="{9D8B030D-6E8A-4147-A177-3AD203B41FA5}">
                      <a16:colId xmlns:a16="http://schemas.microsoft.com/office/drawing/2014/main" val="131043786"/>
                    </a:ext>
                  </a:extLst>
                </a:gridCol>
                <a:gridCol w="1713220">
                  <a:extLst>
                    <a:ext uri="{9D8B030D-6E8A-4147-A177-3AD203B41FA5}">
                      <a16:colId xmlns:a16="http://schemas.microsoft.com/office/drawing/2014/main" val="2658591762"/>
                    </a:ext>
                  </a:extLst>
                </a:gridCol>
                <a:gridCol w="1713220">
                  <a:extLst>
                    <a:ext uri="{9D8B030D-6E8A-4147-A177-3AD203B41FA5}">
                      <a16:colId xmlns:a16="http://schemas.microsoft.com/office/drawing/2014/main" val="20002"/>
                    </a:ext>
                  </a:extLst>
                </a:gridCol>
                <a:gridCol w="1374679">
                  <a:extLst>
                    <a:ext uri="{9D8B030D-6E8A-4147-A177-3AD203B41FA5}">
                      <a16:colId xmlns:a16="http://schemas.microsoft.com/office/drawing/2014/main" val="3550398924"/>
                    </a:ext>
                  </a:extLst>
                </a:gridCol>
              </a:tblGrid>
              <a:tr h="282872">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08591">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Участок</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 </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136081732"/>
                  </a:ext>
                </a:extLst>
              </a:tr>
              <a:tr h="28287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000" b="0" kern="1200" dirty="0">
                        <a:solidFill>
                          <a:schemeClr val="dk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cs typeface="Arial" pitchFamily="34" charset="0"/>
                        </a:rPr>
                        <a:t>С1</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cs typeface="Arial" pitchFamily="34" charset="0"/>
                        </a:rPr>
                        <a:t>С2</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err="1">
                          <a:latin typeface="Century Gothic" panose="020B0502020202020204" pitchFamily="34" charset="0"/>
                          <a:cs typeface="Arial" pitchFamily="34" charset="0"/>
                        </a:rPr>
                        <a:t>забалансовые</a:t>
                      </a:r>
                      <a:endParaRPr lang="ru-RU" sz="1200" dirty="0">
                        <a:latin typeface="Century Gothic" panose="020B0502020202020204" pitchFamily="34" charset="0"/>
                        <a:cs typeface="Arial" pitchFamily="34"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952285"/>
                  </a:ext>
                </a:extLst>
              </a:tr>
              <a:tr h="373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Century Gothic" panose="020B0502020202020204" pitchFamily="34" charset="0"/>
                          <a:ea typeface="+mn-ea"/>
                          <a:cs typeface="Times New Roman" panose="02020603050405020304" pitchFamily="18" charset="0"/>
                        </a:rPr>
                        <a:t>Кетмень</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cs typeface="Arial" pitchFamily="34" charset="0"/>
                        </a:rPr>
                        <a:t>59,4кг</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cs typeface="Arial" pitchFamily="34" charset="0"/>
                        </a:rPr>
                        <a:t>46,3кг</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cs typeface="Arial" pitchFamily="34"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7288652"/>
                  </a:ext>
                </a:extLst>
              </a:tr>
              <a:tr h="484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Century Gothic" panose="020B0502020202020204" pitchFamily="34" charset="0"/>
                          <a:ea typeface="+mn-ea"/>
                          <a:cs typeface="Times New Roman" panose="02020603050405020304" pitchFamily="18" charset="0"/>
                        </a:rPr>
                        <a:t>Предгорный Кетмень</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cs typeface="Arial" pitchFamily="34"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cs typeface="Arial" pitchFamily="34" charset="0"/>
                        </a:rPr>
                        <a:t>329,05кг</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cs typeface="Arial" pitchFamily="34" charset="0"/>
                        </a:rPr>
                        <a:t>90,29кг</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11" name="Picture 3">
            <a:extLst>
              <a:ext uri="{FF2B5EF4-FFF2-40B4-BE49-F238E27FC236}">
                <a16:creationId xmlns:a16="http://schemas.microsoft.com/office/drawing/2014/main" id="{818AA613-B8D4-48F5-A617-CC69D7F20A9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98880" y="4932397"/>
            <a:ext cx="3238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F005FCC9-AE8B-4BD2-A193-9DE19CA25998}"/>
              </a:ext>
            </a:extLst>
          </p:cNvPr>
          <p:cNvSpPr txBox="1"/>
          <p:nvPr/>
        </p:nvSpPr>
        <p:spPr>
          <a:xfrm>
            <a:off x="8370206" y="4944703"/>
            <a:ext cx="267879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балансовое месторождение Кетмень</a:t>
            </a:r>
          </a:p>
        </p:txBody>
      </p:sp>
      <p:pic>
        <p:nvPicPr>
          <p:cNvPr id="13" name="Рисунок 12">
            <a:extLst>
              <a:ext uri="{FF2B5EF4-FFF2-40B4-BE49-F238E27FC236}">
                <a16:creationId xmlns:a16="http://schemas.microsoft.com/office/drawing/2014/main" id="{837E6C73-C0D2-4883-8D13-36A0419A9B56}"/>
              </a:ext>
            </a:extLst>
          </p:cNvPr>
          <p:cNvPicPr>
            <a:picLocks noChangeAspect="1"/>
          </p:cNvPicPr>
          <p:nvPr/>
        </p:nvPicPr>
        <p:blipFill>
          <a:blip r:embed="rId6"/>
          <a:stretch>
            <a:fillRect/>
          </a:stretch>
        </p:blipFill>
        <p:spPr>
          <a:xfrm>
            <a:off x="7911631" y="5351163"/>
            <a:ext cx="409632" cy="200053"/>
          </a:xfrm>
          <a:prstGeom prst="rect">
            <a:avLst/>
          </a:prstGeom>
          <a:ln w="19050">
            <a:solidFill>
              <a:srgbClr val="FF0000"/>
            </a:solidFill>
          </a:ln>
        </p:spPr>
      </p:pic>
      <p:pic>
        <p:nvPicPr>
          <p:cNvPr id="14" name="Рисунок 13">
            <a:extLst>
              <a:ext uri="{FF2B5EF4-FFF2-40B4-BE49-F238E27FC236}">
                <a16:creationId xmlns:a16="http://schemas.microsoft.com/office/drawing/2014/main" id="{8398DA90-DB21-4099-A409-4B0B710AC7F8}"/>
              </a:ext>
            </a:extLst>
          </p:cNvPr>
          <p:cNvPicPr>
            <a:picLocks noChangeAspect="1"/>
          </p:cNvPicPr>
          <p:nvPr/>
        </p:nvPicPr>
        <p:blipFill>
          <a:blip r:embed="rId7"/>
          <a:stretch>
            <a:fillRect/>
          </a:stretch>
        </p:blipFill>
        <p:spPr>
          <a:xfrm>
            <a:off x="8094602" y="2573380"/>
            <a:ext cx="2266491" cy="2145477"/>
          </a:xfrm>
          <a:prstGeom prst="rect">
            <a:avLst/>
          </a:prstGeom>
          <a:ln>
            <a:solidFill>
              <a:schemeClr val="tx1"/>
            </a:solidFill>
          </a:ln>
        </p:spPr>
      </p:pic>
      <p:sp>
        <p:nvSpPr>
          <p:cNvPr id="15" name="TextBox 14">
            <a:extLst>
              <a:ext uri="{FF2B5EF4-FFF2-40B4-BE49-F238E27FC236}">
                <a16:creationId xmlns:a16="http://schemas.microsoft.com/office/drawing/2014/main" id="{07DEC389-E934-4580-8684-746625DA0018}"/>
              </a:ext>
            </a:extLst>
          </p:cNvPr>
          <p:cNvSpPr txBox="1"/>
          <p:nvPr/>
        </p:nvSpPr>
        <p:spPr>
          <a:xfrm>
            <a:off x="8434675" y="5228793"/>
            <a:ext cx="19521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территория включенная в ПУГФН на добычу ТПИ (контур резервного месторождения) </a:t>
            </a:r>
          </a:p>
        </p:txBody>
      </p:sp>
      <p:cxnSp>
        <p:nvCxnSpPr>
          <p:cNvPr id="17" name="Прямая соединительная линия 16">
            <a:extLst>
              <a:ext uri="{FF2B5EF4-FFF2-40B4-BE49-F238E27FC236}">
                <a16:creationId xmlns:a16="http://schemas.microsoft.com/office/drawing/2014/main" id="{E461B039-2C00-4E5C-8FBB-1F3483E0E206}"/>
              </a:ext>
            </a:extLst>
          </p:cNvPr>
          <p:cNvCxnSpPr>
            <a:cxnSpLocks/>
          </p:cNvCxnSpPr>
          <p:nvPr/>
        </p:nvCxnSpPr>
        <p:spPr>
          <a:xfrm>
            <a:off x="9803480" y="2033775"/>
            <a:ext cx="557612" cy="539604"/>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9" name="Google Shape;1365;p21">
            <a:extLst>
              <a:ext uri="{FF2B5EF4-FFF2-40B4-BE49-F238E27FC236}">
                <a16:creationId xmlns:a16="http://schemas.microsoft.com/office/drawing/2014/main" id="{8312C249-8752-4226-BEBB-AB1B0C4BCCD6}"/>
              </a:ext>
            </a:extLst>
          </p:cNvPr>
          <p:cNvSpPr txBox="1"/>
          <p:nvPr/>
        </p:nvSpPr>
        <p:spPr>
          <a:xfrm>
            <a:off x="0" y="-6282"/>
            <a:ext cx="12192000" cy="400095"/>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dirty="0">
                <a:solidFill>
                  <a:schemeClr val="bg1"/>
                </a:solidFill>
                <a:latin typeface="Arial Black" panose="020B0A04020102020204" pitchFamily="34" charset="0"/>
                <a:cs typeface="Arial" panose="020B0604020202020204" pitchFamily="34" charset="0"/>
              </a:rPr>
              <a:t>Месторождения Кетмень, Предгорный Кетмень в Алматинской  области</a:t>
            </a:r>
          </a:p>
        </p:txBody>
      </p:sp>
      <p:pic>
        <p:nvPicPr>
          <p:cNvPr id="22" name="Google Shape;28;p1">
            <a:extLst>
              <a:ext uri="{FF2B5EF4-FFF2-40B4-BE49-F238E27FC236}">
                <a16:creationId xmlns:a16="http://schemas.microsoft.com/office/drawing/2014/main" id="{E7BAB713-FDE8-4EAB-8CCF-71B0FF28B8E4}"/>
              </a:ext>
            </a:extLst>
          </p:cNvPr>
          <p:cNvPicPr preferRelativeResize="0"/>
          <p:nvPr/>
        </p:nvPicPr>
        <p:blipFill rotWithShape="1">
          <a:blip r:embed="rId8">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2883388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4855" y="787764"/>
            <a:ext cx="8048624" cy="317459"/>
          </a:xfrm>
          <a:prstGeom prst="rect">
            <a:avLst/>
          </a:prstGeom>
          <a:noFill/>
        </p:spPr>
        <p:txBody>
          <a:bodyPr wrap="square" rtlCol="0">
            <a:spAutoFit/>
          </a:bodyPr>
          <a:lstStyle/>
          <a:p>
            <a:pPr algn="ctr" defTabSz="742950">
              <a:defRPr/>
            </a:pPr>
            <a:endParaRPr lang="ru-RU" sz="1463" dirty="0">
              <a:solidFill>
                <a:prstClr val="black"/>
              </a:solidFill>
              <a:latin typeface="Arial" panose="020B0604020202020204" pitchFamily="34" charset="0"/>
              <a:cs typeface="Arial" panose="020B0604020202020204" pitchFamily="34" charset="0"/>
            </a:endParaRPr>
          </a:p>
        </p:txBody>
      </p:sp>
      <p:sp>
        <p:nvSpPr>
          <p:cNvPr id="18" name="Прямоугольник 17"/>
          <p:cNvSpPr/>
          <p:nvPr/>
        </p:nvSpPr>
        <p:spPr>
          <a:xfrm>
            <a:off x="2106201" y="1142934"/>
            <a:ext cx="5265584" cy="3496947"/>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742950">
              <a:spcAft>
                <a:spcPts val="488"/>
              </a:spcAft>
              <a:tabLst>
                <a:tab pos="216694" algn="l"/>
                <a:tab pos="580430" algn="l"/>
              </a:tabLst>
              <a:defRPr/>
            </a:pPr>
            <a:r>
              <a:rPr lang="ru-RU" sz="1056" b="1" dirty="0">
                <a:solidFill>
                  <a:prstClr val="black"/>
                </a:solidFill>
                <a:latin typeface="Arial" panose="020B0604020202020204" pitchFamily="34" charset="0"/>
                <a:cs typeface="Arial" panose="020B0604020202020204" pitchFamily="34" charset="0"/>
              </a:rPr>
              <a:t>Местоположение : </a:t>
            </a:r>
            <a:r>
              <a:rPr lang="ru-RU" sz="1056" dirty="0">
                <a:solidFill>
                  <a:prstClr val="black"/>
                </a:solidFill>
                <a:latin typeface="Arial" panose="020B0604020202020204" pitchFamily="34" charset="0"/>
                <a:cs typeface="Arial" panose="020B0604020202020204" pitchFamily="34" charset="0"/>
              </a:rPr>
              <a:t>расположено в 230 км юго-западнее города Семипалатинск, на территории бывшего ядерного полигона. </a:t>
            </a:r>
          </a:p>
          <a:p>
            <a:pPr algn="just" defTabSz="742950">
              <a:spcAft>
                <a:spcPts val="488"/>
              </a:spcAft>
              <a:tabLst>
                <a:tab pos="216694" algn="l"/>
                <a:tab pos="580430" algn="l"/>
              </a:tabLst>
              <a:defRPr/>
            </a:pPr>
            <a:r>
              <a:rPr lang="ru-RU" sz="1056" b="1" dirty="0">
                <a:solidFill>
                  <a:prstClr val="black"/>
                </a:solidFill>
                <a:latin typeface="Arial" panose="020B0604020202020204" pitchFamily="34" charset="0"/>
                <a:cs typeface="Arial" panose="020B0604020202020204" pitchFamily="34" charset="0"/>
              </a:rPr>
              <a:t>Краткая геологическая характеристика: </a:t>
            </a:r>
            <a:r>
              <a:rPr lang="ru-RU" sz="1056" dirty="0">
                <a:solidFill>
                  <a:prstClr val="black"/>
                </a:solidFill>
                <a:latin typeface="Arial" panose="020B0604020202020204" pitchFamily="34" charset="0"/>
                <a:cs typeface="Arial" panose="020B0604020202020204" pitchFamily="34" charset="0"/>
              </a:rPr>
              <a:t>Месторождение приурочено к северо-западному окончанию Чингиз-Тарбагатайского </a:t>
            </a:r>
            <a:r>
              <a:rPr lang="ru-RU" sz="1056" dirty="0" err="1">
                <a:solidFill>
                  <a:prstClr val="black"/>
                </a:solidFill>
                <a:latin typeface="Arial" panose="020B0604020202020204" pitchFamily="34" charset="0"/>
                <a:cs typeface="Arial" panose="020B0604020202020204" pitchFamily="34" charset="0"/>
              </a:rPr>
              <a:t>мегаантиклинория</a:t>
            </a:r>
            <a:r>
              <a:rPr lang="ru-RU" sz="1056" dirty="0">
                <a:solidFill>
                  <a:prstClr val="black"/>
                </a:solidFill>
                <a:latin typeface="Arial" panose="020B0604020202020204" pitchFamily="34" charset="0"/>
                <a:cs typeface="Arial" panose="020B0604020202020204" pitchFamily="34" charset="0"/>
              </a:rPr>
              <a:t> и расположено в северной части западного борта </a:t>
            </a:r>
            <a:r>
              <a:rPr lang="ru-RU" sz="1056" dirty="0" err="1">
                <a:solidFill>
                  <a:prstClr val="black"/>
                </a:solidFill>
                <a:latin typeface="Arial" panose="020B0604020202020204" pitchFamily="34" charset="0"/>
                <a:cs typeface="Arial" panose="020B0604020202020204" pitchFamily="34" charset="0"/>
              </a:rPr>
              <a:t>Муржикской</a:t>
            </a:r>
            <a:r>
              <a:rPr lang="ru-RU" sz="1056" dirty="0">
                <a:solidFill>
                  <a:prstClr val="black"/>
                </a:solidFill>
                <a:latin typeface="Arial" panose="020B0604020202020204" pitchFamily="34" charset="0"/>
                <a:cs typeface="Arial" panose="020B0604020202020204" pitchFamily="34" charset="0"/>
              </a:rPr>
              <a:t> мульды, сложенной вулканогенно-осадочными отложениями девонского и каменноугольного возрастов. </a:t>
            </a:r>
            <a:r>
              <a:rPr lang="ru-RU" sz="1056" dirty="0" err="1">
                <a:solidFill>
                  <a:prstClr val="black"/>
                </a:solidFill>
                <a:latin typeface="Arial" panose="020B0604020202020204" pitchFamily="34" charset="0"/>
                <a:cs typeface="Arial" panose="020B0604020202020204" pitchFamily="34" charset="0"/>
              </a:rPr>
              <a:t>Пространственно</a:t>
            </a:r>
            <a:r>
              <a:rPr lang="ru-RU" sz="1056" dirty="0">
                <a:solidFill>
                  <a:prstClr val="black"/>
                </a:solidFill>
                <a:latin typeface="Arial" panose="020B0604020202020204" pitchFamily="34" charset="0"/>
                <a:cs typeface="Arial" panose="020B0604020202020204" pitchFamily="34" charset="0"/>
              </a:rPr>
              <a:t> на площади месторождения выделяется три разобщенных участка (залежи): Южный, Центральный и Северный.</a:t>
            </a:r>
          </a:p>
          <a:p>
            <a:pPr algn="just" defTabSz="742950">
              <a:spcAft>
                <a:spcPts val="488"/>
              </a:spcAft>
              <a:tabLst>
                <a:tab pos="216694" algn="l"/>
                <a:tab pos="580430" algn="l"/>
              </a:tabLst>
              <a:defRPr/>
            </a:pPr>
            <a:r>
              <a:rPr lang="ru-RU" sz="1056" dirty="0">
                <a:solidFill>
                  <a:prstClr val="black"/>
                </a:solidFill>
                <a:latin typeface="Arial" panose="020B0604020202020204" pitchFamily="34" charset="0"/>
                <a:cs typeface="Arial" panose="020B0604020202020204" pitchFamily="34" charset="0"/>
              </a:rPr>
              <a:t>Рудное тело мощностью от 0,3-0,5 до 2,5-4,2 м приурочено к известнякам, сланцам и песчаникам нижней части </a:t>
            </a:r>
            <a:r>
              <a:rPr lang="ru-RU" sz="1056" dirty="0" err="1">
                <a:solidFill>
                  <a:prstClr val="black"/>
                </a:solidFill>
                <a:latin typeface="Arial" panose="020B0604020202020204" pitchFamily="34" charset="0"/>
                <a:cs typeface="Arial" panose="020B0604020202020204" pitchFamily="34" charset="0"/>
              </a:rPr>
              <a:t>мейстеровского</a:t>
            </a:r>
            <a:r>
              <a:rPr lang="ru-RU" sz="1056" dirty="0">
                <a:solidFill>
                  <a:prstClr val="black"/>
                </a:solidFill>
                <a:latin typeface="Arial" panose="020B0604020202020204" pitchFamily="34" charset="0"/>
                <a:cs typeface="Arial" panose="020B0604020202020204" pitchFamily="34" charset="0"/>
              </a:rPr>
              <a:t> горизонта нижнего </a:t>
            </a:r>
            <a:r>
              <a:rPr lang="ru-RU" sz="1056" dirty="0" err="1">
                <a:solidFill>
                  <a:prstClr val="black"/>
                </a:solidFill>
                <a:latin typeface="Arial" panose="020B0604020202020204" pitchFamily="34" charset="0"/>
                <a:cs typeface="Arial" panose="020B0604020202020204" pitchFamily="34" charset="0"/>
              </a:rPr>
              <a:t>фамена</a:t>
            </a:r>
            <a:r>
              <a:rPr lang="ru-RU" sz="1056" dirty="0">
                <a:solidFill>
                  <a:prstClr val="black"/>
                </a:solidFill>
                <a:latin typeface="Arial" panose="020B0604020202020204" pitchFamily="34" charset="0"/>
                <a:cs typeface="Arial" panose="020B0604020202020204" pitchFamily="34" charset="0"/>
              </a:rPr>
              <a:t>. </a:t>
            </a:r>
            <a:r>
              <a:rPr lang="ru-RU" sz="1056" dirty="0" err="1">
                <a:solidFill>
                  <a:prstClr val="black"/>
                </a:solidFill>
                <a:latin typeface="Arial" panose="020B0604020202020204" pitchFamily="34" charset="0"/>
                <a:cs typeface="Arial" panose="020B0604020202020204" pitchFamily="34" charset="0"/>
              </a:rPr>
              <a:t>Оруденение</a:t>
            </a:r>
            <a:r>
              <a:rPr lang="ru-RU" sz="1056" dirty="0">
                <a:solidFill>
                  <a:prstClr val="black"/>
                </a:solidFill>
                <a:latin typeface="Arial" panose="020B0604020202020204" pitchFamily="34" charset="0"/>
                <a:cs typeface="Arial" panose="020B0604020202020204" pitchFamily="34" charset="0"/>
              </a:rPr>
              <a:t> прослежено почти до 200 м по падению и более чем на три километра с перерывами по простиранию и представлено преимущественно окисленными минералами пиролюзит-</a:t>
            </a:r>
            <a:r>
              <a:rPr lang="ru-RU" sz="1056" dirty="0" err="1">
                <a:solidFill>
                  <a:prstClr val="black"/>
                </a:solidFill>
                <a:latin typeface="Arial" panose="020B0604020202020204" pitchFamily="34" charset="0"/>
                <a:cs typeface="Arial" panose="020B0604020202020204" pitchFamily="34" charset="0"/>
              </a:rPr>
              <a:t>псиломеланового</a:t>
            </a:r>
            <a:r>
              <a:rPr lang="ru-RU" sz="1056" dirty="0">
                <a:solidFill>
                  <a:prstClr val="black"/>
                </a:solidFill>
                <a:latin typeface="Arial" panose="020B0604020202020204" pitchFamily="34" charset="0"/>
                <a:cs typeface="Arial" panose="020B0604020202020204" pitchFamily="34" charset="0"/>
              </a:rPr>
              <a:t> состава с примесью </a:t>
            </a:r>
            <a:r>
              <a:rPr lang="ru-RU" sz="1056" dirty="0" err="1">
                <a:solidFill>
                  <a:prstClr val="black"/>
                </a:solidFill>
                <a:latin typeface="Arial" panose="020B0604020202020204" pitchFamily="34" charset="0"/>
                <a:cs typeface="Arial" panose="020B0604020202020204" pitchFamily="34" charset="0"/>
              </a:rPr>
              <a:t>браунита</a:t>
            </a:r>
            <a:r>
              <a:rPr lang="ru-RU" sz="1056" dirty="0">
                <a:solidFill>
                  <a:prstClr val="black"/>
                </a:solidFill>
                <a:latin typeface="Arial" panose="020B0604020202020204" pitchFamily="34" charset="0"/>
                <a:cs typeface="Arial" panose="020B0604020202020204" pitchFamily="34" charset="0"/>
              </a:rPr>
              <a:t> и вернадита. Бедные первичные руды представлены полосчатыми разновидностями и сложены, в основном, манганитом, в меньшей степени </a:t>
            </a:r>
            <a:r>
              <a:rPr lang="ru-RU" sz="1056" dirty="0" err="1">
                <a:solidFill>
                  <a:prstClr val="black"/>
                </a:solidFill>
                <a:latin typeface="Arial" panose="020B0604020202020204" pitchFamily="34" charset="0"/>
                <a:cs typeface="Arial" panose="020B0604020202020204" pitchFamily="34" charset="0"/>
              </a:rPr>
              <a:t>браунитом</a:t>
            </a:r>
            <a:r>
              <a:rPr lang="ru-RU" sz="1056" dirty="0">
                <a:solidFill>
                  <a:prstClr val="black"/>
                </a:solidFill>
                <a:latin typeface="Arial" panose="020B0604020202020204" pitchFamily="34" charset="0"/>
                <a:cs typeface="Arial" panose="020B0604020202020204" pitchFamily="34" charset="0"/>
              </a:rPr>
              <a:t>, </a:t>
            </a:r>
            <a:r>
              <a:rPr lang="ru-RU" sz="1056" dirty="0" err="1">
                <a:solidFill>
                  <a:prstClr val="black"/>
                </a:solidFill>
                <a:latin typeface="Arial" panose="020B0604020202020204" pitchFamily="34" charset="0"/>
                <a:cs typeface="Arial" panose="020B0604020202020204" pitchFamily="34" charset="0"/>
              </a:rPr>
              <a:t>манганокальцитом</a:t>
            </a:r>
            <a:r>
              <a:rPr lang="ru-RU" sz="1056" dirty="0">
                <a:solidFill>
                  <a:prstClr val="black"/>
                </a:solidFill>
                <a:latin typeface="Arial" panose="020B0604020202020204" pitchFamily="34" charset="0"/>
                <a:cs typeface="Arial" panose="020B0604020202020204" pitchFamily="34" charset="0"/>
              </a:rPr>
              <a:t> и родохрозитом.  </a:t>
            </a:r>
          </a:p>
          <a:p>
            <a:pPr algn="just" defTabSz="742950">
              <a:spcAft>
                <a:spcPts val="488"/>
              </a:spcAft>
              <a:tabLst>
                <a:tab pos="216694" algn="l"/>
                <a:tab pos="580430" algn="l"/>
              </a:tabLst>
              <a:defRPr/>
            </a:pPr>
            <a:r>
              <a:rPr lang="ru-RU" sz="1056" dirty="0">
                <a:solidFill>
                  <a:prstClr val="black"/>
                </a:solidFill>
                <a:latin typeface="Arial" panose="020B0604020202020204" pitchFamily="34" charset="0"/>
                <a:cs typeface="Arial" panose="020B0604020202020204" pitchFamily="34" charset="0"/>
              </a:rPr>
              <a:t>На месторождении выявлены окисленные пиролюзит-псиломелан-</a:t>
            </a:r>
            <a:r>
              <a:rPr lang="ru-RU" sz="1056" dirty="0" err="1">
                <a:solidFill>
                  <a:prstClr val="black"/>
                </a:solidFill>
                <a:latin typeface="Arial" panose="020B0604020202020204" pitchFamily="34" charset="0"/>
                <a:cs typeface="Arial" panose="020B0604020202020204" pitchFamily="34" charset="0"/>
              </a:rPr>
              <a:t>вернадитовые</a:t>
            </a:r>
            <a:r>
              <a:rPr lang="ru-RU" sz="1056" dirty="0">
                <a:solidFill>
                  <a:prstClr val="black"/>
                </a:solidFill>
                <a:latin typeface="Arial" panose="020B0604020202020204" pitchFamily="34" charset="0"/>
                <a:cs typeface="Arial" panose="020B0604020202020204" pitchFamily="34" charset="0"/>
              </a:rPr>
              <a:t> и первичные манганит-</a:t>
            </a:r>
            <a:r>
              <a:rPr lang="ru-RU" sz="1056" dirty="0" err="1">
                <a:solidFill>
                  <a:prstClr val="black"/>
                </a:solidFill>
                <a:latin typeface="Arial" panose="020B0604020202020204" pitchFamily="34" charset="0"/>
                <a:cs typeface="Arial" panose="020B0604020202020204" pitchFamily="34" charset="0"/>
              </a:rPr>
              <a:t>браунитовые</a:t>
            </a:r>
            <a:r>
              <a:rPr lang="ru-RU" sz="1056" dirty="0">
                <a:solidFill>
                  <a:prstClr val="black"/>
                </a:solidFill>
                <a:latin typeface="Arial" panose="020B0604020202020204" pitchFamily="34" charset="0"/>
                <a:cs typeface="Arial" panose="020B0604020202020204" pitchFamily="34" charset="0"/>
              </a:rPr>
              <a:t> руды. </a:t>
            </a:r>
          </a:p>
          <a:p>
            <a:pPr algn="just" defTabSz="742950">
              <a:spcAft>
                <a:spcPts val="488"/>
              </a:spcAft>
              <a:tabLst>
                <a:tab pos="216694" algn="l"/>
                <a:tab pos="580430" algn="l"/>
              </a:tabLst>
              <a:defRPr/>
            </a:pPr>
            <a:endParaRPr lang="ru-RU" sz="975" dirty="0">
              <a:solidFill>
                <a:prstClr val="black"/>
              </a:solidFill>
              <a:latin typeface="Arial" panose="020B0604020202020204" pitchFamily="34" charset="0"/>
              <a:cs typeface="Arial" panose="020B0604020202020204" pitchFamily="34" charset="0"/>
            </a:endParaRPr>
          </a:p>
        </p:txBody>
      </p:sp>
      <p:pic>
        <p:nvPicPr>
          <p:cNvPr id="16"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94602" y="1165918"/>
            <a:ext cx="1935153" cy="108094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a:xfrm>
            <a:off x="9417665" y="1375977"/>
            <a:ext cx="330411" cy="330410"/>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ru-RU" sz="1463" dirty="0">
              <a:solidFill>
                <a:prstClr val="white"/>
              </a:solidFill>
              <a:latin typeface="Calibri" panose="020F0502020204030204"/>
            </a:endParaRPr>
          </a:p>
        </p:txBody>
      </p:sp>
      <p:cxnSp>
        <p:nvCxnSpPr>
          <p:cNvPr id="21" name="Прямая соединительная линия 20"/>
          <p:cNvCxnSpPr>
            <a:cxnSpLocks/>
          </p:cNvCxnSpPr>
          <p:nvPr/>
        </p:nvCxnSpPr>
        <p:spPr>
          <a:xfrm flipH="1">
            <a:off x="8224344" y="1706388"/>
            <a:ext cx="1193321" cy="750531"/>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6" name="Таблица 5">
            <a:extLst>
              <a:ext uri="{FF2B5EF4-FFF2-40B4-BE49-F238E27FC236}">
                <a16:creationId xmlns:a16="http://schemas.microsoft.com/office/drawing/2014/main" id="{920DC9E1-1D1E-80CF-913A-9374E3FAB4C2}"/>
              </a:ext>
            </a:extLst>
          </p:cNvPr>
          <p:cNvGraphicFramePr>
            <a:graphicFrameLocks noGrp="1"/>
          </p:cNvGraphicFramePr>
          <p:nvPr>
            <p:extLst>
              <p:ext uri="{D42A27DB-BD31-4B8C-83A1-F6EECF244321}">
                <p14:modId xmlns:p14="http://schemas.microsoft.com/office/powerpoint/2010/main" val="1254507873"/>
              </p:ext>
            </p:extLst>
          </p:nvPr>
        </p:nvGraphicFramePr>
        <p:xfrm>
          <a:off x="1642661" y="4666275"/>
          <a:ext cx="6155403" cy="1211584"/>
        </p:xfrm>
        <a:graphic>
          <a:graphicData uri="http://schemas.openxmlformats.org/drawingml/2006/table">
            <a:tbl>
              <a:tblPr firstRow="1" firstCol="1" bandRow="1">
                <a:tableStyleId>{21E4AEA4-8DFA-4A89-87EB-49C32662AFE0}</a:tableStyleId>
              </a:tblPr>
              <a:tblGrid>
                <a:gridCol w="1419928">
                  <a:extLst>
                    <a:ext uri="{9D8B030D-6E8A-4147-A177-3AD203B41FA5}">
                      <a16:colId xmlns:a16="http://schemas.microsoft.com/office/drawing/2014/main" val="131043786"/>
                    </a:ext>
                  </a:extLst>
                </a:gridCol>
                <a:gridCol w="1382674">
                  <a:extLst>
                    <a:ext uri="{9D8B030D-6E8A-4147-A177-3AD203B41FA5}">
                      <a16:colId xmlns:a16="http://schemas.microsoft.com/office/drawing/2014/main" val="2658591762"/>
                    </a:ext>
                  </a:extLst>
                </a:gridCol>
                <a:gridCol w="1149292">
                  <a:extLst>
                    <a:ext uri="{9D8B030D-6E8A-4147-A177-3AD203B41FA5}">
                      <a16:colId xmlns:a16="http://schemas.microsoft.com/office/drawing/2014/main" val="1459645257"/>
                    </a:ext>
                  </a:extLst>
                </a:gridCol>
                <a:gridCol w="2203509">
                  <a:extLst>
                    <a:ext uri="{9D8B030D-6E8A-4147-A177-3AD203B41FA5}">
                      <a16:colId xmlns:a16="http://schemas.microsoft.com/office/drawing/2014/main" val="3550398924"/>
                    </a:ext>
                  </a:extLst>
                </a:gridCol>
              </a:tblGrid>
              <a:tr h="222885">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aa-ET"/>
                    </a:p>
                  </a:txBody>
                  <a:tcPr/>
                </a:tc>
                <a:tc hMerge="1">
                  <a:txBody>
                    <a:bodyPr/>
                    <a:lstStyle/>
                    <a:p>
                      <a:endParaRPr lang="ru-RU"/>
                    </a:p>
                  </a:txBody>
                  <a:tcPr/>
                </a:tc>
                <a:extLst>
                  <a:ext uri="{0D108BD9-81ED-4DB2-BD59-A6C34878D82A}">
                    <a16:rowId xmlns:a16="http://schemas.microsoft.com/office/drawing/2014/main" val="10000"/>
                  </a:ext>
                </a:extLst>
              </a:tr>
              <a:tr h="371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aa-ET"/>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Забалансовые</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22288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200" b="0" kern="1200" dirty="0">
                          <a:solidFill>
                            <a:schemeClr val="dk1"/>
                          </a:solidFill>
                          <a:latin typeface="Century Gothic" panose="020B0502020202020204" pitchFamily="34" charset="0"/>
                          <a:ea typeface="+mn-ea"/>
                          <a:cs typeface="Times New Roman" panose="02020603050405020304" pitchFamily="18" charset="0"/>
                        </a:rPr>
                        <a:t>Марганец, тыс.т</a:t>
                      </a:r>
                      <a:endParaRPr lang="ru-RU" sz="1200" b="0" kern="1200" dirty="0">
                        <a:solidFill>
                          <a:schemeClr val="dk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cs typeface="Arial" pitchFamily="34" charset="0"/>
                        </a:rPr>
                        <a:t>А+В+С1</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cs typeface="Arial" pitchFamily="34" charset="0"/>
                        </a:rPr>
                        <a:t>С2</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cs typeface="Arial" pitchFamily="34" charset="0"/>
                        </a:rPr>
                        <a:t>305,5</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952285"/>
                  </a:ext>
                </a:extLst>
              </a:tr>
              <a:tr h="22288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kern="1200" dirty="0">
                        <a:solidFill>
                          <a:schemeClr val="dk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cs typeface="Arial" pitchFamily="34" charset="0"/>
                        </a:rPr>
                        <a:t>678,6</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cs typeface="Arial" pitchFamily="34" charset="0"/>
                        </a:rPr>
                        <a:t>416,8</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7288652"/>
                  </a:ext>
                </a:extLst>
              </a:tr>
            </a:tbl>
          </a:graphicData>
        </a:graphic>
      </p:graphicFrame>
      <p:pic>
        <p:nvPicPr>
          <p:cNvPr id="7" name="Рисунок 6">
            <a:extLst>
              <a:ext uri="{FF2B5EF4-FFF2-40B4-BE49-F238E27FC236}">
                <a16:creationId xmlns:a16="http://schemas.microsoft.com/office/drawing/2014/main" id="{D4D4E9BF-0B88-41FC-B733-4D3A4AFDE1F9}"/>
              </a:ext>
            </a:extLst>
          </p:cNvPr>
          <p:cNvPicPr>
            <a:picLocks noChangeAspect="1"/>
          </p:cNvPicPr>
          <p:nvPr/>
        </p:nvPicPr>
        <p:blipFill>
          <a:blip r:embed="rId4"/>
          <a:stretch>
            <a:fillRect/>
          </a:stretch>
        </p:blipFill>
        <p:spPr>
          <a:xfrm>
            <a:off x="8224343" y="2495770"/>
            <a:ext cx="2386642" cy="2197393"/>
          </a:xfrm>
          <a:prstGeom prst="rect">
            <a:avLst/>
          </a:prstGeom>
          <a:ln>
            <a:solidFill>
              <a:schemeClr val="tx1"/>
            </a:solidFill>
          </a:ln>
        </p:spPr>
      </p:pic>
      <p:cxnSp>
        <p:nvCxnSpPr>
          <p:cNvPr id="15" name="Прямая соединительная линия 14">
            <a:extLst>
              <a:ext uri="{FF2B5EF4-FFF2-40B4-BE49-F238E27FC236}">
                <a16:creationId xmlns:a16="http://schemas.microsoft.com/office/drawing/2014/main" id="{C9F2D28C-8737-454F-8A39-7EB994A93B24}"/>
              </a:ext>
            </a:extLst>
          </p:cNvPr>
          <p:cNvCxnSpPr>
            <a:cxnSpLocks/>
          </p:cNvCxnSpPr>
          <p:nvPr/>
        </p:nvCxnSpPr>
        <p:spPr>
          <a:xfrm>
            <a:off x="9739141" y="1682281"/>
            <a:ext cx="871845" cy="813488"/>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21CCB8BF-4095-4EE5-B873-079BD0A90459}"/>
              </a:ext>
            </a:extLst>
          </p:cNvPr>
          <p:cNvSpPr txBox="1"/>
          <p:nvPr/>
        </p:nvSpPr>
        <p:spPr>
          <a:xfrm>
            <a:off x="8520120" y="4879409"/>
            <a:ext cx="1952178" cy="461665"/>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территория включенная в ПУГФН на добычу ТПИ (контур резервного месторождения) </a:t>
            </a:r>
          </a:p>
        </p:txBody>
      </p:sp>
      <p:pic>
        <p:nvPicPr>
          <p:cNvPr id="22" name="Рисунок 21">
            <a:extLst>
              <a:ext uri="{FF2B5EF4-FFF2-40B4-BE49-F238E27FC236}">
                <a16:creationId xmlns:a16="http://schemas.microsoft.com/office/drawing/2014/main" id="{CEB7CC40-91E3-46BD-B726-BCE288B9C91C}"/>
              </a:ext>
            </a:extLst>
          </p:cNvPr>
          <p:cNvPicPr>
            <a:picLocks noChangeAspect="1"/>
          </p:cNvPicPr>
          <p:nvPr/>
        </p:nvPicPr>
        <p:blipFill>
          <a:blip r:embed="rId5"/>
          <a:stretch>
            <a:fillRect/>
          </a:stretch>
        </p:blipFill>
        <p:spPr>
          <a:xfrm>
            <a:off x="8080457" y="4989344"/>
            <a:ext cx="409632" cy="200053"/>
          </a:xfrm>
          <a:prstGeom prst="rect">
            <a:avLst/>
          </a:prstGeom>
          <a:ln w="19050">
            <a:solidFill>
              <a:srgbClr val="FF0000"/>
            </a:solidFill>
          </a:ln>
        </p:spPr>
      </p:pic>
      <p:sp>
        <p:nvSpPr>
          <p:cNvPr id="23" name="Прямоугольник 22">
            <a:extLst>
              <a:ext uri="{FF2B5EF4-FFF2-40B4-BE49-F238E27FC236}">
                <a16:creationId xmlns:a16="http://schemas.microsoft.com/office/drawing/2014/main" id="{89D086B1-9207-4D8F-B983-53C49AEB8DB8}"/>
              </a:ext>
            </a:extLst>
          </p:cNvPr>
          <p:cNvSpPr/>
          <p:nvPr/>
        </p:nvSpPr>
        <p:spPr>
          <a:xfrm>
            <a:off x="8068935" y="5406625"/>
            <a:ext cx="421155" cy="200050"/>
          </a:xfrm>
          <a:prstGeom prst="rect">
            <a:avLst/>
          </a:prstGeom>
          <a:solidFill>
            <a:srgbClr val="EEFB8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3CBDE554-96E9-4717-A80D-9B123B0B5904}"/>
              </a:ext>
            </a:extLst>
          </p:cNvPr>
          <p:cNvSpPr txBox="1"/>
          <p:nvPr/>
        </p:nvSpPr>
        <p:spPr>
          <a:xfrm>
            <a:off x="8499426" y="5358160"/>
            <a:ext cx="1952178" cy="461665"/>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контур Семипалатинского испытательного ядерного полигона</a:t>
            </a:r>
          </a:p>
          <a:p>
            <a:endParaRPr lang="ru-RU" sz="800" dirty="0">
              <a:latin typeface="Times New Roman" panose="02020603050405020304" pitchFamily="18" charset="0"/>
              <a:cs typeface="Times New Roman" panose="02020603050405020304" pitchFamily="18" charset="0"/>
            </a:endParaRPr>
          </a:p>
        </p:txBody>
      </p:sp>
      <p:pic>
        <p:nvPicPr>
          <p:cNvPr id="14" name="Рисунок 13">
            <a:extLst>
              <a:ext uri="{FF2B5EF4-FFF2-40B4-BE49-F238E27FC236}">
                <a16:creationId xmlns:a16="http://schemas.microsoft.com/office/drawing/2014/main" id="{A9182C37-3501-44AE-9C3F-90CCC44A5E11}"/>
              </a:ext>
            </a:extLst>
          </p:cNvPr>
          <p:cNvPicPr>
            <a:picLocks noChangeAspect="1"/>
          </p:cNvPicPr>
          <p:nvPr/>
        </p:nvPicPr>
        <p:blipFill>
          <a:blip r:embed="rId6"/>
          <a:stretch>
            <a:fillRect/>
          </a:stretch>
        </p:blipFill>
        <p:spPr>
          <a:xfrm>
            <a:off x="8079527" y="5788562"/>
            <a:ext cx="410562" cy="213834"/>
          </a:xfrm>
          <a:prstGeom prst="rect">
            <a:avLst/>
          </a:prstGeom>
          <a:ln>
            <a:solidFill>
              <a:schemeClr val="tx2">
                <a:lumMod val="75000"/>
              </a:schemeClr>
            </a:solidFill>
          </a:ln>
        </p:spPr>
      </p:pic>
      <p:sp>
        <p:nvSpPr>
          <p:cNvPr id="25" name="TextBox 24">
            <a:extLst>
              <a:ext uri="{FF2B5EF4-FFF2-40B4-BE49-F238E27FC236}">
                <a16:creationId xmlns:a16="http://schemas.microsoft.com/office/drawing/2014/main" id="{CEA0C33F-E838-49E8-A7E7-56BBEDDA4D9D}"/>
              </a:ext>
            </a:extLst>
          </p:cNvPr>
          <p:cNvSpPr txBox="1"/>
          <p:nvPr/>
        </p:nvSpPr>
        <p:spPr>
          <a:xfrm>
            <a:off x="8490089" y="5757509"/>
            <a:ext cx="1952178" cy="338554"/>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контур отозванных контрактов</a:t>
            </a:r>
          </a:p>
          <a:p>
            <a:endParaRPr lang="ru-RU" sz="800" dirty="0">
              <a:latin typeface="Times New Roman" panose="02020603050405020304" pitchFamily="18" charset="0"/>
              <a:cs typeface="Times New Roman" panose="02020603050405020304" pitchFamily="18" charset="0"/>
            </a:endParaRPr>
          </a:p>
        </p:txBody>
      </p:sp>
      <p:sp>
        <p:nvSpPr>
          <p:cNvPr id="26" name="Google Shape;1365;p21">
            <a:extLst>
              <a:ext uri="{FF2B5EF4-FFF2-40B4-BE49-F238E27FC236}">
                <a16:creationId xmlns:a16="http://schemas.microsoft.com/office/drawing/2014/main" id="{348B8919-622C-41FD-9786-35778C6D79DB}"/>
              </a:ext>
            </a:extLst>
          </p:cNvPr>
          <p:cNvSpPr txBox="1"/>
          <p:nvPr/>
        </p:nvSpPr>
        <p:spPr>
          <a:xfrm>
            <a:off x="0" y="-6282"/>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dirty="0">
                <a:solidFill>
                  <a:schemeClr val="bg1"/>
                </a:solidFill>
                <a:latin typeface="Arial Black" panose="020B0A04020102020204" pitchFamily="34" charset="0"/>
                <a:cs typeface="Arial" panose="020B0604020202020204" pitchFamily="34" charset="0"/>
              </a:rPr>
              <a:t>Месторождение </a:t>
            </a:r>
            <a:r>
              <a:rPr lang="ru-RU" sz="2000" dirty="0" err="1">
                <a:solidFill>
                  <a:schemeClr val="bg1"/>
                </a:solidFill>
                <a:latin typeface="Arial Black" panose="020B0A04020102020204" pitchFamily="34" charset="0"/>
                <a:cs typeface="Arial" panose="020B0604020202020204" pitchFamily="34" charset="0"/>
              </a:rPr>
              <a:t>Есымжал</a:t>
            </a:r>
            <a:r>
              <a:rPr lang="ru-RU" sz="2000" dirty="0">
                <a:solidFill>
                  <a:schemeClr val="bg1"/>
                </a:solidFill>
                <a:latin typeface="Arial Black" panose="020B0A04020102020204" pitchFamily="34" charset="0"/>
                <a:cs typeface="Arial" panose="020B0604020202020204" pitchFamily="34" charset="0"/>
              </a:rPr>
              <a:t> в Абайской области</a:t>
            </a:r>
          </a:p>
        </p:txBody>
      </p:sp>
      <p:pic>
        <p:nvPicPr>
          <p:cNvPr id="27" name="Google Shape;28;p1">
            <a:extLst>
              <a:ext uri="{FF2B5EF4-FFF2-40B4-BE49-F238E27FC236}">
                <a16:creationId xmlns:a16="http://schemas.microsoft.com/office/drawing/2014/main" id="{F4DE4349-26DF-43DF-9788-CCCF52ABB42B}"/>
              </a:ext>
            </a:extLst>
          </p:cNvPr>
          <p:cNvPicPr preferRelativeResize="0"/>
          <p:nvPr/>
        </p:nvPicPr>
        <p:blipFill rotWithShape="1">
          <a:blip r:embed="rId7">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3819949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173286" y="422460"/>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364148" y="767398"/>
            <a:ext cx="406660"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4" name="Прямая соединительная линия 3"/>
          <p:cNvCxnSpPr>
            <a:cxnSpLocks/>
            <a:stCxn id="3" idx="2"/>
          </p:cNvCxnSpPr>
          <p:nvPr/>
        </p:nvCxnSpPr>
        <p:spPr>
          <a:xfrm>
            <a:off x="9567478" y="1189843"/>
            <a:ext cx="397660" cy="684737"/>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17" name="Таблица 16">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776533624"/>
              </p:ext>
            </p:extLst>
          </p:nvPr>
        </p:nvGraphicFramePr>
        <p:xfrm>
          <a:off x="1273276" y="5019922"/>
          <a:ext cx="6259622" cy="1345255"/>
        </p:xfrm>
        <a:graphic>
          <a:graphicData uri="http://schemas.openxmlformats.org/drawingml/2006/table">
            <a:tbl>
              <a:tblPr firstRow="1" firstCol="1" bandRow="1">
                <a:tableStyleId>{21E4AEA4-8DFA-4A89-87EB-49C32662AFE0}</a:tableStyleId>
              </a:tblPr>
              <a:tblGrid>
                <a:gridCol w="1584209">
                  <a:extLst>
                    <a:ext uri="{9D8B030D-6E8A-4147-A177-3AD203B41FA5}">
                      <a16:colId xmlns:a16="http://schemas.microsoft.com/office/drawing/2014/main" val="20000"/>
                    </a:ext>
                  </a:extLst>
                </a:gridCol>
                <a:gridCol w="2095745">
                  <a:extLst>
                    <a:ext uri="{9D8B030D-6E8A-4147-A177-3AD203B41FA5}">
                      <a16:colId xmlns:a16="http://schemas.microsoft.com/office/drawing/2014/main" val="2658591762"/>
                    </a:ext>
                  </a:extLst>
                </a:gridCol>
                <a:gridCol w="959989">
                  <a:extLst>
                    <a:ext uri="{9D8B030D-6E8A-4147-A177-3AD203B41FA5}">
                      <a16:colId xmlns:a16="http://schemas.microsoft.com/office/drawing/2014/main" val="20002"/>
                    </a:ext>
                  </a:extLst>
                </a:gridCol>
                <a:gridCol w="1619679">
                  <a:extLst>
                    <a:ext uri="{9D8B030D-6E8A-4147-A177-3AD203B41FA5}">
                      <a16:colId xmlns:a16="http://schemas.microsoft.com/office/drawing/2014/main" val="20003"/>
                    </a:ext>
                  </a:extLst>
                </a:gridCol>
              </a:tblGrid>
              <a:tr h="432048">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25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Месторождение (участок)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a:t>
                      </a:r>
                      <a:r>
                        <a:rPr lang="ru-RU" sz="1200" b="1" kern="1200" baseline="0" dirty="0">
                          <a:solidFill>
                            <a:schemeClr val="bg1"/>
                          </a:solidFill>
                          <a:latin typeface="Century Gothic" panose="020B0502020202020204" pitchFamily="34" charset="0"/>
                          <a:ea typeface="+mn-ea"/>
                          <a:cs typeface="Times New Roman" panose="02020603050405020304" pitchFamily="18" charset="0"/>
                        </a:rPr>
                        <a:t> , кг</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a:solidFill>
                            <a:schemeClr val="bg1"/>
                          </a:solidFill>
                          <a:latin typeface="Century Gothic" panose="020B0502020202020204" pitchFamily="34" charset="0"/>
                        </a:rPr>
                        <a:t>Забалансовые</a:t>
                      </a:r>
                      <a:r>
                        <a:rPr lang="ru-RU" sz="1200" b="1" dirty="0">
                          <a:solidFill>
                            <a:schemeClr val="bg1"/>
                          </a:solidFill>
                          <a:latin typeface="Century Gothic" panose="020B0502020202020204" pitchFamily="34" charset="0"/>
                        </a:rPr>
                        <a:t> запасы, кг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387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err="1">
                          <a:solidFill>
                            <a:schemeClr val="tx1"/>
                          </a:solidFill>
                          <a:latin typeface="Century Gothic" panose="020B0502020202020204" pitchFamily="34" charset="0"/>
                        </a:rPr>
                        <a:t>Мыстобе</a:t>
                      </a:r>
                      <a:r>
                        <a:rPr lang="ru-RU" sz="1200" b="0" dirty="0">
                          <a:solidFill>
                            <a:schemeClr val="tx1"/>
                          </a:solidFill>
                          <a:latin typeface="Century Gothic" panose="020B0502020202020204" pitchFamily="34" charset="0"/>
                        </a:rPr>
                        <a:t> (золото)</a:t>
                      </a:r>
                      <a:endParaRPr lang="ru-RU" sz="1200" b="0" kern="1200" dirty="0">
                        <a:solidFill>
                          <a:schemeClr val="tx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dirty="0">
                          <a:solidFill>
                            <a:schemeClr val="tx1"/>
                          </a:solidFill>
                          <a:latin typeface="Century Gothic" panose="020B0502020202020204" pitchFamily="34" charset="0"/>
                        </a:rPr>
                        <a:t>А+В+С1 –</a:t>
                      </a:r>
                      <a:r>
                        <a:rPr lang="ru-RU" sz="1200" b="0" i="0" u="none" strike="noStrike" dirty="0">
                          <a:solidFill>
                            <a:schemeClr val="tx1"/>
                          </a:solidFill>
                          <a:effectLst/>
                          <a:latin typeface="Century Gothic" panose="020B0502020202020204" pitchFamily="34" charset="0"/>
                        </a:rPr>
                        <a:t>808,7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a:solidFill>
                            <a:schemeClr val="tx1"/>
                          </a:solidFill>
                          <a:effectLst/>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b="0" i="0" u="none" strike="noStrike" dirty="0">
                          <a:solidFill>
                            <a:schemeClr val="tx1"/>
                          </a:solidFill>
                          <a:effectLst/>
                          <a:latin typeface="Century Gothic" panose="020B0502020202020204" pitchFamily="34" charset="0"/>
                        </a:rPr>
                        <a:t>246,5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Прямоугольник 6"/>
          <p:cNvSpPr/>
          <p:nvPr/>
        </p:nvSpPr>
        <p:spPr>
          <a:xfrm>
            <a:off x="1042219" y="606036"/>
            <a:ext cx="6721737" cy="4570482"/>
          </a:xfrm>
          <a:prstGeom prst="rect">
            <a:avLst/>
          </a:prstGeom>
        </p:spPr>
        <p:txBody>
          <a:bodyPr wrap="square">
            <a:spAutoFit/>
          </a:bodyPr>
          <a:lstStyle/>
          <a:p>
            <a:pPr algn="just"/>
            <a:r>
              <a:rPr lang="ru-RU" sz="1100" b="1" dirty="0">
                <a:solidFill>
                  <a:prstClr val="black"/>
                </a:solidFill>
                <a:latin typeface="Arial" panose="020B0604020202020204" pitchFamily="34" charset="0"/>
                <a:cs typeface="Arial" panose="020B0604020202020204" pitchFamily="34" charset="0"/>
              </a:rPr>
              <a:t>Местоположение</a:t>
            </a:r>
            <a:r>
              <a:rPr lang="ru-RU" sz="1100" b="1" dirty="0">
                <a:latin typeface="Arial" panose="020B0604020202020204" pitchFamily="34" charset="0"/>
                <a:cs typeface="Arial" panose="020B0604020202020204" pitchFamily="34" charset="0"/>
              </a:rPr>
              <a:t>: </a:t>
            </a:r>
            <a:r>
              <a:rPr lang="ru-RU" sz="1100" dirty="0">
                <a:latin typeface="Arial" panose="020B0604020202020204" pitchFamily="34" charset="0"/>
                <a:cs typeface="Arial" panose="020B0604020202020204" pitchFamily="34" charset="0"/>
              </a:rPr>
              <a:t>Месторождение </a:t>
            </a:r>
            <a:r>
              <a:rPr lang="ru-RU" sz="1100" dirty="0" err="1">
                <a:latin typeface="Arial" panose="020B0604020202020204" pitchFamily="34" charset="0"/>
                <a:cs typeface="Arial" panose="020B0604020202020204" pitchFamily="34" charset="0"/>
              </a:rPr>
              <a:t>Мыстобе</a:t>
            </a:r>
            <a:r>
              <a:rPr lang="ru-RU" sz="1100" dirty="0">
                <a:latin typeface="Arial" panose="020B0604020202020204" pitchFamily="34" charset="0"/>
                <a:cs typeface="Arial" panose="020B0604020202020204" pitchFamily="34" charset="0"/>
              </a:rPr>
              <a:t> расположено в непосредственной близости от железнодорожной трассы Алматы - Караганда в 530 км северо-западнее (по автодороге) г. Алматы и в 120 км к западу от г. Балхаш.</a:t>
            </a:r>
          </a:p>
          <a:p>
            <a:pPr algn="just"/>
            <a:endParaRPr lang="en-US" sz="800" dirty="0">
              <a:latin typeface="Arial" panose="020B0604020202020204" pitchFamily="34" charset="0"/>
              <a:cs typeface="Arial" panose="020B0604020202020204" pitchFamily="34" charset="0"/>
            </a:endParaRPr>
          </a:p>
          <a:p>
            <a:pPr algn="just"/>
            <a:r>
              <a:rPr lang="ru-RU" sz="1100" dirty="0">
                <a:latin typeface="Arial" panose="020B0604020202020204" pitchFamily="34" charset="0"/>
                <a:cs typeface="Arial" panose="020B0604020202020204" pitchFamily="34" charset="0"/>
              </a:rPr>
              <a:t>Приурочено к зоне сочленения </a:t>
            </a:r>
            <a:r>
              <a:rPr lang="ru-RU" sz="1100" dirty="0" err="1">
                <a:latin typeface="Arial" panose="020B0604020202020204" pitchFamily="34" charset="0"/>
                <a:cs typeface="Arial" panose="020B0604020202020204" pitchFamily="34" charset="0"/>
              </a:rPr>
              <a:t>Кызылэспинского</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антиклинория</a:t>
            </a:r>
            <a:r>
              <a:rPr lang="ru-RU" sz="1100" dirty="0">
                <a:latin typeface="Arial" panose="020B0604020202020204" pitchFamily="34" charset="0"/>
                <a:cs typeface="Arial" panose="020B0604020202020204" pitchFamily="34" charset="0"/>
              </a:rPr>
              <a:t> и Западно-Балхашского </a:t>
            </a:r>
            <a:r>
              <a:rPr lang="ru-RU" sz="1100" dirty="0" err="1">
                <a:latin typeface="Arial" panose="020B0604020202020204" pitchFamily="34" charset="0"/>
                <a:cs typeface="Arial" panose="020B0604020202020204" pitchFamily="34" charset="0"/>
              </a:rPr>
              <a:t>синклинория</a:t>
            </a:r>
            <a:r>
              <a:rPr lang="ru-RU" sz="1100" dirty="0">
                <a:latin typeface="Arial" panose="020B0604020202020204" pitchFamily="34" charset="0"/>
                <a:cs typeface="Arial" panose="020B0604020202020204" pitchFamily="34" charset="0"/>
              </a:rPr>
              <a:t>. В геологическом строении месторождения участвуют раннекаменноугольные вулканиты кислого состава и среднекаменноугольные </a:t>
            </a:r>
            <a:r>
              <a:rPr lang="ru-RU" sz="1100" dirty="0" err="1">
                <a:latin typeface="Arial" panose="020B0604020202020204" pitchFamily="34" charset="0"/>
                <a:cs typeface="Arial" panose="020B0604020202020204" pitchFamily="34" charset="0"/>
              </a:rPr>
              <a:t>гранитоиды</a:t>
            </a:r>
            <a:r>
              <a:rPr lang="ru-RU" sz="1100" dirty="0">
                <a:latin typeface="Arial" panose="020B0604020202020204" pitchFamily="34" charset="0"/>
                <a:cs typeface="Arial" panose="020B0604020202020204" pitchFamily="34" charset="0"/>
              </a:rPr>
              <a:t>. Через всю площадь рудного поля проходит </a:t>
            </a:r>
            <a:r>
              <a:rPr lang="ru-RU" sz="1100" dirty="0" err="1">
                <a:latin typeface="Arial" panose="020B0604020202020204" pitchFamily="34" charset="0"/>
                <a:cs typeface="Arial" panose="020B0604020202020204" pitchFamily="34" charset="0"/>
              </a:rPr>
              <a:t>субширотный</a:t>
            </a:r>
            <a:r>
              <a:rPr lang="ru-RU" sz="1100" dirty="0">
                <a:latin typeface="Arial" panose="020B0604020202020204" pitchFamily="34" charset="0"/>
                <a:cs typeface="Arial" panose="020B0604020202020204" pitchFamily="34" charset="0"/>
              </a:rPr>
              <a:t> разлом, с которым пространственно ассоциируют рудные тела </a:t>
            </a:r>
            <a:r>
              <a:rPr lang="ru-RU" sz="1100" dirty="0" err="1">
                <a:latin typeface="Arial" panose="020B0604020202020204" pitchFamily="34" charset="0"/>
                <a:cs typeface="Arial" panose="020B0604020202020204" pitchFamily="34" charset="0"/>
              </a:rPr>
              <a:t>субмеридионального</a:t>
            </a:r>
            <a:r>
              <a:rPr lang="ru-RU" sz="1100" dirty="0">
                <a:latin typeface="Arial" panose="020B0604020202020204" pitchFamily="34" charset="0"/>
                <a:cs typeface="Arial" panose="020B0604020202020204" pitchFamily="34" charset="0"/>
              </a:rPr>
              <a:t> и северо-восточного простирания. В зонах разломов породы интенсивно изменены и сопровождаются ореолами </a:t>
            </a:r>
            <a:r>
              <a:rPr lang="ru-RU" sz="1100" dirty="0" err="1">
                <a:latin typeface="Arial" panose="020B0604020202020204" pitchFamily="34" charset="0"/>
                <a:cs typeface="Arial" panose="020B0604020202020204" pitchFamily="34" charset="0"/>
              </a:rPr>
              <a:t>окварцевания</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хлоритизации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эпидотизациии</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карбонатизации</a:t>
            </a:r>
            <a:r>
              <a:rPr lang="ru-RU" sz="1100" dirty="0">
                <a:latin typeface="Arial" panose="020B0604020202020204" pitchFamily="34" charset="0"/>
                <a:cs typeface="Arial" panose="020B0604020202020204" pitchFamily="34" charset="0"/>
              </a:rPr>
              <a:t>. Рудные тела приурочены к кварц-серицитовым </a:t>
            </a:r>
            <a:r>
              <a:rPr lang="ru-RU" sz="1100" dirty="0" err="1">
                <a:latin typeface="Arial" panose="020B0604020202020204" pitchFamily="34" charset="0"/>
                <a:cs typeface="Arial" panose="020B0604020202020204" pitchFamily="34" charset="0"/>
              </a:rPr>
              <a:t>метасоматитам</a:t>
            </a:r>
            <a:r>
              <a:rPr lang="ru-RU" sz="1100" dirty="0">
                <a:latin typeface="Arial" panose="020B0604020202020204" pitchFamily="34" charset="0"/>
                <a:cs typeface="Arial" panose="020B0604020202020204" pitchFamily="34" charset="0"/>
              </a:rPr>
              <a:t>. Всего на месторождении выявлено более десяти рудных тел, представленных турмалин-пирит-кварцевыми и сульфидно-кварцевыми жилами. Первые выполняют систему пересекающихся </a:t>
            </a:r>
            <a:r>
              <a:rPr lang="ru-RU" sz="1100" dirty="0" err="1">
                <a:latin typeface="Arial" panose="020B0604020202020204" pitchFamily="34" charset="0"/>
                <a:cs typeface="Arial" panose="020B0604020202020204" pitchFamily="34" charset="0"/>
              </a:rPr>
              <a:t>субмеридиональных</a:t>
            </a:r>
            <a:r>
              <a:rPr lang="ru-RU" sz="1100" dirty="0">
                <a:latin typeface="Arial" panose="020B0604020202020204" pitchFamily="34" charset="0"/>
                <a:cs typeface="Arial" panose="020B0604020202020204" pitchFamily="34" charset="0"/>
              </a:rPr>
              <a:t> и </a:t>
            </a:r>
            <a:r>
              <a:rPr lang="ru-RU" sz="1100" dirty="0" err="1">
                <a:latin typeface="Arial" panose="020B0604020202020204" pitchFamily="34" charset="0"/>
                <a:cs typeface="Arial" panose="020B0604020202020204" pitchFamily="34" charset="0"/>
              </a:rPr>
              <a:t>субширотных</a:t>
            </a:r>
            <a:r>
              <a:rPr lang="ru-RU" sz="1100" dirty="0">
                <a:latin typeface="Arial" panose="020B0604020202020204" pitchFamily="34" charset="0"/>
                <a:cs typeface="Arial" panose="020B0604020202020204" pitchFamily="34" charset="0"/>
              </a:rPr>
              <a:t> трещин и, как правило, слабо </a:t>
            </a:r>
            <a:r>
              <a:rPr lang="ru-RU" sz="1100" dirty="0" err="1">
                <a:latin typeface="Arial" panose="020B0604020202020204" pitchFamily="34" charset="0"/>
                <a:cs typeface="Arial" panose="020B0604020202020204" pitchFamily="34" charset="0"/>
              </a:rPr>
              <a:t>золотоносны</a:t>
            </a:r>
            <a:r>
              <a:rPr lang="ru-RU" sz="1100" dirty="0">
                <a:latin typeface="Arial" panose="020B0604020202020204" pitchFamily="34" charset="0"/>
                <a:cs typeface="Arial" panose="020B0604020202020204" pitchFamily="34" charset="0"/>
              </a:rPr>
              <a:t>. Вторые образуют самостоятельные рудоносные зоны </a:t>
            </a:r>
            <a:r>
              <a:rPr lang="ru-RU" sz="1100" dirty="0" err="1">
                <a:latin typeface="Arial" panose="020B0604020202020204" pitchFamily="34" charset="0"/>
                <a:cs typeface="Arial" panose="020B0604020202020204" pitchFamily="34" charset="0"/>
              </a:rPr>
              <a:t>субмеридиональной</a:t>
            </a:r>
            <a:r>
              <a:rPr lang="ru-RU" sz="1100" dirty="0">
                <a:latin typeface="Arial" panose="020B0604020202020204" pitchFamily="34" charset="0"/>
                <a:cs typeface="Arial" panose="020B0604020202020204" pitchFamily="34" charset="0"/>
              </a:rPr>
              <a:t> ориентировки и сложной морфологии. Участки жил с максимальной мощностью сменяются пережимами и зонами прожилкового </a:t>
            </a:r>
            <a:r>
              <a:rPr lang="ru-RU" sz="1100" dirty="0" err="1">
                <a:latin typeface="Arial" panose="020B0604020202020204" pitchFamily="34" charset="0"/>
                <a:cs typeface="Arial" panose="020B0604020202020204" pitchFamily="34" charset="0"/>
              </a:rPr>
              <a:t>окварцевания</a:t>
            </a:r>
            <a:r>
              <a:rPr lang="ru-RU" sz="1100" dirty="0">
                <a:latin typeface="Arial" panose="020B0604020202020204" pitchFamily="34" charset="0"/>
                <a:cs typeface="Arial" panose="020B0604020202020204" pitchFamily="34" charset="0"/>
              </a:rPr>
              <a:t>. Их протяженность достигает первых сотен метров. С глубиной крутопадающие жилы нередко </a:t>
            </a:r>
            <a:r>
              <a:rPr lang="ru-RU" sz="1100" dirty="0" err="1">
                <a:latin typeface="Arial" panose="020B0604020202020204" pitchFamily="34" charset="0"/>
                <a:cs typeface="Arial" panose="020B0604020202020204" pitchFamily="34" charset="0"/>
              </a:rPr>
              <a:t>выполаживаются</a:t>
            </a:r>
            <a:r>
              <a:rPr lang="ru-RU" sz="1100" dirty="0">
                <a:latin typeface="Arial" panose="020B0604020202020204" pitchFamily="34" charset="0"/>
                <a:cs typeface="Arial" panose="020B0604020202020204" pitchFamily="34" charset="0"/>
              </a:rPr>
              <a:t> до горизонтального залегания. Состав жил: пирит, халькопирит, молибденит, галенит, сфалерит, висмутин, </a:t>
            </a:r>
            <a:r>
              <a:rPr lang="ru-RU" sz="1100" dirty="0" err="1">
                <a:latin typeface="Arial" panose="020B0604020202020204" pitchFamily="34" charset="0"/>
                <a:cs typeface="Arial" panose="020B0604020202020204" pitchFamily="34" charset="0"/>
              </a:rPr>
              <a:t>тетрадимит</a:t>
            </a:r>
            <a:r>
              <a:rPr lang="ru-RU" sz="1100" dirty="0">
                <a:latin typeface="Arial" panose="020B0604020202020204" pitchFamily="34" charset="0"/>
                <a:cs typeface="Arial" panose="020B0604020202020204" pitchFamily="34" charset="0"/>
              </a:rPr>
              <a:t>. Главные нерудные минералы – кварц, карбонаты и турмалин. Минералом-концентратом золота является пирит, в меньшей степени кварц II. Содержание рудных минералов 1-3%. Содержание золота 32,3 г/т, </a:t>
            </a:r>
            <a:r>
              <a:rPr lang="ru-RU" sz="1100" dirty="0" err="1">
                <a:latin typeface="Arial" panose="020B0604020202020204" pitchFamily="34" charset="0"/>
                <a:cs typeface="Arial" panose="020B0604020202020204" pitchFamily="34" charset="0"/>
              </a:rPr>
              <a:t>пробность</a:t>
            </a:r>
            <a:r>
              <a:rPr lang="ru-RU" sz="1100" dirty="0">
                <a:latin typeface="Arial" panose="020B0604020202020204" pitchFamily="34" charset="0"/>
                <a:cs typeface="Arial" panose="020B0604020202020204" pitchFamily="34" charset="0"/>
              </a:rPr>
              <a:t> 950-1000.</a:t>
            </a:r>
          </a:p>
          <a:p>
            <a:pPr algn="just"/>
            <a:endParaRPr lang="en-US" sz="800" dirty="0">
              <a:latin typeface="Arial" panose="020B0604020202020204" pitchFamily="34" charset="0"/>
              <a:cs typeface="Arial" panose="020B0604020202020204" pitchFamily="34" charset="0"/>
            </a:endParaRPr>
          </a:p>
          <a:p>
            <a:pPr algn="just"/>
            <a:r>
              <a:rPr lang="ru-RU" sz="1100" dirty="0">
                <a:latin typeface="Arial" panose="020B0604020202020204" pitchFamily="34" charset="0"/>
                <a:cs typeface="Arial" panose="020B0604020202020204" pitchFamily="34" charset="0"/>
              </a:rPr>
              <a:t>На месторождении интенсивно развита зона </a:t>
            </a:r>
            <a:r>
              <a:rPr lang="ru-RU" sz="1100" dirty="0" err="1">
                <a:latin typeface="Arial" panose="020B0604020202020204" pitchFamily="34" charset="0"/>
                <a:cs typeface="Arial" panose="020B0604020202020204" pitchFamily="34" charset="0"/>
              </a:rPr>
              <a:t>гипергенеза</a:t>
            </a:r>
            <a:r>
              <a:rPr lang="ru-RU" sz="1100" dirty="0">
                <a:latin typeface="Arial" panose="020B0604020202020204" pitchFamily="34" charset="0"/>
                <a:cs typeface="Arial" panose="020B0604020202020204" pitchFamily="34" charset="0"/>
              </a:rPr>
              <a:t> мощностью до 10-20м. </a:t>
            </a:r>
            <a:r>
              <a:rPr lang="en-US" sz="1100" dirty="0">
                <a:latin typeface="Arial" panose="020B0604020202020204" pitchFamily="34" charset="0"/>
                <a:cs typeface="Arial" panose="020B0604020202020204" pitchFamily="34" charset="0"/>
              </a:rPr>
              <a:t> </a:t>
            </a:r>
            <a:r>
              <a:rPr lang="ru-RU" sz="1100" dirty="0">
                <a:latin typeface="Arial" panose="020B0604020202020204" pitchFamily="34" charset="0"/>
                <a:cs typeface="Arial" panose="020B0604020202020204" pitchFamily="34" charset="0"/>
              </a:rPr>
              <a:t>В ней широко представлены (до 20%) лимонит, гетит, малахит, азурит, хризоколла, </a:t>
            </a:r>
            <a:r>
              <a:rPr lang="ru-RU" sz="1100" dirty="0" err="1">
                <a:latin typeface="Arial" panose="020B0604020202020204" pitchFamily="34" charset="0"/>
                <a:cs typeface="Arial" panose="020B0604020202020204" pitchFamily="34" charset="0"/>
              </a:rPr>
              <a:t>ковеллин</a:t>
            </a:r>
            <a:r>
              <a:rPr lang="ru-RU" sz="1100" dirty="0">
                <a:latin typeface="Arial" panose="020B0604020202020204" pitchFamily="34" charset="0"/>
                <a:cs typeface="Arial" panose="020B0604020202020204" pitchFamily="34" charset="0"/>
              </a:rPr>
              <a:t>, халькозин, </a:t>
            </a:r>
            <a:r>
              <a:rPr lang="ru-RU" sz="1100" dirty="0" err="1">
                <a:latin typeface="Arial" panose="020B0604020202020204" pitchFamily="34" charset="0"/>
                <a:cs typeface="Arial" panose="020B0604020202020204" pitchFamily="34" charset="0"/>
              </a:rPr>
              <a:t>бисмутит</a:t>
            </a:r>
            <a:r>
              <a:rPr lang="ru-RU" sz="1100" dirty="0">
                <a:latin typeface="Arial" panose="020B0604020202020204" pitchFamily="34" charset="0"/>
                <a:cs typeface="Arial" panose="020B0604020202020204" pitchFamily="34" charset="0"/>
              </a:rPr>
              <a:t> и висмут.</a:t>
            </a:r>
          </a:p>
          <a:p>
            <a:pPr algn="just"/>
            <a:endParaRPr lang="ru-RU" sz="1100" dirty="0">
              <a:latin typeface="Arial" panose="020B0604020202020204" pitchFamily="34" charset="0"/>
              <a:cs typeface="Arial" panose="020B0604020202020204" pitchFamily="34" charset="0"/>
            </a:endParaRPr>
          </a:p>
          <a:p>
            <a:endParaRPr lang="ru-RU" sz="1100" dirty="0">
              <a:latin typeface="Arial" panose="020B0604020202020204" pitchFamily="34" charset="0"/>
              <a:cs typeface="Arial" panose="020B0604020202020204" pitchFamily="34" charset="0"/>
            </a:endParaRPr>
          </a:p>
        </p:txBody>
      </p:sp>
      <p:sp>
        <p:nvSpPr>
          <p:cNvPr id="13" name="TextBox 12"/>
          <p:cNvSpPr txBox="1"/>
          <p:nvPr/>
        </p:nvSpPr>
        <p:spPr>
          <a:xfrm>
            <a:off x="8781299" y="5324521"/>
            <a:ext cx="2545640" cy="507831"/>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контрактная территория ТОО "Астана- Тайм" месторождение </a:t>
            </a:r>
            <a:r>
              <a:rPr lang="ru-RU" sz="900" dirty="0" err="1">
                <a:latin typeface="Times New Roman" panose="02020603050405020304" pitchFamily="18" charset="0"/>
                <a:cs typeface="Times New Roman" panose="02020603050405020304" pitchFamily="18" charset="0"/>
              </a:rPr>
              <a:t>Мыстобе</a:t>
            </a:r>
            <a:r>
              <a:rPr lang="ru-RU" sz="900" dirty="0">
                <a:latin typeface="Times New Roman" panose="02020603050405020304" pitchFamily="18" charset="0"/>
                <a:cs typeface="Times New Roman" panose="02020603050405020304" pitchFamily="18" charset="0"/>
              </a:rPr>
              <a:t>. Контракт № 5376 от 03.09.2018 г. на добычу золота.</a:t>
            </a:r>
          </a:p>
        </p:txBody>
      </p:sp>
      <p:pic>
        <p:nvPicPr>
          <p:cNvPr id="14"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389418" y="5022057"/>
            <a:ext cx="3238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8776870" y="5044753"/>
            <a:ext cx="2678795"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балансовое месторождение </a:t>
            </a:r>
            <a:r>
              <a:rPr lang="ru-RU" sz="900" dirty="0" err="1">
                <a:latin typeface="Times New Roman" panose="02020603050405020304" pitchFamily="18" charset="0"/>
                <a:cs typeface="Times New Roman" panose="02020603050405020304" pitchFamily="18" charset="0"/>
              </a:rPr>
              <a:t>Мыстобе</a:t>
            </a:r>
            <a:endParaRPr lang="ru-RU" sz="9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6D13FE93-CD7C-4EE4-9BE9-69026CB9E66C}"/>
              </a:ext>
            </a:extLst>
          </p:cNvPr>
          <p:cNvPicPr>
            <a:picLocks noChangeAspect="1"/>
          </p:cNvPicPr>
          <p:nvPr/>
        </p:nvPicPr>
        <p:blipFill>
          <a:blip r:embed="rId6"/>
          <a:stretch>
            <a:fillRect/>
          </a:stretch>
        </p:blipFill>
        <p:spPr>
          <a:xfrm>
            <a:off x="8185478" y="1879863"/>
            <a:ext cx="3270187" cy="2575682"/>
          </a:xfrm>
          <a:prstGeom prst="rect">
            <a:avLst/>
          </a:prstGeom>
          <a:ln>
            <a:solidFill>
              <a:schemeClr val="tx1"/>
            </a:solidFill>
          </a:ln>
        </p:spPr>
      </p:pic>
      <p:pic>
        <p:nvPicPr>
          <p:cNvPr id="18" name="Рисунок 17">
            <a:extLst>
              <a:ext uri="{FF2B5EF4-FFF2-40B4-BE49-F238E27FC236}">
                <a16:creationId xmlns:a16="http://schemas.microsoft.com/office/drawing/2014/main" id="{768D9049-DAA6-4EF3-831A-2355039AE945}"/>
              </a:ext>
            </a:extLst>
          </p:cNvPr>
          <p:cNvPicPr>
            <a:picLocks noChangeAspect="1"/>
          </p:cNvPicPr>
          <p:nvPr/>
        </p:nvPicPr>
        <p:blipFill>
          <a:blip r:embed="rId7"/>
          <a:stretch>
            <a:fillRect/>
          </a:stretch>
        </p:blipFill>
        <p:spPr>
          <a:xfrm>
            <a:off x="8337918" y="5355580"/>
            <a:ext cx="438952" cy="253242"/>
          </a:xfrm>
          <a:prstGeom prst="rect">
            <a:avLst/>
          </a:prstGeom>
          <a:ln w="19050">
            <a:solidFill>
              <a:srgbClr val="9900CC"/>
            </a:solidFill>
          </a:ln>
        </p:spPr>
      </p:pic>
      <p:sp>
        <p:nvSpPr>
          <p:cNvPr id="19" name="TextBox 18">
            <a:extLst>
              <a:ext uri="{FF2B5EF4-FFF2-40B4-BE49-F238E27FC236}">
                <a16:creationId xmlns:a16="http://schemas.microsoft.com/office/drawing/2014/main" id="{B80E35E8-B8F8-4B62-A9F0-6970B9BFAADE}"/>
              </a:ext>
            </a:extLst>
          </p:cNvPr>
          <p:cNvSpPr txBox="1"/>
          <p:nvPr/>
        </p:nvSpPr>
        <p:spPr>
          <a:xfrm>
            <a:off x="8786421" y="4689305"/>
            <a:ext cx="3270188" cy="3693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территория,  включенная в ПУГФН на разведку ТПИ</a:t>
            </a:r>
            <a:r>
              <a:rPr lang="en-US" sz="900" dirty="0">
                <a:latin typeface="Times New Roman" panose="02020603050405020304" pitchFamily="18" charset="0"/>
                <a:cs typeface="Times New Roman" panose="02020603050405020304" pitchFamily="18" charset="0"/>
              </a:rPr>
              <a:t> (</a:t>
            </a:r>
            <a:r>
              <a:rPr lang="ru-RU" sz="900" dirty="0">
                <a:latin typeface="Times New Roman" panose="02020603050405020304" pitchFamily="18" charset="0"/>
                <a:cs typeface="Times New Roman" panose="02020603050405020304" pitchFamily="18" charset="0"/>
              </a:rPr>
              <a:t>участок 5312)</a:t>
            </a:r>
          </a:p>
        </p:txBody>
      </p:sp>
      <p:pic>
        <p:nvPicPr>
          <p:cNvPr id="20" name="Picture 4">
            <a:extLst>
              <a:ext uri="{FF2B5EF4-FFF2-40B4-BE49-F238E27FC236}">
                <a16:creationId xmlns:a16="http://schemas.microsoft.com/office/drawing/2014/main" id="{7C305FB0-B505-4BBC-906A-0A010508FE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2192" y="4696148"/>
            <a:ext cx="4286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Google Shape;1365;p21">
            <a:extLst>
              <a:ext uri="{FF2B5EF4-FFF2-40B4-BE49-F238E27FC236}">
                <a16:creationId xmlns:a16="http://schemas.microsoft.com/office/drawing/2014/main" id="{C26AD1D4-C28B-4090-8FAE-CACF29386942}"/>
              </a:ext>
            </a:extLst>
          </p:cNvPr>
          <p:cNvSpPr txBox="1"/>
          <p:nvPr/>
        </p:nvSpPr>
        <p:spPr>
          <a:xfrm>
            <a:off x="0" y="-6282"/>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dirty="0">
                <a:solidFill>
                  <a:schemeClr val="bg1"/>
                </a:solidFill>
                <a:latin typeface="Arial Black" panose="020B0A04020102020204" pitchFamily="34" charset="0"/>
                <a:cs typeface="Arial" panose="020B0604020202020204" pitchFamily="34" charset="0"/>
              </a:rPr>
              <a:t>Участки </a:t>
            </a:r>
            <a:r>
              <a:rPr lang="ru-RU" sz="2000" dirty="0" err="1">
                <a:solidFill>
                  <a:schemeClr val="bg1"/>
                </a:solidFill>
                <a:latin typeface="Arial Black" panose="020B0A04020102020204" pitchFamily="34" charset="0"/>
                <a:cs typeface="Arial" panose="020B0604020202020204" pitchFamily="34" charset="0"/>
              </a:rPr>
              <a:t>Мыстобе</a:t>
            </a:r>
            <a:r>
              <a:rPr lang="ru-RU" sz="2000" dirty="0">
                <a:solidFill>
                  <a:schemeClr val="bg1"/>
                </a:solidFill>
                <a:latin typeface="Arial Black" panose="020B0A04020102020204" pitchFamily="34" charset="0"/>
                <a:cs typeface="Arial" panose="020B0604020202020204" pitchFamily="34" charset="0"/>
              </a:rPr>
              <a:t> в Карагандинской области</a:t>
            </a:r>
          </a:p>
        </p:txBody>
      </p:sp>
      <p:pic>
        <p:nvPicPr>
          <p:cNvPr id="24" name="Google Shape;28;p1">
            <a:extLst>
              <a:ext uri="{FF2B5EF4-FFF2-40B4-BE49-F238E27FC236}">
                <a16:creationId xmlns:a16="http://schemas.microsoft.com/office/drawing/2014/main" id="{C278A804-332E-4278-829D-89764B1CD603}"/>
              </a:ext>
            </a:extLst>
          </p:cNvPr>
          <p:cNvPicPr preferRelativeResize="0"/>
          <p:nvPr/>
        </p:nvPicPr>
        <p:blipFill rotWithShape="1">
          <a:blip r:embed="rId9">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148645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120572" y="949919"/>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311434" y="1263959"/>
            <a:ext cx="406660"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p:cNvCxnSpPr>
          <p:nvPr/>
        </p:nvCxnSpPr>
        <p:spPr>
          <a:xfrm>
            <a:off x="9718094" y="1686404"/>
            <a:ext cx="1028081" cy="950894"/>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4" name="Прямоугольник 13"/>
          <p:cNvSpPr/>
          <p:nvPr/>
        </p:nvSpPr>
        <p:spPr>
          <a:xfrm>
            <a:off x="1267164" y="1326091"/>
            <a:ext cx="6139034" cy="2200602"/>
          </a:xfrm>
          <a:prstGeom prst="rect">
            <a:avLst/>
          </a:prstGeom>
        </p:spPr>
        <p:txBody>
          <a:bodyPr wrap="square">
            <a:spAutoFit/>
          </a:bodyPr>
          <a:lstStyle/>
          <a:p>
            <a:pPr algn="just">
              <a:spcAft>
                <a:spcPts val="600"/>
              </a:spcAft>
              <a:tabLst>
                <a:tab pos="266700" algn="l"/>
                <a:tab pos="714375" algn="l"/>
              </a:tabLst>
            </a:pPr>
            <a:r>
              <a:rPr lang="ru-RU" sz="1200" b="1" dirty="0">
                <a:solidFill>
                  <a:prstClr val="black"/>
                </a:solidFill>
                <a:latin typeface="Arial" panose="020B0604020202020204" pitchFamily="34" charset="0"/>
                <a:cs typeface="Arial" panose="020B0604020202020204" pitchFamily="34" charset="0"/>
              </a:rPr>
              <a:t>Местоположение</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Расположено в </a:t>
            </a:r>
            <a:r>
              <a:rPr lang="ru-RU" sz="1200" dirty="0" err="1">
                <a:latin typeface="Arial" panose="020B0604020202020204" pitchFamily="34" charset="0"/>
                <a:cs typeface="Arial" panose="020B0604020202020204" pitchFamily="34" charset="0"/>
              </a:rPr>
              <a:t>Уалихановском</a:t>
            </a:r>
            <a:r>
              <a:rPr lang="ru-RU" sz="1200" dirty="0">
                <a:latin typeface="Arial" panose="020B0604020202020204" pitchFamily="34" charset="0"/>
                <a:cs typeface="Arial" panose="020B0604020202020204" pitchFamily="34" charset="0"/>
              </a:rPr>
              <a:t> районе </a:t>
            </a:r>
            <a:r>
              <a:rPr lang="ru-RU" sz="1200" dirty="0" err="1">
                <a:latin typeface="Arial" panose="020B0604020202020204" pitchFamily="34" charset="0"/>
                <a:cs typeface="Arial" panose="020B0604020202020204" pitchFamily="34" charset="0"/>
              </a:rPr>
              <a:t>Акмолинской</a:t>
            </a:r>
            <a:r>
              <a:rPr lang="ru-RU" sz="1200" dirty="0">
                <a:latin typeface="Arial" panose="020B0604020202020204" pitchFamily="34" charset="0"/>
                <a:cs typeface="Arial" panose="020B0604020202020204" pitchFamily="34" charset="0"/>
              </a:rPr>
              <a:t> области, в 20 км к северо-востоку от рудника Аксу.</a:t>
            </a:r>
          </a:p>
          <a:p>
            <a:pPr algn="just">
              <a:spcAft>
                <a:spcPts val="600"/>
              </a:spcAft>
              <a:tabLst>
                <a:tab pos="266700" algn="l"/>
                <a:tab pos="714375" algn="l"/>
              </a:tabLst>
            </a:pPr>
            <a:r>
              <a:rPr lang="ru-RU" sz="1200" b="1" dirty="0">
                <a:latin typeface="Arial" panose="020B0604020202020204" pitchFamily="34" charset="0"/>
                <a:cs typeface="Arial" panose="020B0604020202020204" pitchFamily="34" charset="0"/>
              </a:rPr>
              <a:t>Краткая геологическая характеристика: </a:t>
            </a:r>
            <a:r>
              <a:rPr lang="ru-RU" sz="1200" dirty="0">
                <a:latin typeface="Arial" panose="020B0604020202020204" pitchFamily="34" charset="0"/>
                <a:cs typeface="Arial" panose="020B0604020202020204" pitchFamily="34" charset="0"/>
              </a:rPr>
              <a:t>Месторождение находится в зоне влияния меридионального разлома и сквозных северо-восточных нарушений среди терригенно-вулканогенных пород </a:t>
            </a:r>
            <a:r>
              <a:rPr lang="ru-RU" sz="1200" dirty="0" err="1">
                <a:latin typeface="Arial" panose="020B0604020202020204" pitchFamily="34" charset="0"/>
                <a:cs typeface="Arial" panose="020B0604020202020204" pitchFamily="34" charset="0"/>
              </a:rPr>
              <a:t>ордовика</a:t>
            </a:r>
            <a:r>
              <a:rPr lang="ru-RU" sz="1200" dirty="0">
                <a:latin typeface="Arial" panose="020B0604020202020204" pitchFamily="34" charset="0"/>
                <a:cs typeface="Arial" panose="020B0604020202020204" pitchFamily="34" charset="0"/>
              </a:rPr>
              <a:t>. Представлено жильным </a:t>
            </a:r>
            <a:r>
              <a:rPr lang="ru-RU" sz="1200" dirty="0" err="1">
                <a:latin typeface="Arial" panose="020B0604020202020204" pitchFamily="34" charset="0"/>
                <a:cs typeface="Arial" panose="020B0604020202020204" pitchFamily="34" charset="0"/>
              </a:rPr>
              <a:t>оруденением</a:t>
            </a:r>
            <a:r>
              <a:rPr lang="ru-RU" sz="1200" dirty="0">
                <a:latin typeface="Arial" panose="020B0604020202020204" pitchFamily="34" charset="0"/>
                <a:cs typeface="Arial" panose="020B0604020202020204" pitchFamily="34" charset="0"/>
              </a:rPr>
              <a:t> золото-кварц-сульфидного состава. Кварцевые жилы меридионального простирания, длиной 50-250 м, мощностью до 0,5 м. Состав сульфидов: пирит, халькопирит, галенит, сфалерит. Среднее содержание золота в отработанных рудных телах 8,4 г/т. На площади месторождения развита линейно-площадная кора выветривания мощностью 20-30 м, несущая весовое содержание золота. Месторождение заслуживает интереса на </a:t>
            </a:r>
            <a:r>
              <a:rPr lang="ru-RU" sz="1200" dirty="0" err="1">
                <a:latin typeface="Arial" panose="020B0604020202020204" pitchFamily="34" charset="0"/>
                <a:cs typeface="Arial" panose="020B0604020202020204" pitchFamily="34" charset="0"/>
              </a:rPr>
              <a:t>коровое</a:t>
            </a:r>
            <a:r>
              <a:rPr lang="ru-RU" sz="1200" dirty="0">
                <a:latin typeface="Arial" panose="020B0604020202020204" pitchFamily="34" charset="0"/>
                <a:cs typeface="Arial" panose="020B0604020202020204" pitchFamily="34" charset="0"/>
              </a:rPr>
              <a:t> золото.</a:t>
            </a:r>
          </a:p>
        </p:txBody>
      </p:sp>
      <p:graphicFrame>
        <p:nvGraphicFramePr>
          <p:cNvPr id="15" name="Таблица 14">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993464957"/>
              </p:ext>
            </p:extLst>
          </p:nvPr>
        </p:nvGraphicFramePr>
        <p:xfrm>
          <a:off x="1267164" y="4200401"/>
          <a:ext cx="6139034" cy="1187527"/>
        </p:xfrm>
        <a:graphic>
          <a:graphicData uri="http://schemas.openxmlformats.org/drawingml/2006/table">
            <a:tbl>
              <a:tblPr firstRow="1" firstCol="1" bandRow="1">
                <a:tableStyleId>{21E4AEA4-8DFA-4A89-87EB-49C32662AFE0}</a:tableStyleId>
              </a:tblPr>
              <a:tblGrid>
                <a:gridCol w="2341275">
                  <a:extLst>
                    <a:ext uri="{9D8B030D-6E8A-4147-A177-3AD203B41FA5}">
                      <a16:colId xmlns:a16="http://schemas.microsoft.com/office/drawing/2014/main" val="20000"/>
                    </a:ext>
                  </a:extLst>
                </a:gridCol>
                <a:gridCol w="3797759">
                  <a:extLst>
                    <a:ext uri="{9D8B030D-6E8A-4147-A177-3AD203B41FA5}">
                      <a16:colId xmlns:a16="http://schemas.microsoft.com/office/drawing/2014/main" val="2658591762"/>
                    </a:ext>
                  </a:extLst>
                </a:gridCol>
              </a:tblGrid>
              <a:tr h="14731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25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a:t>
                      </a:r>
                      <a:r>
                        <a:rPr lang="ru-RU" sz="1200" b="1" kern="1200" baseline="0" dirty="0">
                          <a:solidFill>
                            <a:schemeClr val="bg1"/>
                          </a:solidFill>
                          <a:latin typeface="Century Gothic" panose="020B0502020202020204" pitchFamily="34" charset="0"/>
                          <a:ea typeface="+mn-ea"/>
                          <a:cs typeface="Times New Roman" panose="02020603050405020304" pitchFamily="18" charset="0"/>
                        </a:rPr>
                        <a:t> кг</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387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золото</a:t>
                      </a:r>
                      <a:endParaRPr lang="ru-RU" sz="1200" b="0" kern="1200" dirty="0">
                        <a:solidFill>
                          <a:schemeClr val="tx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А+В+С1-731,55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sp>
        <p:nvSpPr>
          <p:cNvPr id="21" name="TextBox 20"/>
          <p:cNvSpPr txBox="1"/>
          <p:nvPr/>
        </p:nvSpPr>
        <p:spPr>
          <a:xfrm>
            <a:off x="8717910" y="4866094"/>
            <a:ext cx="2545640" cy="784830"/>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 отозванный контракт ТОО «</a:t>
            </a:r>
            <a:r>
              <a:rPr lang="ru-RU" sz="900" dirty="0" err="1">
                <a:latin typeface="Arial" panose="020B0604020202020204" pitchFamily="34" charset="0"/>
                <a:cs typeface="Arial" panose="020B0604020202020204" pitchFamily="34" charset="0"/>
              </a:rPr>
              <a:t>Emen</a:t>
            </a:r>
            <a:r>
              <a:rPr lang="ru-RU" sz="900" dirty="0">
                <a:latin typeface="Arial" panose="020B0604020202020204" pitchFamily="34" charset="0"/>
                <a:cs typeface="Arial" panose="020B0604020202020204" pitchFamily="34" charset="0"/>
              </a:rPr>
              <a:t> Gold» Месторождение	Первомайское. Контракт №2122 от 28.06.2006г на разведку ТПИ. Контракт отозван в 2020г, акт обследования в Обществе отсутствует.</a:t>
            </a:r>
          </a:p>
        </p:txBody>
      </p:sp>
      <p:pic>
        <p:nvPicPr>
          <p:cNvPr id="4" name="Рисунок 3">
            <a:extLst>
              <a:ext uri="{FF2B5EF4-FFF2-40B4-BE49-F238E27FC236}">
                <a16:creationId xmlns:a16="http://schemas.microsoft.com/office/drawing/2014/main" id="{A13C2A57-8FC1-4600-86AB-F8B9C54A5EAA}"/>
              </a:ext>
            </a:extLst>
          </p:cNvPr>
          <p:cNvPicPr>
            <a:picLocks noChangeAspect="1"/>
          </p:cNvPicPr>
          <p:nvPr/>
        </p:nvPicPr>
        <p:blipFill>
          <a:blip r:embed="rId4"/>
          <a:stretch>
            <a:fillRect/>
          </a:stretch>
        </p:blipFill>
        <p:spPr>
          <a:xfrm>
            <a:off x="8662281" y="2667217"/>
            <a:ext cx="2083894" cy="1621041"/>
          </a:xfrm>
          <a:prstGeom prst="rect">
            <a:avLst/>
          </a:prstGeom>
          <a:ln>
            <a:solidFill>
              <a:schemeClr val="tx1"/>
            </a:solidFill>
          </a:ln>
        </p:spPr>
      </p:pic>
      <p:pic>
        <p:nvPicPr>
          <p:cNvPr id="8" name="Рисунок 7">
            <a:extLst>
              <a:ext uri="{FF2B5EF4-FFF2-40B4-BE49-F238E27FC236}">
                <a16:creationId xmlns:a16="http://schemas.microsoft.com/office/drawing/2014/main" id="{BB0EB83F-727B-4195-BA58-548DF7C31AF2}"/>
              </a:ext>
            </a:extLst>
          </p:cNvPr>
          <p:cNvPicPr>
            <a:picLocks noChangeAspect="1"/>
          </p:cNvPicPr>
          <p:nvPr/>
        </p:nvPicPr>
        <p:blipFill>
          <a:blip r:embed="rId5"/>
          <a:stretch>
            <a:fillRect/>
          </a:stretch>
        </p:blipFill>
        <p:spPr>
          <a:xfrm>
            <a:off x="8124537" y="5187875"/>
            <a:ext cx="381053" cy="200053"/>
          </a:xfrm>
          <a:prstGeom prst="rect">
            <a:avLst/>
          </a:prstGeom>
          <a:ln w="28575">
            <a:solidFill>
              <a:srgbClr val="FF0000"/>
            </a:solidFill>
          </a:ln>
        </p:spPr>
      </p:pic>
      <p:cxnSp>
        <p:nvCxnSpPr>
          <p:cNvPr id="22" name="Прямая соединительная линия 21">
            <a:extLst>
              <a:ext uri="{FF2B5EF4-FFF2-40B4-BE49-F238E27FC236}">
                <a16:creationId xmlns:a16="http://schemas.microsoft.com/office/drawing/2014/main" id="{3EB5BF6D-C8CD-413E-AD12-BAD2C1F8FC8A}"/>
              </a:ext>
            </a:extLst>
          </p:cNvPr>
          <p:cNvCxnSpPr>
            <a:cxnSpLocks/>
          </p:cNvCxnSpPr>
          <p:nvPr/>
        </p:nvCxnSpPr>
        <p:spPr>
          <a:xfrm flipH="1">
            <a:off x="8662281" y="1686404"/>
            <a:ext cx="649153" cy="980813"/>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0" name="Google Shape;1365;p21">
            <a:extLst>
              <a:ext uri="{FF2B5EF4-FFF2-40B4-BE49-F238E27FC236}">
                <a16:creationId xmlns:a16="http://schemas.microsoft.com/office/drawing/2014/main" id="{32416409-3212-4431-8DE7-86BD69919795}"/>
              </a:ext>
            </a:extLst>
          </p:cNvPr>
          <p:cNvSpPr txBox="1"/>
          <p:nvPr/>
        </p:nvSpPr>
        <p:spPr>
          <a:xfrm>
            <a:off x="0" y="-25947"/>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dirty="0">
                <a:solidFill>
                  <a:schemeClr val="bg1"/>
                </a:solidFill>
                <a:latin typeface="Arial Black" panose="020B0A04020102020204" pitchFamily="34" charset="0"/>
                <a:cs typeface="Arial" panose="020B0604020202020204" pitchFamily="34" charset="0"/>
              </a:rPr>
              <a:t>Месторождение Первомайское в Акмолинской области</a:t>
            </a:r>
          </a:p>
        </p:txBody>
      </p:sp>
      <p:pic>
        <p:nvPicPr>
          <p:cNvPr id="23" name="Google Shape;28;p1">
            <a:extLst>
              <a:ext uri="{FF2B5EF4-FFF2-40B4-BE49-F238E27FC236}">
                <a16:creationId xmlns:a16="http://schemas.microsoft.com/office/drawing/2014/main" id="{E6BBDB31-86BC-470C-922D-CFBE2F24F04D}"/>
              </a:ext>
            </a:extLst>
          </p:cNvPr>
          <p:cNvPicPr preferRelativeResize="0"/>
          <p:nvPr/>
        </p:nvPicPr>
        <p:blipFill rotWithShape="1">
          <a:blip r:embed="rId6">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3782995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7" y="949921"/>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552384" y="1628803"/>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a:stCxn id="16" idx="2"/>
          </p:cNvCxnSpPr>
          <p:nvPr/>
        </p:nvCxnSpPr>
        <p:spPr>
          <a:xfrm flipH="1">
            <a:off x="8636279" y="2051248"/>
            <a:ext cx="1103794" cy="678882"/>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2" name="Прямоугольник 11"/>
          <p:cNvSpPr/>
          <p:nvPr/>
        </p:nvSpPr>
        <p:spPr>
          <a:xfrm>
            <a:off x="1625333" y="608341"/>
            <a:ext cx="6048686" cy="3874350"/>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ru-RU" sz="1200" b="1" dirty="0">
                <a:solidFill>
                  <a:prstClr val="black"/>
                </a:solidFill>
                <a:latin typeface="Arial" panose="020B0604020202020204" pitchFamily="34" charset="0"/>
                <a:ea typeface="Calibri" panose="020F0502020204030204" pitchFamily="34" charset="0"/>
                <a:cs typeface="Arial" panose="020B0604020202020204" pitchFamily="34" charset="0"/>
              </a:rPr>
              <a:t>Местоположение</a:t>
            </a:r>
            <a:r>
              <a:rPr lang="ru-RU" sz="12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Месторождение находится в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Алматинской</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области в   150   км  от   ж-д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ст.Мулалы</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и   в  40   км   от  асфальтированного      шоссе -Алма-Ата-Лениногорск.</a:t>
            </a:r>
          </a:p>
          <a:p>
            <a:pPr algn="just">
              <a:spcAft>
                <a:spcPts val="600"/>
              </a:spcAft>
              <a:tabLst>
                <a:tab pos="266700" algn="l"/>
                <a:tab pos="714375" algn="l"/>
              </a:tabLst>
            </a:pPr>
            <a:r>
              <a:rPr lang="ru-RU" sz="1200" b="1" dirty="0">
                <a:solidFill>
                  <a:schemeClr val="tx1"/>
                </a:solidFill>
                <a:latin typeface="Arial" panose="020B0604020202020204" pitchFamily="34" charset="0"/>
                <a:ea typeface="Calibri" panose="020F0502020204030204" pitchFamily="34" charset="0"/>
                <a:cs typeface="Arial" panose="020B0604020202020204" pitchFamily="34" charset="0"/>
              </a:rPr>
              <a:t>Краткая геологическая характеристика: </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Месторождение открыто в 1966 году. Рудные тела локализуются в тектонических трещинах. Месторождение локализовано в осадочно-терригенных отложениях силура-девона, интенсивно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рассланцованных</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и дробленых. Генезис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оруднения</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плутогенный</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-гидротермальный, золото-кварцевый минеральный тип, убого-сульфидная рудная формация. Околорудные изменения вмещающих пород представлены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окварцеванием</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 1-2 м, дроблением 1-3 м. Приповерхностные изменения тел выражены слабо-в приповерхностной части отмечаются единичные гнезда и налеты гидроокислов железа, малахита, азурита. </a:t>
            </a:r>
          </a:p>
          <a:p>
            <a:pPr algn="just"/>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Гидрогеологические условия разработки простые -  максимальный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водоприток</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в  горные  выработки (подземная отработка  при  штольневом вскрытии) не превышает 20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куб.м</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/час. </a:t>
            </a:r>
          </a:p>
          <a:p>
            <a:pPr algn="just"/>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Водоснабжение: бытовое - родник с дебитом 1-1,5 л/сек, техническое - воды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р.Тасты-Биень</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в 6км от месторождения. </a:t>
            </a:r>
          </a:p>
        </p:txBody>
      </p:sp>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323175206"/>
              </p:ext>
            </p:extLst>
          </p:nvPr>
        </p:nvGraphicFramePr>
        <p:xfrm>
          <a:off x="1589851" y="4716884"/>
          <a:ext cx="6122848" cy="1327726"/>
        </p:xfrm>
        <a:graphic>
          <a:graphicData uri="http://schemas.openxmlformats.org/drawingml/2006/table">
            <a:tbl>
              <a:tblPr firstRow="1" firstCol="1" bandRow="1">
                <a:tableStyleId>{21E4AEA4-8DFA-4A89-87EB-49C32662AFE0}</a:tableStyleId>
              </a:tblPr>
              <a:tblGrid>
                <a:gridCol w="2105958">
                  <a:extLst>
                    <a:ext uri="{9D8B030D-6E8A-4147-A177-3AD203B41FA5}">
                      <a16:colId xmlns:a16="http://schemas.microsoft.com/office/drawing/2014/main" val="20000"/>
                    </a:ext>
                  </a:extLst>
                </a:gridCol>
                <a:gridCol w="1562124">
                  <a:extLst>
                    <a:ext uri="{9D8B030D-6E8A-4147-A177-3AD203B41FA5}">
                      <a16:colId xmlns:a16="http://schemas.microsoft.com/office/drawing/2014/main" val="2658591762"/>
                    </a:ext>
                  </a:extLst>
                </a:gridCol>
                <a:gridCol w="1103725">
                  <a:extLst>
                    <a:ext uri="{9D8B030D-6E8A-4147-A177-3AD203B41FA5}">
                      <a16:colId xmlns:a16="http://schemas.microsoft.com/office/drawing/2014/main" val="20002"/>
                    </a:ext>
                  </a:extLst>
                </a:gridCol>
                <a:gridCol w="1351041">
                  <a:extLst>
                    <a:ext uri="{9D8B030D-6E8A-4147-A177-3AD203B41FA5}">
                      <a16:colId xmlns:a16="http://schemas.microsoft.com/office/drawing/2014/main" val="20003"/>
                    </a:ext>
                  </a:extLst>
                </a:gridCol>
              </a:tblGrid>
              <a:tr h="32112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795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a:t>
                      </a:r>
                      <a:r>
                        <a:rPr lang="ru-RU" sz="1200" b="1" kern="1200" baseline="0" dirty="0">
                          <a:solidFill>
                            <a:schemeClr val="bg1"/>
                          </a:solidFill>
                          <a:latin typeface="Century Gothic" panose="020B0502020202020204" pitchFamily="34" charset="0"/>
                          <a:ea typeface="+mn-ea"/>
                          <a:cs typeface="Times New Roman" panose="02020603050405020304" pitchFamily="18" charset="0"/>
                        </a:rPr>
                        <a:t> кг</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a:solidFill>
                            <a:schemeClr val="bg1"/>
                          </a:solidFill>
                          <a:latin typeface="Century Gothic" panose="020B0502020202020204" pitchFamily="34" charset="0"/>
                        </a:rPr>
                        <a:t>Забалансовые</a:t>
                      </a:r>
                      <a:r>
                        <a:rPr lang="ru-RU" sz="1200" b="1" dirty="0">
                          <a:solidFill>
                            <a:schemeClr val="bg1"/>
                          </a:solidFill>
                          <a:latin typeface="Century Gothic" panose="020B0502020202020204" pitchFamily="34" charset="0"/>
                        </a:rPr>
                        <a:t> запасы, кг</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4270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Century Gothic" panose="020B0502020202020204" pitchFamily="34" charset="0"/>
                          <a:ea typeface="+mn-ea"/>
                          <a:cs typeface="Times New Roman" panose="02020603050405020304" pitchFamily="18" charset="0"/>
                        </a:rPr>
                        <a:t>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А+В+С1 – 342</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С2 – 155</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Century Gothic" panose="020B0502020202020204" pitchFamily="34" charset="0"/>
                          <a:ea typeface="+mn-ea"/>
                          <a:cs typeface="+mn-cs"/>
                        </a:rPr>
                        <a:t>23</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6" name="Рисунок 5">
            <a:extLst>
              <a:ext uri="{FF2B5EF4-FFF2-40B4-BE49-F238E27FC236}">
                <a16:creationId xmlns:a16="http://schemas.microsoft.com/office/drawing/2014/main" id="{7E20F11C-B8FF-4B6C-BFBE-3A4AE6209E72}"/>
              </a:ext>
            </a:extLst>
          </p:cNvPr>
          <p:cNvPicPr>
            <a:picLocks noChangeAspect="1"/>
          </p:cNvPicPr>
          <p:nvPr/>
        </p:nvPicPr>
        <p:blipFill>
          <a:blip r:embed="rId4"/>
          <a:stretch>
            <a:fillRect/>
          </a:stretch>
        </p:blipFill>
        <p:spPr>
          <a:xfrm>
            <a:off x="8606501" y="2756587"/>
            <a:ext cx="2626869" cy="1846886"/>
          </a:xfrm>
          <a:prstGeom prst="rect">
            <a:avLst/>
          </a:prstGeom>
          <a:ln>
            <a:solidFill>
              <a:schemeClr val="tx1"/>
            </a:solidFill>
          </a:ln>
        </p:spPr>
      </p:pic>
      <p:cxnSp>
        <p:nvCxnSpPr>
          <p:cNvPr id="20" name="Прямая соединительная линия 19">
            <a:extLst>
              <a:ext uri="{FF2B5EF4-FFF2-40B4-BE49-F238E27FC236}">
                <a16:creationId xmlns:a16="http://schemas.microsoft.com/office/drawing/2014/main" id="{146D70DB-2F57-4F8C-A561-41FFF95F910F}"/>
              </a:ext>
            </a:extLst>
          </p:cNvPr>
          <p:cNvCxnSpPr>
            <a:cxnSpLocks/>
          </p:cNvCxnSpPr>
          <p:nvPr/>
        </p:nvCxnSpPr>
        <p:spPr>
          <a:xfrm>
            <a:off x="9927763" y="2047784"/>
            <a:ext cx="1305607" cy="682346"/>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22" name="Рисунок 21">
            <a:extLst>
              <a:ext uri="{FF2B5EF4-FFF2-40B4-BE49-F238E27FC236}">
                <a16:creationId xmlns:a16="http://schemas.microsoft.com/office/drawing/2014/main" id="{736B1021-D312-4722-A756-10152AE1D973}"/>
              </a:ext>
            </a:extLst>
          </p:cNvPr>
          <p:cNvPicPr>
            <a:picLocks noChangeAspect="1"/>
          </p:cNvPicPr>
          <p:nvPr/>
        </p:nvPicPr>
        <p:blipFill>
          <a:blip r:embed="rId5"/>
          <a:stretch>
            <a:fillRect/>
          </a:stretch>
        </p:blipFill>
        <p:spPr>
          <a:xfrm>
            <a:off x="8729059" y="5180694"/>
            <a:ext cx="409632" cy="200053"/>
          </a:xfrm>
          <a:prstGeom prst="rect">
            <a:avLst/>
          </a:prstGeom>
          <a:ln w="19050">
            <a:solidFill>
              <a:srgbClr val="FF0000"/>
            </a:solidFill>
          </a:ln>
        </p:spPr>
      </p:pic>
      <p:sp>
        <p:nvSpPr>
          <p:cNvPr id="23" name="TextBox 22">
            <a:extLst>
              <a:ext uri="{FF2B5EF4-FFF2-40B4-BE49-F238E27FC236}">
                <a16:creationId xmlns:a16="http://schemas.microsoft.com/office/drawing/2014/main" id="{7C1964AD-9AF1-4F8A-864E-73C5A7A3284E}"/>
              </a:ext>
            </a:extLst>
          </p:cNvPr>
          <p:cNvSpPr txBox="1"/>
          <p:nvPr/>
        </p:nvSpPr>
        <p:spPr>
          <a:xfrm>
            <a:off x="9138691" y="5159513"/>
            <a:ext cx="1952178"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контур резервного месторождения</a:t>
            </a:r>
          </a:p>
        </p:txBody>
      </p:sp>
      <p:sp>
        <p:nvSpPr>
          <p:cNvPr id="15" name="Google Shape;1365;p21">
            <a:extLst>
              <a:ext uri="{FF2B5EF4-FFF2-40B4-BE49-F238E27FC236}">
                <a16:creationId xmlns:a16="http://schemas.microsoft.com/office/drawing/2014/main" id="{8E0E83BF-E673-45FC-A92E-433478374824}"/>
              </a:ext>
            </a:extLst>
          </p:cNvPr>
          <p:cNvSpPr txBox="1"/>
          <p:nvPr/>
        </p:nvSpPr>
        <p:spPr>
          <a:xfrm>
            <a:off x="0" y="-25947"/>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dirty="0">
                <a:solidFill>
                  <a:schemeClr val="bg1"/>
                </a:solidFill>
                <a:latin typeface="Arial Black" panose="020B0A04020102020204" pitchFamily="34" charset="0"/>
                <a:cs typeface="Arial" panose="020B0604020202020204" pitchFamily="34" charset="0"/>
              </a:rPr>
              <a:t>Месторождение </a:t>
            </a:r>
            <a:r>
              <a:rPr lang="ru-RU" sz="2000" dirty="0" err="1">
                <a:solidFill>
                  <a:schemeClr val="bg1"/>
                </a:solidFill>
                <a:latin typeface="Arial Black" panose="020B0A04020102020204" pitchFamily="34" charset="0"/>
                <a:cs typeface="Arial" panose="020B0604020202020204" pitchFamily="34" charset="0"/>
              </a:rPr>
              <a:t>Турсун</a:t>
            </a:r>
            <a:r>
              <a:rPr lang="ru-RU" sz="2000" dirty="0">
                <a:solidFill>
                  <a:schemeClr val="bg1"/>
                </a:solidFill>
                <a:latin typeface="Arial Black" panose="020B0A04020102020204" pitchFamily="34" charset="0"/>
                <a:cs typeface="Arial" panose="020B0604020202020204" pitchFamily="34" charset="0"/>
              </a:rPr>
              <a:t>-Торе в Жетысуской области</a:t>
            </a:r>
          </a:p>
        </p:txBody>
      </p:sp>
      <p:pic>
        <p:nvPicPr>
          <p:cNvPr id="17" name="Google Shape;28;p1">
            <a:extLst>
              <a:ext uri="{FF2B5EF4-FFF2-40B4-BE49-F238E27FC236}">
                <a16:creationId xmlns:a16="http://schemas.microsoft.com/office/drawing/2014/main" id="{D60C68CE-250E-4334-9B57-5E3B75E1FB3C}"/>
              </a:ext>
            </a:extLst>
          </p:cNvPr>
          <p:cNvPicPr preferRelativeResize="0"/>
          <p:nvPr/>
        </p:nvPicPr>
        <p:blipFill rotWithShape="1">
          <a:blip r:embed="rId6">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131608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6" y="949920"/>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818260" y="1196754"/>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p:cNvCxnSpPr>
          <p:nvPr/>
        </p:nvCxnSpPr>
        <p:spPr>
          <a:xfrm flipH="1">
            <a:off x="8915779" y="1631941"/>
            <a:ext cx="902481" cy="903858"/>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2" name="Прямоугольник 11"/>
          <p:cNvSpPr/>
          <p:nvPr/>
        </p:nvSpPr>
        <p:spPr>
          <a:xfrm>
            <a:off x="1150374" y="914111"/>
            <a:ext cx="6693146" cy="4608954"/>
          </a:xfrm>
          <a:prstGeom prst="rect">
            <a:avLst/>
          </a:prstGeom>
        </p:spPr>
        <p:txBody>
          <a:bodyPr wrap="square">
            <a:spAutoFit/>
          </a:bodyPr>
          <a:lstStyle/>
          <a:p>
            <a:pPr algn="just">
              <a:spcAft>
                <a:spcPts val="600"/>
              </a:spcAft>
              <a:tabLst>
                <a:tab pos="266700" algn="l"/>
                <a:tab pos="714375" algn="l"/>
              </a:tabLst>
            </a:pPr>
            <a:r>
              <a:rPr lang="ru-RU" sz="1050" b="1" dirty="0">
                <a:solidFill>
                  <a:prstClr val="black"/>
                </a:solidFill>
                <a:latin typeface="Arial" panose="020B0604020202020204" pitchFamily="34" charset="0"/>
                <a:cs typeface="Arial" panose="020B0604020202020204" pitchFamily="34" charset="0"/>
              </a:rPr>
              <a:t>Местоположение</a:t>
            </a:r>
            <a:r>
              <a:rPr lang="ru-RU" sz="1050" b="1" dirty="0">
                <a:latin typeface="Arial" panose="020B0604020202020204" pitchFamily="34" charset="0"/>
                <a:cs typeface="Arial" panose="020B0604020202020204" pitchFamily="34" charset="0"/>
              </a:rPr>
              <a:t>: </a:t>
            </a:r>
            <a:r>
              <a:rPr lang="ru-RU" sz="1050" dirty="0">
                <a:latin typeface="Arial" panose="020B0604020202020204" pitchFamily="34" charset="0"/>
                <a:cs typeface="Arial" panose="020B0604020202020204" pitchFamily="34" charset="0"/>
              </a:rPr>
              <a:t>Месторождение </a:t>
            </a:r>
            <a:r>
              <a:rPr lang="ru-RU" sz="1050" dirty="0" err="1">
                <a:latin typeface="Arial" panose="020B0604020202020204" pitchFamily="34" charset="0"/>
                <a:cs typeface="Arial" panose="020B0604020202020204" pitchFamily="34" charset="0"/>
              </a:rPr>
              <a:t>Кендерлыкское</a:t>
            </a:r>
            <a:r>
              <a:rPr lang="ru-RU" sz="1050" dirty="0">
                <a:latin typeface="Arial" panose="020B0604020202020204" pitchFamily="34" charset="0"/>
                <a:cs typeface="Arial" panose="020B0604020202020204" pitchFamily="34" charset="0"/>
              </a:rPr>
              <a:t>, Угольное поле (2-ая угленосная свита) крупнейшее в Восточном Казахстане комплексное </a:t>
            </a:r>
            <a:r>
              <a:rPr lang="ru-RU" sz="1050" dirty="0" err="1">
                <a:latin typeface="Arial" panose="020B0604020202020204" pitchFamily="34" charset="0"/>
                <a:cs typeface="Arial" panose="020B0604020202020204" pitchFamily="34" charset="0"/>
              </a:rPr>
              <a:t>урано</a:t>
            </a:r>
            <a:r>
              <a:rPr lang="ru-RU" sz="1050" dirty="0">
                <a:latin typeface="Arial" panose="020B0604020202020204" pitchFamily="34" charset="0"/>
                <a:cs typeface="Arial" panose="020B0604020202020204" pitchFamily="34" charset="0"/>
              </a:rPr>
              <a:t>-угольное, месторождение находится в </a:t>
            </a:r>
            <a:r>
              <a:rPr lang="ru-RU" sz="1050" dirty="0" err="1">
                <a:latin typeface="Arial" panose="020B0604020202020204" pitchFamily="34" charset="0"/>
                <a:cs typeface="Arial" panose="020B0604020202020204" pitchFamily="34" charset="0"/>
              </a:rPr>
              <a:t>Зайсанском</a:t>
            </a:r>
            <a:r>
              <a:rPr lang="ru-RU" sz="1050" dirty="0">
                <a:latin typeface="Arial" panose="020B0604020202020204" pitchFamily="34" charset="0"/>
                <a:cs typeface="Arial" panose="020B0604020202020204" pitchFamily="34" charset="0"/>
              </a:rPr>
              <a:t> районе Восточно-Казахстанской области, в 50-65 км к юго-востоку от Зайсана.</a:t>
            </a:r>
          </a:p>
          <a:p>
            <a:pPr algn="just">
              <a:spcAft>
                <a:spcPts val="600"/>
              </a:spcAft>
              <a:tabLst>
                <a:tab pos="266700" algn="l"/>
                <a:tab pos="714375" algn="l"/>
              </a:tabLst>
            </a:pPr>
            <a:r>
              <a:rPr lang="ru-RU" sz="1050" dirty="0">
                <a:latin typeface="Arial" panose="020B0604020202020204" pitchFamily="34" charset="0"/>
                <a:cs typeface="Arial" panose="020B0604020202020204" pitchFamily="34" charset="0"/>
              </a:rPr>
              <a:t>Месторождение известно с прошлого столетия, изучено полно и периодически использовалось для местных нужд.</a:t>
            </a:r>
          </a:p>
          <a:p>
            <a:pPr algn="just"/>
            <a:r>
              <a:rPr lang="ru-RU" sz="1050" b="1" dirty="0">
                <a:latin typeface="Arial" panose="020B0604020202020204" pitchFamily="34" charset="0"/>
                <a:cs typeface="Arial" panose="020B0604020202020204" pitchFamily="34" charset="0"/>
              </a:rPr>
              <a:t>Краткая геологическая характеристика: </a:t>
            </a:r>
            <a:r>
              <a:rPr lang="ru-RU" sz="1050" dirty="0">
                <a:latin typeface="Arial" panose="020B0604020202020204" pitchFamily="34" charset="0"/>
                <a:cs typeface="Arial" panose="020B0604020202020204" pitchFamily="34" charset="0"/>
              </a:rPr>
              <a:t>Угли месторождения приурочены к средне-</a:t>
            </a:r>
            <a:r>
              <a:rPr lang="ru-RU" sz="1050" dirty="0" err="1">
                <a:latin typeface="Arial" panose="020B0604020202020204" pitchFamily="34" charset="0"/>
                <a:cs typeface="Arial" panose="020B0604020202020204" pitchFamily="34" charset="0"/>
              </a:rPr>
              <a:t>верхнекарбоновым</a:t>
            </a:r>
            <a:r>
              <a:rPr lang="ru-RU" sz="1050" dirty="0">
                <a:latin typeface="Arial" panose="020B0604020202020204" pitchFamily="34" charset="0"/>
                <a:cs typeface="Arial" panose="020B0604020202020204" pitchFamily="34" charset="0"/>
              </a:rPr>
              <a:t> (</a:t>
            </a:r>
            <a:r>
              <a:rPr lang="ru-RU" sz="1050" dirty="0" err="1">
                <a:latin typeface="Arial" panose="020B0604020202020204" pitchFamily="34" charset="0"/>
                <a:cs typeface="Arial" panose="020B0604020202020204" pitchFamily="34" charset="0"/>
              </a:rPr>
              <a:t>кендырлыкская</a:t>
            </a:r>
            <a:r>
              <a:rPr lang="ru-RU" sz="1050" dirty="0">
                <a:latin typeface="Arial" panose="020B0604020202020204" pitchFamily="34" charset="0"/>
                <a:cs typeface="Arial" panose="020B0604020202020204" pitchFamily="34" charset="0"/>
              </a:rPr>
              <a:t> свита), верхнепермским (</a:t>
            </a:r>
            <a:r>
              <a:rPr lang="ru-RU" sz="1050" dirty="0" err="1">
                <a:latin typeface="Arial" panose="020B0604020202020204" pitchFamily="34" charset="0"/>
                <a:cs typeface="Arial" panose="020B0604020202020204" pitchFamily="34" charset="0"/>
              </a:rPr>
              <a:t>акколканская</a:t>
            </a:r>
            <a:r>
              <a:rPr lang="ru-RU" sz="1050" dirty="0">
                <a:latin typeface="Arial" panose="020B0604020202020204" pitchFamily="34" charset="0"/>
                <a:cs typeface="Arial" panose="020B0604020202020204" pitchFamily="34" charset="0"/>
              </a:rPr>
              <a:t> свита) и верхнетриасовым (</a:t>
            </a:r>
            <a:r>
              <a:rPr lang="ru-RU" sz="1050" dirty="0" err="1">
                <a:latin typeface="Arial" panose="020B0604020202020204" pitchFamily="34" charset="0"/>
                <a:cs typeface="Arial" panose="020B0604020202020204" pitchFamily="34" charset="0"/>
              </a:rPr>
              <a:t>тологайская</a:t>
            </a:r>
            <a:r>
              <a:rPr lang="ru-RU" sz="1050" dirty="0">
                <a:latin typeface="Arial" panose="020B0604020202020204" pitchFamily="34" charset="0"/>
                <a:cs typeface="Arial" panose="020B0604020202020204" pitchFamily="34" charset="0"/>
              </a:rPr>
              <a:t> свита) отложениям. </a:t>
            </a:r>
            <a:r>
              <a:rPr lang="ru-RU" sz="1050" dirty="0" err="1">
                <a:latin typeface="Arial" panose="020B0604020202020204" pitchFamily="34" charset="0"/>
                <a:cs typeface="Arial" panose="020B0604020202020204" pitchFamily="34" charset="0"/>
              </a:rPr>
              <a:t>Кендырлыкская</a:t>
            </a:r>
            <a:r>
              <a:rPr lang="ru-RU" sz="1050" dirty="0">
                <a:latin typeface="Arial" panose="020B0604020202020204" pitchFamily="34" charset="0"/>
                <a:cs typeface="Arial" panose="020B0604020202020204" pitchFamily="34" charset="0"/>
              </a:rPr>
              <a:t> свита содержит один пласт угля, мощностью 2,1-2,7 м, и два пласта горючих сланцев. Угленосность ее установлена только на юго-западном крыле мульды и прослеживается по простиранию на 16 км. В </a:t>
            </a:r>
            <a:r>
              <a:rPr lang="ru-RU" sz="1050" dirty="0" err="1">
                <a:latin typeface="Arial" panose="020B0604020202020204" pitchFamily="34" charset="0"/>
                <a:cs typeface="Arial" panose="020B0604020202020204" pitchFamily="34" charset="0"/>
              </a:rPr>
              <a:t>акколканской</a:t>
            </a:r>
            <a:r>
              <a:rPr lang="ru-RU" sz="1050" dirty="0">
                <a:latin typeface="Arial" panose="020B0604020202020204" pitchFamily="34" charset="0"/>
                <a:cs typeface="Arial" panose="020B0604020202020204" pitchFamily="34" charset="0"/>
              </a:rPr>
              <a:t> свите выявлено от 28 до 51 пласта угля, из которых лишь 10 имеют рабочую мощность от 0,6 - 1,6 до 5,1 м  суммарно 19 м. Все пласты имеют сложное невыдержанное строение. Отложения </a:t>
            </a:r>
            <a:r>
              <a:rPr lang="ru-RU" sz="1050" dirty="0" err="1">
                <a:latin typeface="Arial" panose="020B0604020202020204" pitchFamily="34" charset="0"/>
                <a:cs typeface="Arial" panose="020B0604020202020204" pitchFamily="34" charset="0"/>
              </a:rPr>
              <a:t>тологайской</a:t>
            </a:r>
            <a:r>
              <a:rPr lang="ru-RU" sz="1050" dirty="0">
                <a:latin typeface="Arial" panose="020B0604020202020204" pitchFamily="34" charset="0"/>
                <a:cs typeface="Arial" panose="020B0604020202020204" pitchFamily="34" charset="0"/>
              </a:rPr>
              <a:t> свиты заполняют центральную часть синклинали и заключают до 48 пластов бурого угля, из которых 16 имеют рабочую мощность от 0,6 до 7,2 м. Суммарная мощность рабочих пластов составляет 40 м.</a:t>
            </a:r>
          </a:p>
          <a:p>
            <a:pPr algn="just"/>
            <a:r>
              <a:rPr lang="ru-RU" sz="1050" dirty="0">
                <a:latin typeface="Arial" panose="020B0604020202020204" pitchFamily="34" charset="0"/>
                <a:cs typeface="Arial" panose="020B0604020202020204" pitchFamily="34" charset="0"/>
              </a:rPr>
              <a:t>Угли первых двух свит гумусовые, каменные, высокозольные (от 19 - 30 до 45 %), малосернистые (0,4 - 0,9 %), по степени метаморфизма относятся к газовым и частично к длиннопламенным. Теплота сгорания на горючую массу до 7,7 </a:t>
            </a:r>
            <a:r>
              <a:rPr lang="ru-RU" sz="1050" dirty="0" err="1">
                <a:latin typeface="Arial" panose="020B0604020202020204" pitchFamily="34" charset="0"/>
                <a:cs typeface="Arial" panose="020B0604020202020204" pitchFamily="34" charset="0"/>
              </a:rPr>
              <a:t>тыс.ккал</a:t>
            </a:r>
            <a:r>
              <a:rPr lang="ru-RU" sz="1050" dirty="0">
                <a:latin typeface="Arial" panose="020B0604020202020204" pitchFamily="34" charset="0"/>
                <a:cs typeface="Arial" panose="020B0604020202020204" pitchFamily="34" charset="0"/>
              </a:rPr>
              <a:t>/кг; выход смолы на сухой уголь 3,7-10 %. Угли </a:t>
            </a:r>
            <a:r>
              <a:rPr lang="ru-RU" sz="1050" dirty="0" err="1">
                <a:latin typeface="Arial" panose="020B0604020202020204" pitchFamily="34" charset="0"/>
                <a:cs typeface="Arial" panose="020B0604020202020204" pitchFamily="34" charset="0"/>
              </a:rPr>
              <a:t>тологайской</a:t>
            </a:r>
            <a:r>
              <a:rPr lang="ru-RU" sz="1050" dirty="0">
                <a:latin typeface="Arial" panose="020B0604020202020204" pitchFamily="34" charset="0"/>
                <a:cs typeface="Arial" panose="020B0604020202020204" pitchFamily="34" charset="0"/>
              </a:rPr>
              <a:t> свиты бурые, листоватые матовые и плотные полублестящие. Зольность их изменяется в пределах 10-55 % (в среднем 34 %), малосернистые, выход смолы при полукоксовании 6 - 10 %. Запасы каменных углей до глубины до 1800 м оцениваются в 587 </a:t>
            </a:r>
            <a:r>
              <a:rPr lang="ru-RU" sz="1050" dirty="0" err="1">
                <a:latin typeface="Arial" panose="020B0604020202020204" pitchFamily="34" charset="0"/>
                <a:cs typeface="Arial" panose="020B0604020202020204" pitchFamily="34" charset="0"/>
              </a:rPr>
              <a:t>млн.т</a:t>
            </a:r>
            <a:r>
              <a:rPr lang="ru-RU" sz="1050" dirty="0">
                <a:latin typeface="Arial" panose="020B0604020202020204" pitchFamily="34" charset="0"/>
                <a:cs typeface="Arial" panose="020B0604020202020204" pitchFamily="34" charset="0"/>
              </a:rPr>
              <a:t>, бурых - в 1033 </a:t>
            </a:r>
            <a:r>
              <a:rPr lang="ru-RU" sz="1050" dirty="0" err="1">
                <a:latin typeface="Arial" panose="020B0604020202020204" pitchFamily="34" charset="0"/>
                <a:cs typeface="Arial" panose="020B0604020202020204" pitchFamily="34" charset="0"/>
              </a:rPr>
              <a:t>млн.т</a:t>
            </a:r>
            <a:r>
              <a:rPr lang="ru-RU" sz="1050" dirty="0">
                <a:latin typeface="Arial" panose="020B0604020202020204" pitchFamily="34" charset="0"/>
                <a:cs typeface="Arial" panose="020B0604020202020204" pitchFamily="34" charset="0"/>
              </a:rPr>
              <a:t> (до глубины 600 м). Для отработки подземным способом пригодны 73 </a:t>
            </a:r>
            <a:r>
              <a:rPr lang="ru-RU" sz="1050" dirty="0" err="1">
                <a:latin typeface="Arial" panose="020B0604020202020204" pitchFamily="34" charset="0"/>
                <a:cs typeface="Arial" panose="020B0604020202020204" pitchFamily="34" charset="0"/>
              </a:rPr>
              <a:t>млн.т</a:t>
            </a:r>
            <a:r>
              <a:rPr lang="ru-RU" sz="1050" dirty="0">
                <a:latin typeface="Arial" panose="020B0604020202020204" pitchFamily="34" charset="0"/>
                <a:cs typeface="Arial" panose="020B0604020202020204" pitchFamily="34" charset="0"/>
              </a:rPr>
              <a:t> каменных и 67 </a:t>
            </a:r>
            <a:r>
              <a:rPr lang="ru-RU" sz="1050" dirty="0" err="1">
                <a:latin typeface="Arial" panose="020B0604020202020204" pitchFamily="34" charset="0"/>
                <a:cs typeface="Arial" panose="020B0604020202020204" pitchFamily="34" charset="0"/>
              </a:rPr>
              <a:t>млн.т</a:t>
            </a:r>
            <a:r>
              <a:rPr lang="ru-RU" sz="1050" dirty="0">
                <a:latin typeface="Arial" panose="020B0604020202020204" pitchFamily="34" charset="0"/>
                <a:cs typeface="Arial" panose="020B0604020202020204" pitchFamily="34" charset="0"/>
              </a:rPr>
              <a:t> бурых углей.</a:t>
            </a:r>
          </a:p>
          <a:p>
            <a:pPr algn="just"/>
            <a:r>
              <a:rPr lang="ru-RU" sz="1050" dirty="0">
                <a:latin typeface="Arial" panose="020B0604020202020204" pitchFamily="34" charset="0"/>
                <a:cs typeface="Arial" panose="020B0604020202020204" pitchFamily="34" charset="0"/>
              </a:rPr>
              <a:t>Глубокие горизонты месторождения </a:t>
            </a:r>
            <a:r>
              <a:rPr lang="ru-RU" sz="1050" dirty="0" err="1">
                <a:latin typeface="Arial" panose="020B0604020202020204" pitchFamily="34" charset="0"/>
                <a:cs typeface="Arial" panose="020B0604020202020204" pitchFamily="34" charset="0"/>
              </a:rPr>
              <a:t>Кендырлык</a:t>
            </a:r>
            <a:r>
              <a:rPr lang="ru-RU" sz="1050" dirty="0">
                <a:latin typeface="Arial" panose="020B0604020202020204" pitchFamily="34" charset="0"/>
                <a:cs typeface="Arial" panose="020B0604020202020204" pitchFamily="34" charset="0"/>
              </a:rPr>
              <a:t> относятся к неактивным.</a:t>
            </a:r>
          </a:p>
          <a:p>
            <a:pPr algn="just"/>
            <a:endParaRPr lang="en-US" sz="800" dirty="0">
              <a:latin typeface="Arial" panose="020B0604020202020204" pitchFamily="34" charset="0"/>
              <a:cs typeface="Arial" panose="020B0604020202020204" pitchFamily="34" charset="0"/>
            </a:endParaRPr>
          </a:p>
          <a:p>
            <a:pPr algn="just"/>
            <a:r>
              <a:rPr lang="ru-RU" sz="1050" dirty="0">
                <a:latin typeface="Arial" panose="020B0604020202020204" pitchFamily="34" charset="0"/>
                <a:cs typeface="Arial" panose="020B0604020202020204" pitchFamily="34" charset="0"/>
              </a:rPr>
              <a:t>Угли месторождения имеют значение как энергетическое топливо, а угли </a:t>
            </a:r>
            <a:r>
              <a:rPr lang="ru-RU" sz="1050" dirty="0" err="1">
                <a:latin typeface="Arial" panose="020B0604020202020204" pitchFamily="34" charset="0"/>
                <a:cs typeface="Arial" panose="020B0604020202020204" pitchFamily="34" charset="0"/>
              </a:rPr>
              <a:t>кендырлыкской</a:t>
            </a:r>
            <a:r>
              <a:rPr lang="ru-RU" sz="1050" dirty="0">
                <a:latin typeface="Arial" panose="020B0604020202020204" pitchFamily="34" charset="0"/>
                <a:cs typeface="Arial" panose="020B0604020202020204" pitchFamily="34" charset="0"/>
              </a:rPr>
              <a:t> и </a:t>
            </a:r>
            <a:r>
              <a:rPr lang="ru-RU" sz="1050" dirty="0" err="1">
                <a:latin typeface="Arial" panose="020B0604020202020204" pitchFamily="34" charset="0"/>
                <a:cs typeface="Arial" panose="020B0604020202020204" pitchFamily="34" charset="0"/>
              </a:rPr>
              <a:t>тологайской</a:t>
            </a:r>
            <a:r>
              <a:rPr lang="ru-RU" sz="1050" dirty="0">
                <a:latin typeface="Arial" panose="020B0604020202020204" pitchFamily="34" charset="0"/>
                <a:cs typeface="Arial" panose="020B0604020202020204" pitchFamily="34" charset="0"/>
              </a:rPr>
              <a:t> свит могут быть использованы как сырье для полукоксования и газификации. Запасы углей обеспечивают действующие предприятия на период свыше 50 лет.</a:t>
            </a:r>
          </a:p>
          <a:p>
            <a:pPr algn="just"/>
            <a:r>
              <a:rPr lang="ru-RU" sz="1050" dirty="0">
                <a:latin typeface="Arial" panose="020B0604020202020204" pitchFamily="34" charset="0"/>
                <a:cs typeface="Arial" panose="020B0604020202020204" pitchFamily="34" charset="0"/>
              </a:rPr>
              <a:t> </a:t>
            </a:r>
          </a:p>
        </p:txBody>
      </p:sp>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208907421"/>
              </p:ext>
            </p:extLst>
          </p:nvPr>
        </p:nvGraphicFramePr>
        <p:xfrm>
          <a:off x="1331327" y="5487181"/>
          <a:ext cx="6175464" cy="1204535"/>
        </p:xfrm>
        <a:graphic>
          <a:graphicData uri="http://schemas.openxmlformats.org/drawingml/2006/table">
            <a:tbl>
              <a:tblPr firstRow="1" firstCol="1" bandRow="1">
                <a:tableStyleId>{21E4AEA4-8DFA-4A89-87EB-49C32662AFE0}</a:tableStyleId>
              </a:tblPr>
              <a:tblGrid>
                <a:gridCol w="2124056">
                  <a:extLst>
                    <a:ext uri="{9D8B030D-6E8A-4147-A177-3AD203B41FA5}">
                      <a16:colId xmlns:a16="http://schemas.microsoft.com/office/drawing/2014/main" val="20000"/>
                    </a:ext>
                  </a:extLst>
                </a:gridCol>
                <a:gridCol w="1575548">
                  <a:extLst>
                    <a:ext uri="{9D8B030D-6E8A-4147-A177-3AD203B41FA5}">
                      <a16:colId xmlns:a16="http://schemas.microsoft.com/office/drawing/2014/main" val="2658591762"/>
                    </a:ext>
                  </a:extLst>
                </a:gridCol>
                <a:gridCol w="1113209">
                  <a:extLst>
                    <a:ext uri="{9D8B030D-6E8A-4147-A177-3AD203B41FA5}">
                      <a16:colId xmlns:a16="http://schemas.microsoft.com/office/drawing/2014/main" val="20002"/>
                    </a:ext>
                  </a:extLst>
                </a:gridCol>
                <a:gridCol w="1362651">
                  <a:extLst>
                    <a:ext uri="{9D8B030D-6E8A-4147-A177-3AD203B41FA5}">
                      <a16:colId xmlns:a16="http://schemas.microsoft.com/office/drawing/2014/main" val="20003"/>
                    </a:ext>
                  </a:extLst>
                </a:gridCol>
              </a:tblGrid>
              <a:tr h="291328">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25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a:t>
                      </a:r>
                      <a:r>
                        <a:rPr lang="ru-RU" sz="1200" b="1" kern="1200" baseline="0" dirty="0">
                          <a:solidFill>
                            <a:schemeClr val="bg1"/>
                          </a:solidFill>
                          <a:latin typeface="Century Gothic" panose="020B0502020202020204" pitchFamily="34" charset="0"/>
                          <a:ea typeface="+mn-ea"/>
                          <a:cs typeface="Times New Roman" panose="02020603050405020304" pitchFamily="18" charset="0"/>
                        </a:rPr>
                        <a:t> </a:t>
                      </a:r>
                      <a:r>
                        <a:rPr lang="ru-RU" sz="1200" b="1" kern="1200" baseline="0" dirty="0" err="1">
                          <a:solidFill>
                            <a:schemeClr val="bg1"/>
                          </a:solidFill>
                          <a:latin typeface="Century Gothic" panose="020B0502020202020204" pitchFamily="34" charset="0"/>
                          <a:ea typeface="+mn-ea"/>
                          <a:cs typeface="Times New Roman" panose="02020603050405020304" pitchFamily="18" charset="0"/>
                        </a:rPr>
                        <a:t>тыс.т</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a:solidFill>
                            <a:schemeClr val="bg1"/>
                          </a:solidFill>
                          <a:latin typeface="Century Gothic" panose="020B0502020202020204" pitchFamily="34" charset="0"/>
                        </a:rPr>
                        <a:t>Забалансовые</a:t>
                      </a:r>
                      <a:r>
                        <a:rPr lang="ru-RU" sz="1200" b="1" dirty="0">
                          <a:solidFill>
                            <a:schemeClr val="bg1"/>
                          </a:solidFill>
                          <a:latin typeface="Century Gothic" panose="020B0502020202020204" pitchFamily="34" charset="0"/>
                        </a:rPr>
                        <a:t> запасы, </a:t>
                      </a:r>
                      <a:r>
                        <a:rPr lang="ru-RU" sz="1200" b="1" dirty="0" err="1">
                          <a:solidFill>
                            <a:schemeClr val="bg1"/>
                          </a:solidFill>
                          <a:latin typeface="Century Gothic" panose="020B0502020202020204" pitchFamily="34" charset="0"/>
                        </a:rPr>
                        <a:t>тыс.т</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3874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уголь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dirty="0">
                          <a:latin typeface="Century Gothic" panose="020B0502020202020204" pitchFamily="34" charset="0"/>
                        </a:rPr>
                        <a:t>А+В+С1 – </a:t>
                      </a:r>
                      <a:r>
                        <a:rPr lang="ru-RU" sz="1200" b="0" i="0" u="none" strike="noStrike" dirty="0">
                          <a:solidFill>
                            <a:srgbClr val="000000"/>
                          </a:solidFill>
                          <a:effectLst/>
                          <a:latin typeface="Century Gothic" panose="020B0502020202020204" pitchFamily="34" charset="0"/>
                        </a:rPr>
                        <a:t>10043</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200" dirty="0">
                          <a:latin typeface="Century Gothic" panose="020B0502020202020204" pitchFamily="34" charset="0"/>
                        </a:rPr>
                        <a:t>С2-</a:t>
                      </a:r>
                      <a:r>
                        <a:rPr lang="ru-RU" sz="1200" b="0" i="0" u="none" strike="noStrike" dirty="0">
                          <a:solidFill>
                            <a:srgbClr val="000000"/>
                          </a:solidFill>
                          <a:effectLst/>
                          <a:latin typeface="Century Gothic" panose="020B0502020202020204" pitchFamily="34" charset="0"/>
                        </a:rPr>
                        <a:t>0</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ru-RU"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10" name="Рисунок 9">
            <a:extLst>
              <a:ext uri="{FF2B5EF4-FFF2-40B4-BE49-F238E27FC236}">
                <a16:creationId xmlns:a16="http://schemas.microsoft.com/office/drawing/2014/main" id="{C229EE98-DA60-4F45-BF05-9742619C5746}"/>
              </a:ext>
            </a:extLst>
          </p:cNvPr>
          <p:cNvPicPr>
            <a:picLocks noChangeAspect="1"/>
          </p:cNvPicPr>
          <p:nvPr/>
        </p:nvPicPr>
        <p:blipFill>
          <a:blip r:embed="rId4"/>
          <a:stretch>
            <a:fillRect/>
          </a:stretch>
        </p:blipFill>
        <p:spPr>
          <a:xfrm>
            <a:off x="8915779" y="2561283"/>
            <a:ext cx="1983115" cy="1949555"/>
          </a:xfrm>
          <a:prstGeom prst="rect">
            <a:avLst/>
          </a:prstGeom>
          <a:ln>
            <a:solidFill>
              <a:schemeClr val="tx1"/>
            </a:solidFill>
          </a:ln>
        </p:spPr>
      </p:pic>
      <p:cxnSp>
        <p:nvCxnSpPr>
          <p:cNvPr id="21" name="Прямая соединительная линия 20">
            <a:extLst>
              <a:ext uri="{FF2B5EF4-FFF2-40B4-BE49-F238E27FC236}">
                <a16:creationId xmlns:a16="http://schemas.microsoft.com/office/drawing/2014/main" id="{47A1DD18-3B57-4A0B-BC43-A5C678E93101}"/>
              </a:ext>
            </a:extLst>
          </p:cNvPr>
          <p:cNvCxnSpPr>
            <a:cxnSpLocks/>
          </p:cNvCxnSpPr>
          <p:nvPr/>
        </p:nvCxnSpPr>
        <p:spPr>
          <a:xfrm>
            <a:off x="10193638" y="1644683"/>
            <a:ext cx="699266" cy="91660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D9421FA-B3EF-420F-91A9-7569BF192D87}"/>
              </a:ext>
            </a:extLst>
          </p:cNvPr>
          <p:cNvSpPr txBox="1"/>
          <p:nvPr/>
        </p:nvSpPr>
        <p:spPr>
          <a:xfrm>
            <a:off x="8943735" y="4951467"/>
            <a:ext cx="1952178" cy="461665"/>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территория включенная в ПУГФН на добычу ТПИ (контур резервного месторождения) </a:t>
            </a:r>
          </a:p>
        </p:txBody>
      </p:sp>
      <p:pic>
        <p:nvPicPr>
          <p:cNvPr id="25" name="Рисунок 24">
            <a:extLst>
              <a:ext uri="{FF2B5EF4-FFF2-40B4-BE49-F238E27FC236}">
                <a16:creationId xmlns:a16="http://schemas.microsoft.com/office/drawing/2014/main" id="{C810B55C-D976-4873-9CE2-A78327106310}"/>
              </a:ext>
            </a:extLst>
          </p:cNvPr>
          <p:cNvPicPr>
            <a:picLocks noChangeAspect="1"/>
          </p:cNvPicPr>
          <p:nvPr/>
        </p:nvPicPr>
        <p:blipFill>
          <a:blip r:embed="rId5"/>
          <a:stretch>
            <a:fillRect/>
          </a:stretch>
        </p:blipFill>
        <p:spPr>
          <a:xfrm>
            <a:off x="8504072" y="5061402"/>
            <a:ext cx="409632" cy="200053"/>
          </a:xfrm>
          <a:prstGeom prst="rect">
            <a:avLst/>
          </a:prstGeom>
          <a:ln w="19050">
            <a:solidFill>
              <a:srgbClr val="FF0000"/>
            </a:solidFill>
          </a:ln>
        </p:spPr>
      </p:pic>
      <p:pic>
        <p:nvPicPr>
          <p:cNvPr id="22" name="Рисунок 21">
            <a:extLst>
              <a:ext uri="{FF2B5EF4-FFF2-40B4-BE49-F238E27FC236}">
                <a16:creationId xmlns:a16="http://schemas.microsoft.com/office/drawing/2014/main" id="{529D3BE4-D9A1-49AE-B40D-B02593B0253B}"/>
              </a:ext>
            </a:extLst>
          </p:cNvPr>
          <p:cNvPicPr>
            <a:picLocks noChangeAspect="1"/>
          </p:cNvPicPr>
          <p:nvPr/>
        </p:nvPicPr>
        <p:blipFill>
          <a:blip r:embed="rId6"/>
          <a:stretch>
            <a:fillRect/>
          </a:stretch>
        </p:blipFill>
        <p:spPr>
          <a:xfrm>
            <a:off x="8504072" y="5495816"/>
            <a:ext cx="409632" cy="200052"/>
          </a:xfrm>
          <a:prstGeom prst="rect">
            <a:avLst/>
          </a:prstGeom>
          <a:ln>
            <a:solidFill>
              <a:schemeClr val="tx1"/>
            </a:solidFill>
          </a:ln>
        </p:spPr>
      </p:pic>
      <p:sp>
        <p:nvSpPr>
          <p:cNvPr id="28" name="TextBox 27">
            <a:extLst>
              <a:ext uri="{FF2B5EF4-FFF2-40B4-BE49-F238E27FC236}">
                <a16:creationId xmlns:a16="http://schemas.microsoft.com/office/drawing/2014/main" id="{E458AA6E-F799-473F-9818-5AF3B2D5DB29}"/>
              </a:ext>
            </a:extLst>
          </p:cNvPr>
          <p:cNvSpPr txBox="1"/>
          <p:nvPr/>
        </p:nvSpPr>
        <p:spPr>
          <a:xfrm>
            <a:off x="8931247" y="5480426"/>
            <a:ext cx="1952178" cy="215444"/>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ГГИН</a:t>
            </a:r>
          </a:p>
        </p:txBody>
      </p:sp>
      <p:sp>
        <p:nvSpPr>
          <p:cNvPr id="27" name="Прямоугольник 26">
            <a:extLst>
              <a:ext uri="{FF2B5EF4-FFF2-40B4-BE49-F238E27FC236}">
                <a16:creationId xmlns:a16="http://schemas.microsoft.com/office/drawing/2014/main" id="{AB3F1469-2E68-4EE6-9729-55D57E27E56B}"/>
              </a:ext>
            </a:extLst>
          </p:cNvPr>
          <p:cNvSpPr/>
          <p:nvPr/>
        </p:nvSpPr>
        <p:spPr>
          <a:xfrm>
            <a:off x="8498863" y="5812019"/>
            <a:ext cx="409632" cy="200052"/>
          </a:xfrm>
          <a:prstGeom prst="rect">
            <a:avLst/>
          </a:prstGeom>
          <a:solidFill>
            <a:srgbClr val="F5E2B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accent1">
                  <a:lumMod val="60000"/>
                  <a:lumOff val="40000"/>
                </a:schemeClr>
              </a:solidFill>
            </a:endParaRPr>
          </a:p>
        </p:txBody>
      </p:sp>
      <p:sp>
        <p:nvSpPr>
          <p:cNvPr id="32" name="TextBox 31">
            <a:extLst>
              <a:ext uri="{FF2B5EF4-FFF2-40B4-BE49-F238E27FC236}">
                <a16:creationId xmlns:a16="http://schemas.microsoft.com/office/drawing/2014/main" id="{D8F430A8-FA37-4996-ABC2-E72996CCAA93}"/>
              </a:ext>
            </a:extLst>
          </p:cNvPr>
          <p:cNvSpPr txBox="1"/>
          <p:nvPr/>
        </p:nvSpPr>
        <p:spPr>
          <a:xfrm>
            <a:off x="8908495" y="5784511"/>
            <a:ext cx="1952178" cy="215444"/>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буферная зона населенного пункта</a:t>
            </a:r>
          </a:p>
        </p:txBody>
      </p:sp>
      <p:sp>
        <p:nvSpPr>
          <p:cNvPr id="20" name="Google Shape;1365;p21">
            <a:extLst>
              <a:ext uri="{FF2B5EF4-FFF2-40B4-BE49-F238E27FC236}">
                <a16:creationId xmlns:a16="http://schemas.microsoft.com/office/drawing/2014/main" id="{78C5AA1A-58D2-497D-B9A5-394ADDB1F517}"/>
              </a:ext>
            </a:extLst>
          </p:cNvPr>
          <p:cNvSpPr txBox="1"/>
          <p:nvPr/>
        </p:nvSpPr>
        <p:spPr>
          <a:xfrm>
            <a:off x="0" y="-25947"/>
            <a:ext cx="12192000" cy="677094"/>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dirty="0">
                <a:solidFill>
                  <a:schemeClr val="bg1"/>
                </a:solidFill>
                <a:latin typeface="Arial Black" panose="020B0A04020102020204" pitchFamily="34" charset="0"/>
                <a:cs typeface="Arial" panose="020B0604020202020204" pitchFamily="34" charset="0"/>
              </a:rPr>
              <a:t>Месторождение </a:t>
            </a:r>
            <a:r>
              <a:rPr lang="ru-RU" dirty="0" err="1">
                <a:solidFill>
                  <a:schemeClr val="bg1"/>
                </a:solidFill>
                <a:latin typeface="Arial Black" panose="020B0A04020102020204" pitchFamily="34" charset="0"/>
                <a:cs typeface="Arial" panose="020B0604020202020204" pitchFamily="34" charset="0"/>
              </a:rPr>
              <a:t>Кендырлыкское</a:t>
            </a:r>
            <a:r>
              <a:rPr lang="ru-RU" dirty="0">
                <a:solidFill>
                  <a:schemeClr val="bg1"/>
                </a:solidFill>
                <a:latin typeface="Arial Black" panose="020B0A04020102020204" pitchFamily="34" charset="0"/>
                <a:cs typeface="Arial" panose="020B0604020202020204" pitchFamily="34" charset="0"/>
              </a:rPr>
              <a:t>, Угольное поле (2-ая угленосная свита)   </a:t>
            </a:r>
          </a:p>
          <a:p>
            <a:pPr algn="ctr"/>
            <a:r>
              <a:rPr lang="ru-RU" dirty="0">
                <a:solidFill>
                  <a:schemeClr val="bg1"/>
                </a:solidFill>
                <a:latin typeface="Arial Black" panose="020B0A04020102020204" pitchFamily="34" charset="0"/>
                <a:cs typeface="Arial" panose="020B0604020202020204" pitchFamily="34" charset="0"/>
              </a:rPr>
              <a:t>в Восточно-Казахстанской области</a:t>
            </a:r>
          </a:p>
        </p:txBody>
      </p:sp>
      <p:pic>
        <p:nvPicPr>
          <p:cNvPr id="23" name="Google Shape;28;p1">
            <a:extLst>
              <a:ext uri="{FF2B5EF4-FFF2-40B4-BE49-F238E27FC236}">
                <a16:creationId xmlns:a16="http://schemas.microsoft.com/office/drawing/2014/main" id="{906AF22A-5D34-4BBC-8F97-33CBE7B8B443}"/>
              </a:ext>
            </a:extLst>
          </p:cNvPr>
          <p:cNvPicPr preferRelativeResize="0"/>
          <p:nvPr/>
        </p:nvPicPr>
        <p:blipFill rotWithShape="1">
          <a:blip r:embed="rId7">
            <a:alphaModFix/>
            <a:biLevel thresh="25000"/>
          </a:blip>
          <a:srcRect/>
          <a:stretch/>
        </p:blipFill>
        <p:spPr>
          <a:xfrm>
            <a:off x="11101597" y="110800"/>
            <a:ext cx="999230" cy="403599"/>
          </a:xfrm>
          <a:prstGeom prst="rect">
            <a:avLst/>
          </a:prstGeom>
          <a:noFill/>
          <a:ln>
            <a:noFill/>
          </a:ln>
        </p:spPr>
      </p:pic>
    </p:spTree>
    <p:extLst>
      <p:ext uri="{BB962C8B-B14F-4D97-AF65-F5344CB8AC3E}">
        <p14:creationId xmlns:p14="http://schemas.microsoft.com/office/powerpoint/2010/main" val="111214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6" y="949920"/>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220040" y="1700810"/>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p:cNvCxnSpPr>
          <p:nvPr/>
        </p:nvCxnSpPr>
        <p:spPr>
          <a:xfrm flipH="1">
            <a:off x="8504073" y="2137814"/>
            <a:ext cx="715967" cy="643483"/>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2" name="Прямоугольник 11"/>
          <p:cNvSpPr/>
          <p:nvPr/>
        </p:nvSpPr>
        <p:spPr>
          <a:xfrm>
            <a:off x="1553203" y="620997"/>
            <a:ext cx="6048686" cy="3874350"/>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ru-RU" sz="1200" b="1" dirty="0">
                <a:solidFill>
                  <a:prstClr val="black"/>
                </a:solidFill>
                <a:latin typeface="Arial" panose="020B0604020202020204" pitchFamily="34" charset="0"/>
                <a:ea typeface="Calibri" panose="020F0502020204030204" pitchFamily="34" charset="0"/>
                <a:cs typeface="Arial" panose="020B0604020202020204" pitchFamily="34" charset="0"/>
              </a:rPr>
              <a:t>Местоположение</a:t>
            </a:r>
            <a:r>
              <a:rPr lang="ru-RU" sz="12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Месторождение находится в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Сарысуйском</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районе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Жамбылской</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области.</a:t>
            </a:r>
          </a:p>
          <a:p>
            <a:pPr algn="just">
              <a:spcAft>
                <a:spcPts val="600"/>
              </a:spcAft>
              <a:tabLst>
                <a:tab pos="266700" algn="l"/>
                <a:tab pos="714375" algn="l"/>
              </a:tabLst>
            </a:pPr>
            <a:r>
              <a:rPr lang="ru-RU" sz="1200" b="1" dirty="0">
                <a:solidFill>
                  <a:schemeClr val="tx1"/>
                </a:solidFill>
                <a:latin typeface="Arial" panose="020B0604020202020204" pitchFamily="34" charset="0"/>
                <a:ea typeface="Calibri" panose="020F0502020204030204" pitchFamily="34" charset="0"/>
                <a:cs typeface="Arial" panose="020B0604020202020204" pitchFamily="34" charset="0"/>
              </a:rPr>
              <a:t>Краткая геологическая характеристика: </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Месторождение имеет протяженность до 6,5 км при ширине до 700 км. Площадь месторождения 3,2 км2. На месторождении развиты терригенные образования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караойской</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серии верхнего докембрия и кембрийские карбонатные отложения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тамдинской</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серии. К стратиграфическому контакту приурочены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фосфоритоносные</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отложения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чулактауской</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свиты, залегающей в основании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тамдинской</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серии. Фосфоритовый горизонт на месторождении представлен одним пластовым телом. В строении выделено две фосфоритовые пачки, разделенные слоем фосфатных конгломератов, мощностью до 7,2 м. </a:t>
            </a:r>
          </a:p>
          <a:p>
            <a:pPr algn="just">
              <a:spcAft>
                <a:spcPts val="600"/>
              </a:spcAft>
              <a:tabLst>
                <a:tab pos="266700" algn="l"/>
                <a:tab pos="714375" algn="l"/>
              </a:tabLst>
            </a:pP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Фосфатные минералы: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фторапатит</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фсфат</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кальция, карбонаты. Фосфатное вещество входит в состав оолитов, </a:t>
            </a:r>
            <a:r>
              <a:rPr lang="ru-RU" sz="1200" dirty="0" err="1">
                <a:solidFill>
                  <a:schemeClr val="tx1"/>
                </a:solidFill>
                <a:latin typeface="Arial" panose="020B0604020202020204" pitchFamily="34" charset="0"/>
                <a:ea typeface="Calibri" panose="020F0502020204030204" pitchFamily="34" charset="0"/>
                <a:cs typeface="Arial" panose="020B0604020202020204" pitchFamily="34" charset="0"/>
              </a:rPr>
              <a:t>псевдофосфатов</a:t>
            </a:r>
            <a:r>
              <a:rPr lang="ru-RU" sz="1200" dirty="0">
                <a:solidFill>
                  <a:schemeClr val="tx1"/>
                </a:solidFill>
                <a:latin typeface="Arial" panose="020B0604020202020204" pitchFamily="34" charset="0"/>
                <a:ea typeface="Calibri" panose="020F0502020204030204" pitchFamily="34" charset="0"/>
                <a:cs typeface="Arial" panose="020B0604020202020204" pitchFamily="34" charset="0"/>
              </a:rPr>
              <a:t>, фосфатных обломков. На месторождении преобладает кремнисто-фосфатный тип руд, в меньшей степени – карбонатно-кремнисто-фосфатный.</a:t>
            </a:r>
          </a:p>
        </p:txBody>
      </p:sp>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617158823"/>
              </p:ext>
            </p:extLst>
          </p:nvPr>
        </p:nvGraphicFramePr>
        <p:xfrm>
          <a:off x="1572380" y="4528234"/>
          <a:ext cx="6048686" cy="1327726"/>
        </p:xfrm>
        <a:graphic>
          <a:graphicData uri="http://schemas.openxmlformats.org/drawingml/2006/table">
            <a:tbl>
              <a:tblPr firstRow="1" firstCol="1" bandRow="1">
                <a:tableStyleId>{21E4AEA4-8DFA-4A89-87EB-49C32662AFE0}</a:tableStyleId>
              </a:tblPr>
              <a:tblGrid>
                <a:gridCol w="2080450">
                  <a:extLst>
                    <a:ext uri="{9D8B030D-6E8A-4147-A177-3AD203B41FA5}">
                      <a16:colId xmlns:a16="http://schemas.microsoft.com/office/drawing/2014/main" val="20000"/>
                    </a:ext>
                  </a:extLst>
                </a:gridCol>
                <a:gridCol w="1543203">
                  <a:extLst>
                    <a:ext uri="{9D8B030D-6E8A-4147-A177-3AD203B41FA5}">
                      <a16:colId xmlns:a16="http://schemas.microsoft.com/office/drawing/2014/main" val="2658591762"/>
                    </a:ext>
                  </a:extLst>
                </a:gridCol>
                <a:gridCol w="1090356">
                  <a:extLst>
                    <a:ext uri="{9D8B030D-6E8A-4147-A177-3AD203B41FA5}">
                      <a16:colId xmlns:a16="http://schemas.microsoft.com/office/drawing/2014/main" val="20002"/>
                    </a:ext>
                  </a:extLst>
                </a:gridCol>
                <a:gridCol w="1334677">
                  <a:extLst>
                    <a:ext uri="{9D8B030D-6E8A-4147-A177-3AD203B41FA5}">
                      <a16:colId xmlns:a16="http://schemas.microsoft.com/office/drawing/2014/main" val="20003"/>
                    </a:ext>
                  </a:extLst>
                </a:gridCol>
              </a:tblGrid>
              <a:tr h="32112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795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a:t>
                      </a:r>
                      <a:r>
                        <a:rPr lang="ru-RU" sz="1200" b="1" kern="1200" baseline="0" dirty="0">
                          <a:solidFill>
                            <a:schemeClr val="bg1"/>
                          </a:solidFill>
                          <a:latin typeface="Century Gothic" panose="020B0502020202020204" pitchFamily="34" charset="0"/>
                          <a:ea typeface="+mn-ea"/>
                          <a:cs typeface="Times New Roman" panose="02020603050405020304" pitchFamily="18" charset="0"/>
                        </a:rPr>
                        <a:t> </a:t>
                      </a:r>
                      <a:r>
                        <a:rPr lang="ru-RU" sz="1200" b="1" kern="1200" baseline="0" dirty="0" err="1">
                          <a:solidFill>
                            <a:schemeClr val="bg1"/>
                          </a:solidFill>
                          <a:latin typeface="Century Gothic" panose="020B0502020202020204" pitchFamily="34" charset="0"/>
                          <a:ea typeface="+mn-ea"/>
                          <a:cs typeface="Times New Roman" panose="02020603050405020304" pitchFamily="18" charset="0"/>
                        </a:rPr>
                        <a:t>тыс.т</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a:solidFill>
                            <a:schemeClr val="bg1"/>
                          </a:solidFill>
                          <a:latin typeface="Century Gothic" panose="020B0502020202020204" pitchFamily="34" charset="0"/>
                        </a:rPr>
                        <a:t>Забалансовые</a:t>
                      </a:r>
                      <a:r>
                        <a:rPr lang="ru-RU" sz="1200" b="1" dirty="0">
                          <a:solidFill>
                            <a:schemeClr val="bg1"/>
                          </a:solidFill>
                          <a:latin typeface="Century Gothic" panose="020B0502020202020204" pitchFamily="34" charset="0"/>
                        </a:rPr>
                        <a:t> запасы, </a:t>
                      </a:r>
                      <a:r>
                        <a:rPr lang="ru-RU" sz="1200" b="1" dirty="0" err="1">
                          <a:solidFill>
                            <a:schemeClr val="bg1"/>
                          </a:solidFill>
                          <a:latin typeface="Century Gothic" panose="020B0502020202020204" pitchFamily="34" charset="0"/>
                        </a:rPr>
                        <a:t>тыс.т</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4270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Century Gothic" panose="020B0502020202020204" pitchFamily="34" charset="0"/>
                          <a:ea typeface="+mn-ea"/>
                          <a:cs typeface="Times New Roman" panose="02020603050405020304" pitchFamily="18" charset="0"/>
                        </a:rPr>
                        <a:t>Фосфоритовые руды</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А+В+С1 – 5472</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С2 – 17895</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Century Gothic" panose="020B0502020202020204" pitchFamily="34" charset="0"/>
                          <a:ea typeface="+mn-ea"/>
                          <a:cs typeface="+mn-cs"/>
                        </a:rPr>
                        <a:t>658</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sp>
        <p:nvSpPr>
          <p:cNvPr id="18" name="TextBox 17">
            <a:extLst>
              <a:ext uri="{FF2B5EF4-FFF2-40B4-BE49-F238E27FC236}">
                <a16:creationId xmlns:a16="http://schemas.microsoft.com/office/drawing/2014/main" id="{1EC3E4CD-0231-43AA-B663-9F5AC3E2A014}"/>
              </a:ext>
            </a:extLst>
          </p:cNvPr>
          <p:cNvSpPr txBox="1"/>
          <p:nvPr/>
        </p:nvSpPr>
        <p:spPr>
          <a:xfrm>
            <a:off x="8862056" y="5077456"/>
            <a:ext cx="1952178" cy="461665"/>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территория включенная в ПУГФН на добычу ТПИ (контур резервного месторождения) </a:t>
            </a:r>
          </a:p>
        </p:txBody>
      </p:sp>
      <p:pic>
        <p:nvPicPr>
          <p:cNvPr id="20" name="Рисунок 19">
            <a:extLst>
              <a:ext uri="{FF2B5EF4-FFF2-40B4-BE49-F238E27FC236}">
                <a16:creationId xmlns:a16="http://schemas.microsoft.com/office/drawing/2014/main" id="{6752C9A0-C158-4A53-B2B2-0259F2A4B8B9}"/>
              </a:ext>
            </a:extLst>
          </p:cNvPr>
          <p:cNvPicPr>
            <a:picLocks noChangeAspect="1"/>
          </p:cNvPicPr>
          <p:nvPr/>
        </p:nvPicPr>
        <p:blipFill>
          <a:blip r:embed="rId4"/>
          <a:stretch>
            <a:fillRect/>
          </a:stretch>
        </p:blipFill>
        <p:spPr>
          <a:xfrm>
            <a:off x="8422393" y="5187391"/>
            <a:ext cx="409632" cy="200053"/>
          </a:xfrm>
          <a:prstGeom prst="rect">
            <a:avLst/>
          </a:prstGeom>
          <a:ln w="19050">
            <a:solidFill>
              <a:srgbClr val="FF0000"/>
            </a:solidFill>
          </a:ln>
        </p:spPr>
      </p:pic>
      <p:cxnSp>
        <p:nvCxnSpPr>
          <p:cNvPr id="22" name="Прямая соединительная линия 21">
            <a:extLst>
              <a:ext uri="{FF2B5EF4-FFF2-40B4-BE49-F238E27FC236}">
                <a16:creationId xmlns:a16="http://schemas.microsoft.com/office/drawing/2014/main" id="{1AAE7A94-9883-488B-9956-7FCB43E318DE}"/>
              </a:ext>
            </a:extLst>
          </p:cNvPr>
          <p:cNvCxnSpPr>
            <a:cxnSpLocks/>
          </p:cNvCxnSpPr>
          <p:nvPr/>
        </p:nvCxnSpPr>
        <p:spPr>
          <a:xfrm>
            <a:off x="9595418" y="2137814"/>
            <a:ext cx="1482932" cy="643483"/>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24" name="Рисунок 23">
            <a:extLst>
              <a:ext uri="{FF2B5EF4-FFF2-40B4-BE49-F238E27FC236}">
                <a16:creationId xmlns:a16="http://schemas.microsoft.com/office/drawing/2014/main" id="{85F31281-F853-4E1E-A024-C1FDA8FFCAFF}"/>
              </a:ext>
            </a:extLst>
          </p:cNvPr>
          <p:cNvPicPr>
            <a:picLocks noChangeAspect="1"/>
          </p:cNvPicPr>
          <p:nvPr/>
        </p:nvPicPr>
        <p:blipFill>
          <a:blip r:embed="rId5"/>
          <a:stretch>
            <a:fillRect/>
          </a:stretch>
        </p:blipFill>
        <p:spPr>
          <a:xfrm>
            <a:off x="8504072" y="2810415"/>
            <a:ext cx="2574277" cy="1883765"/>
          </a:xfrm>
          <a:prstGeom prst="rect">
            <a:avLst/>
          </a:prstGeom>
          <a:ln>
            <a:solidFill>
              <a:schemeClr val="tx1"/>
            </a:solidFill>
          </a:ln>
        </p:spPr>
      </p:pic>
      <p:cxnSp>
        <p:nvCxnSpPr>
          <p:cNvPr id="26" name="Прямая соединительная линия 25">
            <a:extLst>
              <a:ext uri="{FF2B5EF4-FFF2-40B4-BE49-F238E27FC236}">
                <a16:creationId xmlns:a16="http://schemas.microsoft.com/office/drawing/2014/main" id="{E8AB6E52-4C49-4A44-833F-35F0B3DDA58D}"/>
              </a:ext>
            </a:extLst>
          </p:cNvPr>
          <p:cNvCxnSpPr/>
          <p:nvPr/>
        </p:nvCxnSpPr>
        <p:spPr>
          <a:xfrm>
            <a:off x="8422393" y="5841242"/>
            <a:ext cx="439663"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A55B577-3507-4E72-9EBF-27A602E9605A}"/>
              </a:ext>
            </a:extLst>
          </p:cNvPr>
          <p:cNvSpPr txBox="1"/>
          <p:nvPr/>
        </p:nvSpPr>
        <p:spPr>
          <a:xfrm>
            <a:off x="8862056" y="5741240"/>
            <a:ext cx="1952178" cy="215444"/>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ЛЭП</a:t>
            </a:r>
          </a:p>
        </p:txBody>
      </p:sp>
      <p:sp>
        <p:nvSpPr>
          <p:cNvPr id="17" name="Google Shape;1365;p21">
            <a:extLst>
              <a:ext uri="{FF2B5EF4-FFF2-40B4-BE49-F238E27FC236}">
                <a16:creationId xmlns:a16="http://schemas.microsoft.com/office/drawing/2014/main" id="{86EF75FF-7011-4E61-B139-47EC08492228}"/>
              </a:ext>
            </a:extLst>
          </p:cNvPr>
          <p:cNvSpPr txBox="1"/>
          <p:nvPr/>
        </p:nvSpPr>
        <p:spPr>
          <a:xfrm>
            <a:off x="0" y="-10233"/>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dirty="0">
                <a:solidFill>
                  <a:schemeClr val="bg1"/>
                </a:solidFill>
                <a:latin typeface="Arial Black" panose="020B0A04020102020204" pitchFamily="34" charset="0"/>
                <a:cs typeface="Arial" panose="020B0604020202020204" pitchFamily="34" charset="0"/>
              </a:rPr>
              <a:t>Месторождение </a:t>
            </a:r>
            <a:r>
              <a:rPr lang="ru-RU" sz="2000" dirty="0" err="1">
                <a:solidFill>
                  <a:schemeClr val="bg1"/>
                </a:solidFill>
                <a:latin typeface="Arial Black" panose="020B0A04020102020204" pitchFamily="34" charset="0"/>
                <a:cs typeface="Arial" panose="020B0604020202020204" pitchFamily="34" charset="0"/>
              </a:rPr>
              <a:t>Тиесай</a:t>
            </a:r>
            <a:r>
              <a:rPr lang="ru-RU" sz="2000" dirty="0">
                <a:solidFill>
                  <a:schemeClr val="bg1"/>
                </a:solidFill>
                <a:latin typeface="Arial Black" panose="020B0A04020102020204" pitchFamily="34" charset="0"/>
                <a:cs typeface="Arial" panose="020B0604020202020204" pitchFamily="34" charset="0"/>
              </a:rPr>
              <a:t> в Жамбылской области</a:t>
            </a:r>
          </a:p>
        </p:txBody>
      </p:sp>
      <p:pic>
        <p:nvPicPr>
          <p:cNvPr id="21" name="Google Shape;28;p1">
            <a:extLst>
              <a:ext uri="{FF2B5EF4-FFF2-40B4-BE49-F238E27FC236}">
                <a16:creationId xmlns:a16="http://schemas.microsoft.com/office/drawing/2014/main" id="{61011020-495D-47B8-B4A4-BE4D27B39897}"/>
              </a:ext>
            </a:extLst>
          </p:cNvPr>
          <p:cNvPicPr preferRelativeResize="0"/>
          <p:nvPr/>
        </p:nvPicPr>
        <p:blipFill rotWithShape="1">
          <a:blip r:embed="rId6">
            <a:alphaModFix/>
            <a:biLevel thresh="25000"/>
          </a:blip>
          <a:srcRect/>
          <a:stretch/>
        </p:blipFill>
        <p:spPr>
          <a:xfrm>
            <a:off x="11140926" y="15713"/>
            <a:ext cx="999230" cy="403599"/>
          </a:xfrm>
          <a:prstGeom prst="rect">
            <a:avLst/>
          </a:prstGeom>
          <a:noFill/>
          <a:ln>
            <a:noFill/>
          </a:ln>
        </p:spPr>
      </p:pic>
    </p:spTree>
    <p:extLst>
      <p:ext uri="{BB962C8B-B14F-4D97-AF65-F5344CB8AC3E}">
        <p14:creationId xmlns:p14="http://schemas.microsoft.com/office/powerpoint/2010/main" val="2727522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6" y="949920"/>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818260" y="1268762"/>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p:cNvCxnSpPr>
          <p:nvPr/>
        </p:nvCxnSpPr>
        <p:spPr>
          <a:xfrm flipH="1">
            <a:off x="9010610" y="1707694"/>
            <a:ext cx="807651" cy="931617"/>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3" name="Таблица 2">
            <a:extLst>
              <a:ext uri="{FF2B5EF4-FFF2-40B4-BE49-F238E27FC236}">
                <a16:creationId xmlns:a16="http://schemas.microsoft.com/office/drawing/2014/main" id="{CD86EF2E-DED5-A9C5-A9C9-9108E64F5250}"/>
              </a:ext>
            </a:extLst>
          </p:cNvPr>
          <p:cNvGraphicFramePr>
            <a:graphicFrameLocks noGrp="1"/>
          </p:cNvGraphicFramePr>
          <p:nvPr>
            <p:extLst>
              <p:ext uri="{D42A27DB-BD31-4B8C-83A1-F6EECF244321}">
                <p14:modId xmlns:p14="http://schemas.microsoft.com/office/powerpoint/2010/main" val="2229953735"/>
              </p:ext>
            </p:extLst>
          </p:nvPr>
        </p:nvGraphicFramePr>
        <p:xfrm>
          <a:off x="1278340" y="5463636"/>
          <a:ext cx="6090179" cy="1237069"/>
        </p:xfrm>
        <a:graphic>
          <a:graphicData uri="http://schemas.openxmlformats.org/drawingml/2006/table">
            <a:tbl>
              <a:tblPr firstRow="1" firstCol="1" bandRow="1">
                <a:tableStyleId>{21E4AEA4-8DFA-4A89-87EB-49C32662AFE0}</a:tableStyleId>
              </a:tblPr>
              <a:tblGrid>
                <a:gridCol w="1404882">
                  <a:extLst>
                    <a:ext uri="{9D8B030D-6E8A-4147-A177-3AD203B41FA5}">
                      <a16:colId xmlns:a16="http://schemas.microsoft.com/office/drawing/2014/main" val="131043786"/>
                    </a:ext>
                  </a:extLst>
                </a:gridCol>
                <a:gridCol w="1955363">
                  <a:extLst>
                    <a:ext uri="{9D8B030D-6E8A-4147-A177-3AD203B41FA5}">
                      <a16:colId xmlns:a16="http://schemas.microsoft.com/office/drawing/2014/main" val="2658591762"/>
                    </a:ext>
                  </a:extLst>
                </a:gridCol>
                <a:gridCol w="1035739">
                  <a:extLst>
                    <a:ext uri="{9D8B030D-6E8A-4147-A177-3AD203B41FA5}">
                      <a16:colId xmlns:a16="http://schemas.microsoft.com/office/drawing/2014/main" val="20002"/>
                    </a:ext>
                  </a:extLst>
                </a:gridCol>
                <a:gridCol w="1694195">
                  <a:extLst>
                    <a:ext uri="{9D8B030D-6E8A-4147-A177-3AD203B41FA5}">
                      <a16:colId xmlns:a16="http://schemas.microsoft.com/office/drawing/2014/main" val="20003"/>
                    </a:ext>
                  </a:extLst>
                </a:gridCol>
              </a:tblGrid>
              <a:tr h="35550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260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 </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a:solidFill>
                            <a:schemeClr val="bg1"/>
                          </a:solidFill>
                          <a:latin typeface="Century Gothic" panose="020B0502020202020204" pitchFamily="34" charset="0"/>
                        </a:rPr>
                        <a:t>Забаланс</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355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Century Gothic" panose="020B0502020202020204" pitchFamily="34" charset="0"/>
                          <a:ea typeface="+mn-ea"/>
                          <a:cs typeface="Times New Roman" panose="02020603050405020304" pitchFamily="18" charset="0"/>
                        </a:rPr>
                        <a:t>           Уголь</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А+В+С1 – 11 281 тыс. 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0</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Century Gothic" panose="020B0502020202020204" pitchFamily="34" charset="0"/>
                          <a:ea typeface="+mn-ea"/>
                          <a:cs typeface="+mn-cs"/>
                        </a:rPr>
                        <a:t>0</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sp>
        <p:nvSpPr>
          <p:cNvPr id="4" name="Прямоугольник 3"/>
          <p:cNvSpPr/>
          <p:nvPr/>
        </p:nvSpPr>
        <p:spPr>
          <a:xfrm>
            <a:off x="1082246" y="1053460"/>
            <a:ext cx="6634218" cy="4278094"/>
          </a:xfrm>
          <a:prstGeom prst="rect">
            <a:avLst/>
          </a:prstGeom>
        </p:spPr>
        <p:txBody>
          <a:bodyPr wrap="square">
            <a:spAutoFit/>
          </a:bodyPr>
          <a:lstStyle/>
          <a:p>
            <a:pPr algn="just"/>
            <a:r>
              <a:rPr lang="ru-RU" sz="1200" b="1" dirty="0">
                <a:latin typeface="Arial" panose="020B0604020202020204" pitchFamily="34" charset="0"/>
                <a:cs typeface="Arial" panose="020B0604020202020204" pitchFamily="34" charset="0"/>
              </a:rPr>
              <a:t>Местоположение:</a:t>
            </a:r>
            <a:r>
              <a:rPr lang="ru-RU" sz="1200" dirty="0">
                <a:latin typeface="Arial" panose="020B0604020202020204" pitchFamily="34" charset="0"/>
                <a:cs typeface="Arial" panose="020B0604020202020204" pitchFamily="34" charset="0"/>
              </a:rPr>
              <a:t> месторождение расположено в </a:t>
            </a:r>
            <a:r>
              <a:rPr lang="ru-RU" sz="1200" dirty="0" err="1">
                <a:latin typeface="Arial" panose="020B0604020202020204" pitchFamily="34" charset="0"/>
                <a:cs typeface="Arial" panose="020B0604020202020204" pitchFamily="34" charset="0"/>
              </a:rPr>
              <a:t>Зайсанском</a:t>
            </a:r>
            <a:r>
              <a:rPr lang="ru-RU" sz="1200" dirty="0">
                <a:latin typeface="Arial" panose="020B0604020202020204" pitchFamily="34" charset="0"/>
                <a:cs typeface="Arial" panose="020B0604020202020204" pitchFamily="34" charset="0"/>
              </a:rPr>
              <a:t> районе Восточно-Казахстанской области, в 50-65 км к юго-востоку от г. Зайсана. </a:t>
            </a:r>
          </a:p>
          <a:p>
            <a:pPr algn="just"/>
            <a:r>
              <a:rPr lang="ru-RU" sz="1200" b="1" dirty="0">
                <a:latin typeface="Arial" panose="020B0604020202020204" pitchFamily="34" charset="0"/>
                <a:cs typeface="Arial" panose="020B0604020202020204" pitchFamily="34" charset="0"/>
              </a:rPr>
              <a:t>Краткая геологическая характеристика: </a:t>
            </a:r>
            <a:r>
              <a:rPr lang="ru-RU" sz="1200" dirty="0">
                <a:latin typeface="Arial" panose="020B0604020202020204" pitchFamily="34" charset="0"/>
                <a:cs typeface="Arial" panose="020B0604020202020204" pitchFamily="34" charset="0"/>
              </a:rPr>
              <a:t>Угли месторождения приурочены к средне-</a:t>
            </a:r>
            <a:r>
              <a:rPr lang="ru-RU" sz="1200" dirty="0" err="1">
                <a:latin typeface="Arial" panose="020B0604020202020204" pitchFamily="34" charset="0"/>
                <a:cs typeface="Arial" panose="020B0604020202020204" pitchFamily="34" charset="0"/>
              </a:rPr>
              <a:t>верхнекарбоновым</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кендырлыкская</a:t>
            </a:r>
            <a:r>
              <a:rPr lang="ru-RU" sz="1200" dirty="0">
                <a:latin typeface="Arial" panose="020B0604020202020204" pitchFamily="34" charset="0"/>
                <a:cs typeface="Arial" panose="020B0604020202020204" pitchFamily="34" charset="0"/>
              </a:rPr>
              <a:t> свита), верхнепермским (</a:t>
            </a:r>
            <a:r>
              <a:rPr lang="ru-RU" sz="1200" dirty="0" err="1">
                <a:latin typeface="Arial" panose="020B0604020202020204" pitchFamily="34" charset="0"/>
                <a:cs typeface="Arial" panose="020B0604020202020204" pitchFamily="34" charset="0"/>
              </a:rPr>
              <a:t>акколканская</a:t>
            </a:r>
            <a:r>
              <a:rPr lang="ru-RU" sz="1200" dirty="0">
                <a:latin typeface="Arial" panose="020B0604020202020204" pitchFamily="34" charset="0"/>
                <a:cs typeface="Arial" panose="020B0604020202020204" pitchFamily="34" charset="0"/>
              </a:rPr>
              <a:t> свита) и верхнетриасовым (</a:t>
            </a:r>
            <a:r>
              <a:rPr lang="ru-RU" sz="1200" dirty="0" err="1">
                <a:latin typeface="Arial" panose="020B0604020202020204" pitchFamily="34" charset="0"/>
                <a:cs typeface="Arial" panose="020B0604020202020204" pitchFamily="34" charset="0"/>
              </a:rPr>
              <a:t>тологайская</a:t>
            </a:r>
            <a:r>
              <a:rPr lang="ru-RU" sz="1200" dirty="0">
                <a:latin typeface="Arial" panose="020B0604020202020204" pitchFamily="34" charset="0"/>
                <a:cs typeface="Arial" panose="020B0604020202020204" pitchFamily="34" charset="0"/>
              </a:rPr>
              <a:t> свита) отложениям. </a:t>
            </a:r>
            <a:r>
              <a:rPr lang="ru-RU" sz="1200" dirty="0" err="1">
                <a:latin typeface="Arial" panose="020B0604020202020204" pitchFamily="34" charset="0"/>
                <a:cs typeface="Arial" panose="020B0604020202020204" pitchFamily="34" charset="0"/>
              </a:rPr>
              <a:t>Кендырлыкская</a:t>
            </a:r>
            <a:r>
              <a:rPr lang="ru-RU" sz="1200" dirty="0">
                <a:latin typeface="Arial" panose="020B0604020202020204" pitchFamily="34" charset="0"/>
                <a:cs typeface="Arial" panose="020B0604020202020204" pitchFamily="34" charset="0"/>
              </a:rPr>
              <a:t> свита содержит один пласт угля мощностью 2,1-2,7 м и два пласта горючих сланцев. Угленосность ее установлена только на юго-западном крыле мульды и прослеживается по простиранию на 16 км. В </a:t>
            </a:r>
            <a:r>
              <a:rPr lang="ru-RU" sz="1200" dirty="0" err="1">
                <a:latin typeface="Arial" panose="020B0604020202020204" pitchFamily="34" charset="0"/>
                <a:cs typeface="Arial" panose="020B0604020202020204" pitchFamily="34" charset="0"/>
              </a:rPr>
              <a:t>акколканской</a:t>
            </a:r>
            <a:r>
              <a:rPr lang="ru-RU" sz="1200" dirty="0">
                <a:latin typeface="Arial" panose="020B0604020202020204" pitchFamily="34" charset="0"/>
                <a:cs typeface="Arial" panose="020B0604020202020204" pitchFamily="34" charset="0"/>
              </a:rPr>
              <a:t> свите выявлено от 28 до 51 пласта угля, из которых лишь 10 имеют рабочую мощность от 0,6-1,6 до 5,1 м, суммарно 19 м. Все пласты имеют сложное невыдержанное строение. Отложения </a:t>
            </a:r>
            <a:r>
              <a:rPr lang="ru-RU" sz="1200" dirty="0" err="1">
                <a:latin typeface="Arial" panose="020B0604020202020204" pitchFamily="34" charset="0"/>
                <a:cs typeface="Arial" panose="020B0604020202020204" pitchFamily="34" charset="0"/>
              </a:rPr>
              <a:t>тологайской</a:t>
            </a:r>
            <a:r>
              <a:rPr lang="ru-RU" sz="1200" dirty="0">
                <a:latin typeface="Arial" panose="020B0604020202020204" pitchFamily="34" charset="0"/>
                <a:cs typeface="Arial" panose="020B0604020202020204" pitchFamily="34" charset="0"/>
              </a:rPr>
              <a:t> свиты заполняют центральную часть синклинали и заключают до 48 пластов бурого угля, из которых 16 имеют рабочую мощность от 0,6 до 7,2 м. Суммарная мощность рабочих пластов составляет 40 м.</a:t>
            </a:r>
            <a:endParaRPr lang="en-US" sz="1200" dirty="0">
              <a:latin typeface="Arial" panose="020B0604020202020204" pitchFamily="34" charset="0"/>
              <a:cs typeface="Arial" panose="020B0604020202020204" pitchFamily="34" charset="0"/>
            </a:endParaRPr>
          </a:p>
          <a:p>
            <a:pPr algn="just"/>
            <a:endParaRPr lang="ru-RU" sz="800" dirty="0">
              <a:latin typeface="Arial" panose="020B0604020202020204" pitchFamily="34" charset="0"/>
              <a:cs typeface="Arial" panose="020B0604020202020204" pitchFamily="34" charset="0"/>
            </a:endParaRPr>
          </a:p>
          <a:p>
            <a:pPr algn="just"/>
            <a:r>
              <a:rPr lang="ru-RU" sz="1200" dirty="0">
                <a:latin typeface="Arial" panose="020B0604020202020204" pitchFamily="34" charset="0"/>
                <a:cs typeface="Arial" panose="020B0604020202020204" pitchFamily="34" charset="0"/>
              </a:rPr>
              <a:t>В составе месторождения </a:t>
            </a:r>
            <a:r>
              <a:rPr lang="ru-RU" sz="1200" dirty="0" err="1">
                <a:latin typeface="Arial" panose="020B0604020202020204" pitchFamily="34" charset="0"/>
                <a:cs typeface="Arial" panose="020B0604020202020204" pitchFamily="34" charset="0"/>
              </a:rPr>
              <a:t>Кендерлык</a:t>
            </a:r>
            <a:r>
              <a:rPr lang="ru-RU" sz="1200" dirty="0">
                <a:latin typeface="Arial" panose="020B0604020202020204" pitchFamily="34" charset="0"/>
                <a:cs typeface="Arial" panose="020B0604020202020204" pitchFamily="34" charset="0"/>
              </a:rPr>
              <a:t> выделены угольные участки </a:t>
            </a:r>
            <a:r>
              <a:rPr lang="ru-RU" sz="1200" dirty="0" err="1">
                <a:latin typeface="Arial" panose="020B0604020202020204" pitchFamily="34" charset="0"/>
                <a:cs typeface="Arial" panose="020B0604020202020204" pitchFamily="34" charset="0"/>
              </a:rPr>
              <a:t>Караунгур</a:t>
            </a:r>
            <a:r>
              <a:rPr lang="ru-RU" sz="1200" dirty="0">
                <a:latin typeface="Arial" panose="020B0604020202020204" pitchFamily="34" charset="0"/>
                <a:cs typeface="Arial" panose="020B0604020202020204" pitchFamily="34" charset="0"/>
              </a:rPr>
              <a:t>, Сайкан, </a:t>
            </a:r>
            <a:r>
              <a:rPr lang="ru-RU" sz="1200" dirty="0" err="1">
                <a:latin typeface="Arial" panose="020B0604020202020204" pitchFamily="34" charset="0"/>
                <a:cs typeface="Arial" panose="020B0604020202020204" pitchFamily="34" charset="0"/>
              </a:rPr>
              <a:t>Аккоин</a:t>
            </a:r>
            <a:r>
              <a:rPr lang="ru-RU" sz="1200" dirty="0">
                <a:latin typeface="Arial" panose="020B0604020202020204" pitchFamily="34" charset="0"/>
                <a:cs typeface="Arial" panose="020B0604020202020204" pitchFamily="34" charset="0"/>
              </a:rPr>
              <a:t>, сланцевые и бурые угли - Участок 1, Участок 2. </a:t>
            </a:r>
            <a:endParaRPr lang="ru-RU" sz="800" dirty="0">
              <a:latin typeface="Arial" panose="020B0604020202020204" pitchFamily="34" charset="0"/>
              <a:cs typeface="Arial" panose="020B0604020202020204" pitchFamily="34" charset="0"/>
            </a:endParaRPr>
          </a:p>
          <a:p>
            <a:pPr algn="just"/>
            <a:r>
              <a:rPr lang="ru-RU" sz="1200" dirty="0">
                <a:latin typeface="Arial" panose="020B0604020202020204" pitchFamily="34" charset="0"/>
                <a:cs typeface="Arial" panose="020B0604020202020204" pitchFamily="34" charset="0"/>
              </a:rPr>
              <a:t>Горючие сланцы в пределах </a:t>
            </a:r>
            <a:r>
              <a:rPr lang="ru-RU" sz="1200" dirty="0" err="1">
                <a:latin typeface="Arial" panose="020B0604020202020204" pitchFamily="34" charset="0"/>
                <a:cs typeface="Arial" panose="020B0604020202020204" pitchFamily="34" charset="0"/>
              </a:rPr>
              <a:t>Кендырлыкского</a:t>
            </a:r>
            <a:r>
              <a:rPr lang="ru-RU" sz="1200" dirty="0">
                <a:latin typeface="Arial" panose="020B0604020202020204" pitchFamily="34" charset="0"/>
                <a:cs typeface="Arial" panose="020B0604020202020204" pitchFamily="34" charset="0"/>
              </a:rPr>
              <a:t> месторождения расположены на северо-западном фланге, в 4-8 км от промышленных пластов угля участков </a:t>
            </a:r>
            <a:r>
              <a:rPr lang="ru-RU" sz="1200" dirty="0" err="1">
                <a:latin typeface="Arial" panose="020B0604020202020204" pitchFamily="34" charset="0"/>
                <a:cs typeface="Arial" panose="020B0604020202020204" pitchFamily="34" charset="0"/>
              </a:rPr>
              <a:t>Караунгур</a:t>
            </a:r>
            <a:r>
              <a:rPr lang="ru-RU" sz="1200" dirty="0">
                <a:latin typeface="Arial" panose="020B0604020202020204" pitchFamily="34" charset="0"/>
                <a:cs typeface="Arial" panose="020B0604020202020204" pitchFamily="34" charset="0"/>
              </a:rPr>
              <a:t> и Сайкан.</a:t>
            </a:r>
            <a:endParaRPr lang="ru-RU" sz="800" dirty="0">
              <a:latin typeface="Arial" panose="020B0604020202020204" pitchFamily="34" charset="0"/>
              <a:cs typeface="Arial" panose="020B0604020202020204" pitchFamily="34" charset="0"/>
            </a:endParaRPr>
          </a:p>
          <a:p>
            <a:pPr algn="just"/>
            <a:r>
              <a:rPr lang="ru-RU" sz="1200" dirty="0">
                <a:latin typeface="Arial" panose="020B0604020202020204" pitchFamily="34" charset="0"/>
                <a:cs typeface="Arial" panose="020B0604020202020204" pitchFamily="34" charset="0"/>
              </a:rPr>
              <a:t>Горючие сланцы локализованы на трех стратиграфических уровнях: нижнем - </a:t>
            </a:r>
            <a:r>
              <a:rPr lang="ru-RU" sz="1200" dirty="0" err="1">
                <a:latin typeface="Arial" panose="020B0604020202020204" pitchFamily="34" charset="0"/>
                <a:cs typeface="Arial" panose="020B0604020202020204" pitchFamily="34" charset="0"/>
              </a:rPr>
              <a:t>кендерлыкская</a:t>
            </a:r>
            <a:r>
              <a:rPr lang="ru-RU" sz="1200" dirty="0">
                <a:latin typeface="Arial" panose="020B0604020202020204" pitchFamily="34" charset="0"/>
                <a:cs typeface="Arial" panose="020B0604020202020204" pitchFamily="34" charset="0"/>
              </a:rPr>
              <a:t> свита; среднем - </a:t>
            </a:r>
            <a:r>
              <a:rPr lang="ru-RU" sz="1200" dirty="0" err="1">
                <a:latin typeface="Arial" panose="020B0604020202020204" pitchFamily="34" charset="0"/>
                <a:cs typeface="Arial" panose="020B0604020202020204" pitchFamily="34" charset="0"/>
              </a:rPr>
              <a:t>караунгурская</a:t>
            </a:r>
            <a:r>
              <a:rPr lang="ru-RU" sz="1200" dirty="0">
                <a:latin typeface="Arial" panose="020B0604020202020204" pitchFamily="34" charset="0"/>
                <a:cs typeface="Arial" panose="020B0604020202020204" pitchFamily="34" charset="0"/>
              </a:rPr>
              <a:t> свита и верхнем - </a:t>
            </a:r>
            <a:r>
              <a:rPr lang="ru-RU" sz="1200" dirty="0" err="1">
                <a:latin typeface="Arial" panose="020B0604020202020204" pitchFamily="34" charset="0"/>
                <a:cs typeface="Arial" panose="020B0604020202020204" pitchFamily="34" charset="0"/>
              </a:rPr>
              <a:t>таранчинская</a:t>
            </a:r>
            <a:r>
              <a:rPr lang="ru-RU" sz="1200" dirty="0">
                <a:latin typeface="Arial" panose="020B0604020202020204" pitchFamily="34" charset="0"/>
                <a:cs typeface="Arial" panose="020B0604020202020204" pitchFamily="34" charset="0"/>
              </a:rPr>
              <a:t> свита. Наиболее продуктивными являются горючие сланцы нижнего стратиграфического уровня – </a:t>
            </a:r>
            <a:r>
              <a:rPr lang="ru-RU" sz="1200" dirty="0" err="1">
                <a:latin typeface="Arial" panose="020B0604020202020204" pitchFamily="34" charset="0"/>
                <a:cs typeface="Arial" panose="020B0604020202020204" pitchFamily="34" charset="0"/>
              </a:rPr>
              <a:t>кендерлыкской</a:t>
            </a:r>
            <a:r>
              <a:rPr lang="ru-RU" sz="1200" dirty="0">
                <a:latin typeface="Arial" panose="020B0604020202020204" pitchFamily="34" charset="0"/>
                <a:cs typeface="Arial" panose="020B0604020202020204" pitchFamily="34" charset="0"/>
              </a:rPr>
              <a:t> свиты. Наиболее полно изучены сланцы </a:t>
            </a:r>
            <a:r>
              <a:rPr lang="ru-RU" sz="1200" dirty="0" err="1">
                <a:latin typeface="Arial" panose="020B0604020202020204" pitchFamily="34" charset="0"/>
                <a:cs typeface="Arial" panose="020B0604020202020204" pitchFamily="34" charset="0"/>
              </a:rPr>
              <a:t>кендерлыкской</a:t>
            </a:r>
            <a:r>
              <a:rPr lang="ru-RU" sz="1200" dirty="0">
                <a:latin typeface="Arial" panose="020B0604020202020204" pitchFamily="34" charset="0"/>
                <a:cs typeface="Arial" panose="020B0604020202020204" pitchFamily="34" charset="0"/>
              </a:rPr>
              <a:t> свиты, наименее изученными являются сланцы </a:t>
            </a:r>
            <a:r>
              <a:rPr lang="ru-RU" sz="1200" dirty="0" err="1">
                <a:latin typeface="Arial" panose="020B0604020202020204" pitchFamily="34" charset="0"/>
                <a:cs typeface="Arial" panose="020B0604020202020204" pitchFamily="34" charset="0"/>
              </a:rPr>
              <a:t>Сайканской</a:t>
            </a:r>
            <a:r>
              <a:rPr lang="ru-RU" sz="1200" dirty="0">
                <a:latin typeface="Arial" panose="020B0604020202020204" pitchFamily="34" charset="0"/>
                <a:cs typeface="Arial" panose="020B0604020202020204" pitchFamily="34" charset="0"/>
              </a:rPr>
              <a:t> свиты. </a:t>
            </a:r>
          </a:p>
          <a:p>
            <a:endParaRPr lang="ru-RU" sz="1200" dirty="0">
              <a:latin typeface="Arial" panose="020B0604020202020204" pitchFamily="34" charset="0"/>
              <a:cs typeface="Arial" panose="020B0604020202020204" pitchFamily="34" charset="0"/>
            </a:endParaRPr>
          </a:p>
        </p:txBody>
      </p:sp>
      <p:pic>
        <p:nvPicPr>
          <p:cNvPr id="8" name="Рисунок 7">
            <a:extLst>
              <a:ext uri="{FF2B5EF4-FFF2-40B4-BE49-F238E27FC236}">
                <a16:creationId xmlns:a16="http://schemas.microsoft.com/office/drawing/2014/main" id="{43AC2736-C1C7-4060-A7F7-132D851545B4}"/>
              </a:ext>
            </a:extLst>
          </p:cNvPr>
          <p:cNvPicPr>
            <a:picLocks noChangeAspect="1"/>
          </p:cNvPicPr>
          <p:nvPr/>
        </p:nvPicPr>
        <p:blipFill>
          <a:blip r:embed="rId4"/>
          <a:stretch>
            <a:fillRect/>
          </a:stretch>
        </p:blipFill>
        <p:spPr>
          <a:xfrm>
            <a:off x="9010610" y="2655798"/>
            <a:ext cx="2228059" cy="1811658"/>
          </a:xfrm>
          <a:prstGeom prst="rect">
            <a:avLst/>
          </a:prstGeom>
          <a:ln>
            <a:solidFill>
              <a:schemeClr val="tx1"/>
            </a:solidFill>
          </a:ln>
        </p:spPr>
      </p:pic>
      <p:sp>
        <p:nvSpPr>
          <p:cNvPr id="17" name="TextBox 16">
            <a:extLst>
              <a:ext uri="{FF2B5EF4-FFF2-40B4-BE49-F238E27FC236}">
                <a16:creationId xmlns:a16="http://schemas.microsoft.com/office/drawing/2014/main" id="{3A9BD3C9-A667-4F4C-B356-F623CADB5098}"/>
              </a:ext>
            </a:extLst>
          </p:cNvPr>
          <p:cNvSpPr txBox="1"/>
          <p:nvPr/>
        </p:nvSpPr>
        <p:spPr>
          <a:xfrm>
            <a:off x="8943735" y="5121593"/>
            <a:ext cx="1952178" cy="461665"/>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территория включенная в ПУГФН на добычу ТПИ (контур резервного месторождения) </a:t>
            </a:r>
          </a:p>
        </p:txBody>
      </p:sp>
      <p:pic>
        <p:nvPicPr>
          <p:cNvPr id="18" name="Рисунок 17">
            <a:extLst>
              <a:ext uri="{FF2B5EF4-FFF2-40B4-BE49-F238E27FC236}">
                <a16:creationId xmlns:a16="http://schemas.microsoft.com/office/drawing/2014/main" id="{BDEAF323-4077-40FD-A7CB-5401DA53F7EE}"/>
              </a:ext>
            </a:extLst>
          </p:cNvPr>
          <p:cNvPicPr>
            <a:picLocks noChangeAspect="1"/>
          </p:cNvPicPr>
          <p:nvPr/>
        </p:nvPicPr>
        <p:blipFill>
          <a:blip r:embed="rId5"/>
          <a:stretch>
            <a:fillRect/>
          </a:stretch>
        </p:blipFill>
        <p:spPr>
          <a:xfrm>
            <a:off x="8504072" y="5231528"/>
            <a:ext cx="409632" cy="200053"/>
          </a:xfrm>
          <a:prstGeom prst="rect">
            <a:avLst/>
          </a:prstGeom>
          <a:ln w="19050">
            <a:solidFill>
              <a:srgbClr val="FF0000"/>
            </a:solidFill>
          </a:ln>
        </p:spPr>
      </p:pic>
      <p:pic>
        <p:nvPicPr>
          <p:cNvPr id="20" name="Рисунок 19">
            <a:extLst>
              <a:ext uri="{FF2B5EF4-FFF2-40B4-BE49-F238E27FC236}">
                <a16:creationId xmlns:a16="http://schemas.microsoft.com/office/drawing/2014/main" id="{38089163-5D9D-44D1-9D8E-469AF2456F75}"/>
              </a:ext>
            </a:extLst>
          </p:cNvPr>
          <p:cNvPicPr>
            <a:picLocks noChangeAspect="1"/>
          </p:cNvPicPr>
          <p:nvPr/>
        </p:nvPicPr>
        <p:blipFill>
          <a:blip r:embed="rId6"/>
          <a:stretch>
            <a:fillRect/>
          </a:stretch>
        </p:blipFill>
        <p:spPr>
          <a:xfrm>
            <a:off x="8504072" y="5665942"/>
            <a:ext cx="409632" cy="200052"/>
          </a:xfrm>
          <a:prstGeom prst="rect">
            <a:avLst/>
          </a:prstGeom>
          <a:ln>
            <a:solidFill>
              <a:schemeClr val="tx1"/>
            </a:solidFill>
          </a:ln>
        </p:spPr>
      </p:pic>
      <p:sp>
        <p:nvSpPr>
          <p:cNvPr id="21" name="TextBox 20">
            <a:extLst>
              <a:ext uri="{FF2B5EF4-FFF2-40B4-BE49-F238E27FC236}">
                <a16:creationId xmlns:a16="http://schemas.microsoft.com/office/drawing/2014/main" id="{53D49C59-51FB-4E29-AC45-A94B8D84E446}"/>
              </a:ext>
            </a:extLst>
          </p:cNvPr>
          <p:cNvSpPr txBox="1"/>
          <p:nvPr/>
        </p:nvSpPr>
        <p:spPr>
          <a:xfrm>
            <a:off x="8931247" y="5650552"/>
            <a:ext cx="1952178" cy="215444"/>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ГГИН</a:t>
            </a:r>
          </a:p>
        </p:txBody>
      </p:sp>
      <p:sp>
        <p:nvSpPr>
          <p:cNvPr id="22" name="Прямоугольник 21">
            <a:extLst>
              <a:ext uri="{FF2B5EF4-FFF2-40B4-BE49-F238E27FC236}">
                <a16:creationId xmlns:a16="http://schemas.microsoft.com/office/drawing/2014/main" id="{C2828F05-245D-42AA-A97E-A618B9A746ED}"/>
              </a:ext>
            </a:extLst>
          </p:cNvPr>
          <p:cNvSpPr/>
          <p:nvPr/>
        </p:nvSpPr>
        <p:spPr>
          <a:xfrm>
            <a:off x="8498863" y="5982145"/>
            <a:ext cx="409632" cy="200052"/>
          </a:xfrm>
          <a:prstGeom prst="rect">
            <a:avLst/>
          </a:prstGeom>
          <a:solidFill>
            <a:srgbClr val="F5E2BC"/>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solidFill>
                <a:schemeClr val="accent1">
                  <a:lumMod val="60000"/>
                  <a:lumOff val="40000"/>
                </a:schemeClr>
              </a:solidFill>
            </a:endParaRPr>
          </a:p>
        </p:txBody>
      </p:sp>
      <p:sp>
        <p:nvSpPr>
          <p:cNvPr id="23" name="TextBox 22">
            <a:extLst>
              <a:ext uri="{FF2B5EF4-FFF2-40B4-BE49-F238E27FC236}">
                <a16:creationId xmlns:a16="http://schemas.microsoft.com/office/drawing/2014/main" id="{AE15B207-7119-4B0D-9D5D-55BB423F4968}"/>
              </a:ext>
            </a:extLst>
          </p:cNvPr>
          <p:cNvSpPr txBox="1"/>
          <p:nvPr/>
        </p:nvSpPr>
        <p:spPr>
          <a:xfrm>
            <a:off x="8908495" y="5954637"/>
            <a:ext cx="1952178" cy="215444"/>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буферная зона населенного пункта</a:t>
            </a:r>
          </a:p>
        </p:txBody>
      </p:sp>
      <p:pic>
        <p:nvPicPr>
          <p:cNvPr id="24" name="Picture 3">
            <a:extLst>
              <a:ext uri="{FF2B5EF4-FFF2-40B4-BE49-F238E27FC236}">
                <a16:creationId xmlns:a16="http://schemas.microsoft.com/office/drawing/2014/main" id="{965176C4-1B3A-4C48-B136-2DCFFC41AC6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37170" y="4861967"/>
            <a:ext cx="3238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a:extLst>
              <a:ext uri="{FF2B5EF4-FFF2-40B4-BE49-F238E27FC236}">
                <a16:creationId xmlns:a16="http://schemas.microsoft.com/office/drawing/2014/main" id="{03BB4C0A-2250-437A-935E-7AA8C5462376}"/>
              </a:ext>
            </a:extLst>
          </p:cNvPr>
          <p:cNvSpPr txBox="1"/>
          <p:nvPr/>
        </p:nvSpPr>
        <p:spPr>
          <a:xfrm>
            <a:off x="8908495" y="4874274"/>
            <a:ext cx="2678795" cy="230832"/>
          </a:xfrm>
          <a:prstGeom prst="rect">
            <a:avLst/>
          </a:prstGeom>
          <a:noFill/>
        </p:spPr>
        <p:txBody>
          <a:bodyPr wrap="square" rtlCol="0">
            <a:spAutoFit/>
          </a:bodyPr>
          <a:lstStyle/>
          <a:p>
            <a:r>
              <a:rPr lang="ru-RU" sz="900" dirty="0">
                <a:latin typeface="Times New Roman" panose="02020603050405020304" pitchFamily="18" charset="0"/>
                <a:cs typeface="Times New Roman" panose="02020603050405020304" pitchFamily="18" charset="0"/>
              </a:rPr>
              <a:t>- балансовое месторождение</a:t>
            </a:r>
          </a:p>
        </p:txBody>
      </p:sp>
      <p:cxnSp>
        <p:nvCxnSpPr>
          <p:cNvPr id="26" name="Прямая соединительная линия 25">
            <a:extLst>
              <a:ext uri="{FF2B5EF4-FFF2-40B4-BE49-F238E27FC236}">
                <a16:creationId xmlns:a16="http://schemas.microsoft.com/office/drawing/2014/main" id="{CCF46869-515B-4AE5-99A4-5212025647B5}"/>
              </a:ext>
            </a:extLst>
          </p:cNvPr>
          <p:cNvCxnSpPr>
            <a:cxnSpLocks/>
          </p:cNvCxnSpPr>
          <p:nvPr/>
        </p:nvCxnSpPr>
        <p:spPr>
          <a:xfrm>
            <a:off x="10193638" y="1753537"/>
            <a:ext cx="1045031" cy="902261"/>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7" name="Google Shape;1365;p21">
            <a:extLst>
              <a:ext uri="{FF2B5EF4-FFF2-40B4-BE49-F238E27FC236}">
                <a16:creationId xmlns:a16="http://schemas.microsoft.com/office/drawing/2014/main" id="{0C1FE742-2716-48A7-8DD2-A4281C89359C}"/>
              </a:ext>
            </a:extLst>
          </p:cNvPr>
          <p:cNvSpPr txBox="1"/>
          <p:nvPr/>
        </p:nvSpPr>
        <p:spPr>
          <a:xfrm>
            <a:off x="0" y="-10233"/>
            <a:ext cx="12192000" cy="677094"/>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dirty="0">
                <a:solidFill>
                  <a:schemeClr val="bg1"/>
                </a:solidFill>
                <a:latin typeface="Arial Black" panose="020B0A04020102020204" pitchFamily="34" charset="0"/>
                <a:cs typeface="Arial" panose="020B0604020202020204" pitchFamily="34" charset="0"/>
              </a:rPr>
              <a:t>Месторождение </a:t>
            </a:r>
            <a:r>
              <a:rPr lang="ru-RU" dirty="0" err="1">
                <a:solidFill>
                  <a:schemeClr val="bg1"/>
                </a:solidFill>
                <a:latin typeface="Arial Black" panose="020B0A04020102020204" pitchFamily="34" charset="0"/>
                <a:cs typeface="Arial" panose="020B0604020202020204" pitchFamily="34" charset="0"/>
              </a:rPr>
              <a:t>Кендырлыкское</a:t>
            </a:r>
            <a:r>
              <a:rPr lang="ru-RU" dirty="0">
                <a:solidFill>
                  <a:schemeClr val="bg1"/>
                </a:solidFill>
                <a:latin typeface="Arial Black" panose="020B0A04020102020204" pitchFamily="34" charset="0"/>
                <a:cs typeface="Arial" panose="020B0604020202020204" pitchFamily="34" charset="0"/>
              </a:rPr>
              <a:t>, 1-ое угольно-сланцевое поле  </a:t>
            </a:r>
          </a:p>
          <a:p>
            <a:pPr algn="ctr"/>
            <a:r>
              <a:rPr lang="ru-RU" dirty="0">
                <a:solidFill>
                  <a:schemeClr val="bg1"/>
                </a:solidFill>
                <a:latin typeface="Arial Black" panose="020B0A04020102020204" pitchFamily="34" charset="0"/>
                <a:cs typeface="Arial" panose="020B0604020202020204" pitchFamily="34" charset="0"/>
              </a:rPr>
              <a:t>в Восточно-Казахстанской области</a:t>
            </a:r>
          </a:p>
        </p:txBody>
      </p:sp>
      <p:pic>
        <p:nvPicPr>
          <p:cNvPr id="28" name="Google Shape;28;p1">
            <a:extLst>
              <a:ext uri="{FF2B5EF4-FFF2-40B4-BE49-F238E27FC236}">
                <a16:creationId xmlns:a16="http://schemas.microsoft.com/office/drawing/2014/main" id="{DDB5EB8C-0C85-4030-8B30-528CFEFDB6A8}"/>
              </a:ext>
            </a:extLst>
          </p:cNvPr>
          <p:cNvPicPr preferRelativeResize="0"/>
          <p:nvPr/>
        </p:nvPicPr>
        <p:blipFill rotWithShape="1">
          <a:blip r:embed="rId9">
            <a:alphaModFix/>
            <a:biLevel thresh="25000"/>
          </a:blip>
          <a:srcRect/>
          <a:stretch/>
        </p:blipFill>
        <p:spPr>
          <a:xfrm>
            <a:off x="11087675" y="124674"/>
            <a:ext cx="999230" cy="403599"/>
          </a:xfrm>
          <a:prstGeom prst="rect">
            <a:avLst/>
          </a:prstGeom>
          <a:noFill/>
          <a:ln>
            <a:noFill/>
          </a:ln>
        </p:spPr>
      </p:pic>
    </p:spTree>
    <p:extLst>
      <p:ext uri="{BB962C8B-B14F-4D97-AF65-F5344CB8AC3E}">
        <p14:creationId xmlns:p14="http://schemas.microsoft.com/office/powerpoint/2010/main" val="3580541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6" y="949920"/>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220040" y="1700810"/>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p:cNvCxnSpPr>
          <p:nvPr/>
        </p:nvCxnSpPr>
        <p:spPr>
          <a:xfrm flipH="1">
            <a:off x="8139563" y="2123255"/>
            <a:ext cx="1080477" cy="75089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2" name="Прямоугольник 11"/>
          <p:cNvSpPr/>
          <p:nvPr/>
        </p:nvSpPr>
        <p:spPr>
          <a:xfrm>
            <a:off x="1071716" y="836713"/>
            <a:ext cx="6624377" cy="4617297"/>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ru-RU" sz="1200" b="1" dirty="0">
                <a:solidFill>
                  <a:prstClr val="black"/>
                </a:solidFill>
                <a:latin typeface="Arial" panose="020B0604020202020204" pitchFamily="34" charset="0"/>
                <a:cs typeface="Arial" panose="020B0604020202020204" pitchFamily="34" charset="0"/>
              </a:rPr>
              <a:t>Местоположение</a:t>
            </a:r>
            <a:r>
              <a:rPr lang="ru-RU" sz="1200" b="1" dirty="0">
                <a:solidFill>
                  <a:schemeClr val="tx1"/>
                </a:solidFill>
                <a:latin typeface="Arial" panose="020B0604020202020204" pitchFamily="34" charset="0"/>
                <a:cs typeface="Arial" panose="020B0604020202020204" pitchFamily="34" charset="0"/>
              </a:rPr>
              <a:t>: </a:t>
            </a:r>
            <a:r>
              <a:rPr lang="ru-RU" sz="1200" dirty="0">
                <a:solidFill>
                  <a:schemeClr val="tx1"/>
                </a:solidFill>
                <a:latin typeface="Arial" panose="020B0604020202020204" pitchFamily="34" charset="0"/>
                <a:cs typeface="Arial" panose="020B0604020202020204" pitchFamily="34" charset="0"/>
              </a:rPr>
              <a:t>Месторождение расположено к северо-востоку от города Каратау.</a:t>
            </a:r>
          </a:p>
          <a:p>
            <a:pPr algn="just"/>
            <a:r>
              <a:rPr lang="ru-RU" sz="1200" b="1" dirty="0">
                <a:solidFill>
                  <a:schemeClr val="tx1"/>
                </a:solidFill>
                <a:latin typeface="Arial" panose="020B0604020202020204" pitchFamily="34" charset="0"/>
                <a:cs typeface="Arial" panose="020B0604020202020204" pitchFamily="34" charset="0"/>
              </a:rPr>
              <a:t>Краткая геологическая характеристика: </a:t>
            </a:r>
            <a:r>
              <a:rPr lang="ru-RU" sz="1200" dirty="0">
                <a:solidFill>
                  <a:schemeClr val="tx1"/>
                </a:solidFill>
                <a:latin typeface="Arial" panose="020B0604020202020204" pitchFamily="34" charset="0"/>
                <a:cs typeface="Arial" panose="020B0604020202020204" pitchFamily="34" charset="0"/>
              </a:rPr>
              <a:t>В строении моноклинали участвуют каменноугольные терригенно-осадочные отложения мощностью 3500 м, включающие продуктивный слой глинистых известняков и тонкозернистых мергелей </a:t>
            </a:r>
            <a:r>
              <a:rPr lang="ru-RU" sz="1200" dirty="0" err="1">
                <a:solidFill>
                  <a:schemeClr val="tx1"/>
                </a:solidFill>
                <a:latin typeface="Arial" panose="020B0604020202020204" pitchFamily="34" charset="0"/>
                <a:cs typeface="Arial" panose="020B0604020202020204" pitchFamily="34" charset="0"/>
              </a:rPr>
              <a:t>поздневизейского</a:t>
            </a:r>
            <a:r>
              <a:rPr lang="ru-RU" sz="1200" dirty="0">
                <a:solidFill>
                  <a:schemeClr val="tx1"/>
                </a:solidFill>
                <a:latin typeface="Arial" panose="020B0604020202020204" pitchFamily="34" charset="0"/>
                <a:cs typeface="Arial" panose="020B0604020202020204" pitchFamily="34" charset="0"/>
              </a:rPr>
              <a:t> возраста. В пределах горизонта выявлено 25 коренных залежей и пять делювиальных развалов кремней с цветным халцедоном. Залежи линзообразные, имеют запад-северо-западное простирание, согласное с простиранием вмещающих пород и север-северо-восточное падение. По простиранию залежи прослеживаются на 10-150 м (в среднем 50 м) при ширине 2-100 м (в среднем 25 м) и мощности 0,05-1,5 м (в среднем 0,25 м). Для залежей характерны резкие контакты с породами подошвы и кровли, а также слабо выраженные окружающие зоны </a:t>
            </a:r>
            <a:r>
              <a:rPr lang="ru-RU" sz="1200" dirty="0" err="1">
                <a:solidFill>
                  <a:schemeClr val="tx1"/>
                </a:solidFill>
                <a:latin typeface="Arial" panose="020B0604020202020204" pitchFamily="34" charset="0"/>
                <a:cs typeface="Arial" panose="020B0604020202020204" pitchFamily="34" charset="0"/>
              </a:rPr>
              <a:t>окремнения</a:t>
            </a:r>
            <a:r>
              <a:rPr lang="ru-RU" sz="1200" dirty="0">
                <a:solidFill>
                  <a:schemeClr val="tx1"/>
                </a:solidFill>
                <a:latin typeface="Arial" panose="020B0604020202020204" pitchFamily="34" charset="0"/>
                <a:cs typeface="Arial" panose="020B0604020202020204" pitchFamily="34" charset="0"/>
              </a:rPr>
              <a:t> (шириной 1-2 м) и </a:t>
            </a:r>
            <a:r>
              <a:rPr lang="ru-RU" sz="1200" dirty="0" err="1">
                <a:solidFill>
                  <a:schemeClr val="tx1"/>
                </a:solidFill>
                <a:latin typeface="Arial" panose="020B0604020202020204" pitchFamily="34" charset="0"/>
                <a:cs typeface="Arial" panose="020B0604020202020204" pitchFamily="34" charset="0"/>
              </a:rPr>
              <a:t>хлоритизации</a:t>
            </a:r>
            <a:r>
              <a:rPr lang="ru-RU" sz="1200" dirty="0">
                <a:solidFill>
                  <a:schemeClr val="tx1"/>
                </a:solidFill>
                <a:latin typeface="Arial" panose="020B0604020202020204" pitchFamily="34" charset="0"/>
                <a:cs typeface="Arial" panose="020B0604020202020204" pitchFamily="34" charset="0"/>
              </a:rPr>
              <a:t> (10-15 см). С поверхности до глубины 1 м залежи разрушены с образованием делювиальных развалов </a:t>
            </a:r>
            <a:r>
              <a:rPr lang="ru-RU" sz="1200" dirty="0" err="1">
                <a:solidFill>
                  <a:schemeClr val="tx1"/>
                </a:solidFill>
                <a:latin typeface="Arial" panose="020B0604020202020204" pitchFamily="34" charset="0"/>
                <a:cs typeface="Arial" panose="020B0604020202020204" pitchFamily="34" charset="0"/>
              </a:rPr>
              <a:t>халцедонсодержащих</a:t>
            </a:r>
            <a:r>
              <a:rPr lang="ru-RU" sz="1200" dirty="0">
                <a:solidFill>
                  <a:schemeClr val="tx1"/>
                </a:solidFill>
                <a:latin typeface="Arial" panose="020B0604020202020204" pitchFamily="34" charset="0"/>
                <a:cs typeface="Arial" panose="020B0604020202020204" pitchFamily="34" charset="0"/>
              </a:rPr>
              <a:t> кремней, наследующих простирание коренных залежей. Минеральный состав </a:t>
            </a:r>
            <a:r>
              <a:rPr lang="ru-RU" sz="1200" dirty="0" err="1">
                <a:solidFill>
                  <a:schemeClr val="tx1"/>
                </a:solidFill>
                <a:latin typeface="Arial" panose="020B0604020202020204" pitchFamily="34" charset="0"/>
                <a:cs typeface="Arial" panose="020B0604020202020204" pitchFamily="34" charset="0"/>
              </a:rPr>
              <a:t>халцедонсодержащих</a:t>
            </a:r>
            <a:r>
              <a:rPr lang="ru-RU" sz="1200" dirty="0">
                <a:solidFill>
                  <a:schemeClr val="tx1"/>
                </a:solidFill>
                <a:latin typeface="Arial" panose="020B0604020202020204" pitchFamily="34" charset="0"/>
                <a:cs typeface="Arial" panose="020B0604020202020204" pitchFamily="34" charset="0"/>
              </a:rPr>
              <a:t> кремней представлен халцедоном, кварцем и опалом. Халцедон имеет скрытокристаллическую </a:t>
            </a:r>
            <a:r>
              <a:rPr lang="ru-RU" sz="1200" dirty="0" err="1">
                <a:solidFill>
                  <a:schemeClr val="tx1"/>
                </a:solidFill>
                <a:latin typeface="Arial" panose="020B0604020202020204" pitchFamily="34" charset="0"/>
                <a:cs typeface="Arial" panose="020B0604020202020204" pitchFamily="34" charset="0"/>
              </a:rPr>
              <a:t>микросферолитовую</a:t>
            </a:r>
            <a:r>
              <a:rPr lang="ru-RU" sz="1200" dirty="0">
                <a:solidFill>
                  <a:schemeClr val="tx1"/>
                </a:solidFill>
                <a:latin typeface="Arial" panose="020B0604020202020204" pitchFamily="34" charset="0"/>
                <a:cs typeface="Arial" panose="020B0604020202020204" pitchFamily="34" charset="0"/>
              </a:rPr>
              <a:t> структуру (размер сферолитов тысячные и сотые доли мм); реже встречаются волокнистые разновидности. Кварц в промышленных </a:t>
            </a:r>
            <a:r>
              <a:rPr lang="ru-RU" sz="1200" dirty="0" err="1">
                <a:solidFill>
                  <a:schemeClr val="tx1"/>
                </a:solidFill>
                <a:latin typeface="Arial" panose="020B0604020202020204" pitchFamily="34" charset="0"/>
                <a:cs typeface="Arial" panose="020B0604020202020204" pitchFamily="34" charset="0"/>
              </a:rPr>
              <a:t>халцедонсодержащих</a:t>
            </a:r>
            <a:r>
              <a:rPr lang="ru-RU" sz="1200" dirty="0">
                <a:solidFill>
                  <a:schemeClr val="tx1"/>
                </a:solidFill>
                <a:latin typeface="Arial" panose="020B0604020202020204" pitchFamily="34" charset="0"/>
                <a:cs typeface="Arial" panose="020B0604020202020204" pitchFamily="34" charset="0"/>
              </a:rPr>
              <a:t> кремнях - крупнокристаллический (до 2,5 см). Опал на месторождении редок, образует тесные срастания с халцедоном.</a:t>
            </a:r>
            <a:endParaRPr lang="en-US" sz="1200" dirty="0">
              <a:solidFill>
                <a:schemeClr val="tx1"/>
              </a:solidFill>
              <a:latin typeface="Arial" panose="020B0604020202020204" pitchFamily="34" charset="0"/>
              <a:cs typeface="Arial" panose="020B0604020202020204" pitchFamily="34" charset="0"/>
            </a:endParaRPr>
          </a:p>
          <a:p>
            <a:pPr algn="just"/>
            <a:endParaRPr lang="ru-RU" sz="800" dirty="0">
              <a:solidFill>
                <a:schemeClr val="tx1"/>
              </a:solidFill>
              <a:latin typeface="Arial" panose="020B0604020202020204" pitchFamily="34" charset="0"/>
              <a:cs typeface="Arial" panose="020B0604020202020204" pitchFamily="34" charset="0"/>
            </a:endParaRPr>
          </a:p>
          <a:p>
            <a:pPr algn="just"/>
            <a:r>
              <a:rPr lang="ru-RU" sz="1200" dirty="0">
                <a:solidFill>
                  <a:schemeClr val="tx1"/>
                </a:solidFill>
                <a:latin typeface="Arial" panose="020B0604020202020204" pitchFamily="34" charset="0"/>
                <a:cs typeface="Arial" panose="020B0604020202020204" pitchFamily="34" charset="0"/>
              </a:rPr>
              <a:t>Цвет технического халцедона голубовато-серый; кремней - серый, черный, красный. Поделочный халцедон характеризуется вишнево-красным, медовым цветом, высокой (7-7,5) твердостью, раковистым изломом, стеклянным блеском, вязкостью. Цветной халцедон пригоден для производства ювелирно-поделочных изделий. Максимальный выход продукции из </a:t>
            </a:r>
            <a:r>
              <a:rPr lang="ru-RU" sz="1200" dirty="0" err="1">
                <a:solidFill>
                  <a:schemeClr val="tx1"/>
                </a:solidFill>
                <a:latin typeface="Arial" panose="020B0604020202020204" pitchFamily="34" charset="0"/>
                <a:cs typeface="Arial" panose="020B0604020202020204" pitchFamily="34" charset="0"/>
              </a:rPr>
              <a:t>промсырья</a:t>
            </a:r>
            <a:r>
              <a:rPr lang="ru-RU" sz="1200" dirty="0">
                <a:solidFill>
                  <a:schemeClr val="tx1"/>
                </a:solidFill>
                <a:latin typeface="Arial" panose="020B0604020202020204" pitchFamily="34" charset="0"/>
                <a:cs typeface="Arial" panose="020B0604020202020204" pitchFamily="34" charset="0"/>
              </a:rPr>
              <a:t> 46%, в среднем 15%.</a:t>
            </a:r>
          </a:p>
          <a:p>
            <a:pPr algn="just">
              <a:spcAft>
                <a:spcPts val="600"/>
              </a:spcAft>
              <a:tabLst>
                <a:tab pos="266700" algn="l"/>
                <a:tab pos="714375" algn="l"/>
              </a:tabLst>
            </a:pPr>
            <a:endParaRPr lang="ru-RU" sz="1200" dirty="0">
              <a:solidFill>
                <a:schemeClr val="tx1"/>
              </a:solidFill>
              <a:latin typeface="Arial" panose="020B0604020202020204" pitchFamily="34" charset="0"/>
              <a:cs typeface="Arial" panose="020B0604020202020204" pitchFamily="34" charset="0"/>
            </a:endParaRPr>
          </a:p>
          <a:p>
            <a:pPr algn="just">
              <a:spcAft>
                <a:spcPts val="600"/>
              </a:spcAft>
              <a:tabLst>
                <a:tab pos="266700" algn="l"/>
                <a:tab pos="714375" algn="l"/>
              </a:tabLst>
            </a:pPr>
            <a:endParaRPr lang="ru-RU" sz="1200" dirty="0">
              <a:solidFill>
                <a:schemeClr val="tx1"/>
              </a:solidFill>
              <a:latin typeface="Arial" panose="020B0604020202020204" pitchFamily="34" charset="0"/>
              <a:cs typeface="Arial" panose="020B0604020202020204" pitchFamily="34" charset="0"/>
            </a:endParaRPr>
          </a:p>
        </p:txBody>
      </p:sp>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028344241"/>
              </p:ext>
            </p:extLst>
          </p:nvPr>
        </p:nvGraphicFramePr>
        <p:xfrm>
          <a:off x="1357128" y="5334711"/>
          <a:ext cx="6053551" cy="1207975"/>
        </p:xfrm>
        <a:graphic>
          <a:graphicData uri="http://schemas.openxmlformats.org/drawingml/2006/table">
            <a:tbl>
              <a:tblPr firstRow="1" firstCol="1" bandRow="1">
                <a:tableStyleId>{21E4AEA4-8DFA-4A89-87EB-49C32662AFE0}</a:tableStyleId>
              </a:tblPr>
              <a:tblGrid>
                <a:gridCol w="2082124">
                  <a:extLst>
                    <a:ext uri="{9D8B030D-6E8A-4147-A177-3AD203B41FA5}">
                      <a16:colId xmlns:a16="http://schemas.microsoft.com/office/drawing/2014/main" val="20000"/>
                    </a:ext>
                  </a:extLst>
                </a:gridCol>
                <a:gridCol w="1544445">
                  <a:extLst>
                    <a:ext uri="{9D8B030D-6E8A-4147-A177-3AD203B41FA5}">
                      <a16:colId xmlns:a16="http://schemas.microsoft.com/office/drawing/2014/main" val="2658591762"/>
                    </a:ext>
                  </a:extLst>
                </a:gridCol>
                <a:gridCol w="1091232">
                  <a:extLst>
                    <a:ext uri="{9D8B030D-6E8A-4147-A177-3AD203B41FA5}">
                      <a16:colId xmlns:a16="http://schemas.microsoft.com/office/drawing/2014/main" val="20002"/>
                    </a:ext>
                  </a:extLst>
                </a:gridCol>
                <a:gridCol w="1335750">
                  <a:extLst>
                    <a:ext uri="{9D8B030D-6E8A-4147-A177-3AD203B41FA5}">
                      <a16:colId xmlns:a16="http://schemas.microsoft.com/office/drawing/2014/main" val="20003"/>
                    </a:ext>
                  </a:extLst>
                </a:gridCol>
              </a:tblGrid>
              <a:tr h="32112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598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a:t>
                      </a:r>
                      <a:r>
                        <a:rPr lang="ru-RU" sz="1200" b="1" kern="1200" baseline="0" dirty="0">
                          <a:solidFill>
                            <a:schemeClr val="bg1"/>
                          </a:solidFill>
                          <a:latin typeface="Century Gothic" panose="020B0502020202020204" pitchFamily="34" charset="0"/>
                          <a:ea typeface="+mn-ea"/>
                          <a:cs typeface="Times New Roman" panose="02020603050405020304" pitchFamily="18" charset="0"/>
                        </a:rPr>
                        <a:t> т</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a:solidFill>
                            <a:schemeClr val="bg1"/>
                          </a:solidFill>
                          <a:latin typeface="Century Gothic" panose="020B0502020202020204" pitchFamily="34" charset="0"/>
                        </a:rPr>
                        <a:t>Забалансовые</a:t>
                      </a:r>
                      <a:r>
                        <a:rPr lang="ru-RU" sz="1200" b="1" dirty="0">
                          <a:solidFill>
                            <a:schemeClr val="bg1"/>
                          </a:solidFill>
                          <a:latin typeface="Century Gothic" panose="020B0502020202020204" pitchFamily="34" charset="0"/>
                        </a:rPr>
                        <a:t> запасы, 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4270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Century Gothic" panose="020B0502020202020204" pitchFamily="34" charset="0"/>
                          <a:ea typeface="+mn-ea"/>
                          <a:cs typeface="Times New Roman" panose="02020603050405020304" pitchFamily="18" charset="0"/>
                        </a:rPr>
                        <a:t>Цветные камни</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А+В+С1 – 14,7</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С2 – 2,7</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Century Gothic" panose="020B0502020202020204" pitchFamily="34" charset="0"/>
                          <a:ea typeface="+mn-ea"/>
                          <a:cs typeface="+mn-cs"/>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6" name="Рисунок 5">
            <a:extLst>
              <a:ext uri="{FF2B5EF4-FFF2-40B4-BE49-F238E27FC236}">
                <a16:creationId xmlns:a16="http://schemas.microsoft.com/office/drawing/2014/main" id="{B712DB75-BE32-4BA4-B774-2A25A89C6308}"/>
              </a:ext>
            </a:extLst>
          </p:cNvPr>
          <p:cNvPicPr>
            <a:picLocks noChangeAspect="1"/>
          </p:cNvPicPr>
          <p:nvPr/>
        </p:nvPicPr>
        <p:blipFill>
          <a:blip r:embed="rId4"/>
          <a:stretch>
            <a:fillRect/>
          </a:stretch>
        </p:blipFill>
        <p:spPr>
          <a:xfrm>
            <a:off x="8139562" y="2825196"/>
            <a:ext cx="2687168" cy="1651112"/>
          </a:xfrm>
          <a:prstGeom prst="rect">
            <a:avLst/>
          </a:prstGeom>
          <a:ln>
            <a:solidFill>
              <a:schemeClr val="tx1"/>
            </a:solidFill>
          </a:ln>
        </p:spPr>
      </p:pic>
      <p:sp>
        <p:nvSpPr>
          <p:cNvPr id="17" name="TextBox 16">
            <a:extLst>
              <a:ext uri="{FF2B5EF4-FFF2-40B4-BE49-F238E27FC236}">
                <a16:creationId xmlns:a16="http://schemas.microsoft.com/office/drawing/2014/main" id="{4B3E364A-9666-4DF1-BA04-C008B5F48E09}"/>
              </a:ext>
            </a:extLst>
          </p:cNvPr>
          <p:cNvSpPr txBox="1"/>
          <p:nvPr/>
        </p:nvSpPr>
        <p:spPr>
          <a:xfrm>
            <a:off x="8691496" y="4790362"/>
            <a:ext cx="1952178" cy="461665"/>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территория включенная в ПУГФН на добычу ТПИ (контур резервного месторождения) </a:t>
            </a:r>
          </a:p>
        </p:txBody>
      </p:sp>
      <p:pic>
        <p:nvPicPr>
          <p:cNvPr id="18" name="Рисунок 17">
            <a:extLst>
              <a:ext uri="{FF2B5EF4-FFF2-40B4-BE49-F238E27FC236}">
                <a16:creationId xmlns:a16="http://schemas.microsoft.com/office/drawing/2014/main" id="{E82C4CB9-363C-42CD-86C3-ADBC5D4A4A70}"/>
              </a:ext>
            </a:extLst>
          </p:cNvPr>
          <p:cNvPicPr>
            <a:picLocks noChangeAspect="1"/>
          </p:cNvPicPr>
          <p:nvPr/>
        </p:nvPicPr>
        <p:blipFill>
          <a:blip r:embed="rId5"/>
          <a:stretch>
            <a:fillRect/>
          </a:stretch>
        </p:blipFill>
        <p:spPr>
          <a:xfrm>
            <a:off x="8251833" y="4900297"/>
            <a:ext cx="409632" cy="200053"/>
          </a:xfrm>
          <a:prstGeom prst="rect">
            <a:avLst/>
          </a:prstGeom>
          <a:ln w="19050">
            <a:solidFill>
              <a:srgbClr val="FF0000"/>
            </a:solidFill>
          </a:ln>
        </p:spPr>
      </p:pic>
      <p:pic>
        <p:nvPicPr>
          <p:cNvPr id="20" name="Рисунок 19">
            <a:extLst>
              <a:ext uri="{FF2B5EF4-FFF2-40B4-BE49-F238E27FC236}">
                <a16:creationId xmlns:a16="http://schemas.microsoft.com/office/drawing/2014/main" id="{5FD0B9C1-4D05-48DA-969A-3270588EF91A}"/>
              </a:ext>
            </a:extLst>
          </p:cNvPr>
          <p:cNvPicPr>
            <a:picLocks noChangeAspect="1"/>
          </p:cNvPicPr>
          <p:nvPr/>
        </p:nvPicPr>
        <p:blipFill>
          <a:blip r:embed="rId6"/>
          <a:stretch>
            <a:fillRect/>
          </a:stretch>
        </p:blipFill>
        <p:spPr>
          <a:xfrm>
            <a:off x="8251833" y="5334711"/>
            <a:ext cx="409632" cy="200052"/>
          </a:xfrm>
          <a:prstGeom prst="rect">
            <a:avLst/>
          </a:prstGeom>
          <a:ln>
            <a:solidFill>
              <a:schemeClr val="tx1"/>
            </a:solidFill>
          </a:ln>
        </p:spPr>
      </p:pic>
      <p:sp>
        <p:nvSpPr>
          <p:cNvPr id="21" name="TextBox 20">
            <a:extLst>
              <a:ext uri="{FF2B5EF4-FFF2-40B4-BE49-F238E27FC236}">
                <a16:creationId xmlns:a16="http://schemas.microsoft.com/office/drawing/2014/main" id="{28036181-7E1A-4586-819F-DFA477570C48}"/>
              </a:ext>
            </a:extLst>
          </p:cNvPr>
          <p:cNvSpPr txBox="1"/>
          <p:nvPr/>
        </p:nvSpPr>
        <p:spPr>
          <a:xfrm>
            <a:off x="8679008" y="5319321"/>
            <a:ext cx="1952178" cy="215444"/>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ГГИН</a:t>
            </a:r>
          </a:p>
        </p:txBody>
      </p:sp>
      <p:cxnSp>
        <p:nvCxnSpPr>
          <p:cNvPr id="22" name="Прямая соединительная линия 21">
            <a:extLst>
              <a:ext uri="{FF2B5EF4-FFF2-40B4-BE49-F238E27FC236}">
                <a16:creationId xmlns:a16="http://schemas.microsoft.com/office/drawing/2014/main" id="{6DB48251-A7F2-4F5E-9C62-A5ABABCFC909}"/>
              </a:ext>
            </a:extLst>
          </p:cNvPr>
          <p:cNvCxnSpPr>
            <a:cxnSpLocks/>
          </p:cNvCxnSpPr>
          <p:nvPr/>
        </p:nvCxnSpPr>
        <p:spPr>
          <a:xfrm>
            <a:off x="9595418" y="2123255"/>
            <a:ext cx="1231312" cy="680085"/>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3" name="Google Shape;1365;p21">
            <a:extLst>
              <a:ext uri="{FF2B5EF4-FFF2-40B4-BE49-F238E27FC236}">
                <a16:creationId xmlns:a16="http://schemas.microsoft.com/office/drawing/2014/main" id="{70298373-2354-4515-A499-5116153252EF}"/>
              </a:ext>
            </a:extLst>
          </p:cNvPr>
          <p:cNvSpPr txBox="1"/>
          <p:nvPr/>
        </p:nvSpPr>
        <p:spPr>
          <a:xfrm>
            <a:off x="0" y="-16839"/>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dirty="0">
                <a:solidFill>
                  <a:schemeClr val="bg1"/>
                </a:solidFill>
                <a:latin typeface="Arial Black" panose="020B0A04020102020204" pitchFamily="34" charset="0"/>
                <a:cs typeface="Arial" panose="020B0604020202020204" pitchFamily="34" charset="0"/>
              </a:rPr>
              <a:t>Месторождение </a:t>
            </a:r>
            <a:r>
              <a:rPr lang="ru-RU" sz="2000" dirty="0" err="1">
                <a:solidFill>
                  <a:schemeClr val="bg1"/>
                </a:solidFill>
                <a:latin typeface="Arial Black" panose="020B0A04020102020204" pitchFamily="34" charset="0"/>
                <a:cs typeface="Arial" panose="020B0604020202020204" pitchFamily="34" charset="0"/>
              </a:rPr>
              <a:t>Кайназар</a:t>
            </a:r>
            <a:r>
              <a:rPr lang="ru-RU" sz="2000" dirty="0">
                <a:solidFill>
                  <a:schemeClr val="bg1"/>
                </a:solidFill>
                <a:latin typeface="Arial Black" panose="020B0A04020102020204" pitchFamily="34" charset="0"/>
                <a:cs typeface="Arial" panose="020B0604020202020204" pitchFamily="34" charset="0"/>
              </a:rPr>
              <a:t> в Жамбылской области</a:t>
            </a:r>
          </a:p>
        </p:txBody>
      </p:sp>
      <p:pic>
        <p:nvPicPr>
          <p:cNvPr id="24" name="Google Shape;28;p1">
            <a:extLst>
              <a:ext uri="{FF2B5EF4-FFF2-40B4-BE49-F238E27FC236}">
                <a16:creationId xmlns:a16="http://schemas.microsoft.com/office/drawing/2014/main" id="{95956FC6-B14D-4ABF-BBC4-84ECC41542D9}"/>
              </a:ext>
            </a:extLst>
          </p:cNvPr>
          <p:cNvPicPr preferRelativeResize="0"/>
          <p:nvPr/>
        </p:nvPicPr>
        <p:blipFill rotWithShape="1">
          <a:blip r:embed="rId7">
            <a:alphaModFix/>
            <a:biLevel thresh="25000"/>
          </a:blip>
          <a:srcRect/>
          <a:stretch/>
        </p:blipFill>
        <p:spPr>
          <a:xfrm>
            <a:off x="11140926" y="9107"/>
            <a:ext cx="999230" cy="403599"/>
          </a:xfrm>
          <a:prstGeom prst="rect">
            <a:avLst/>
          </a:prstGeom>
          <a:noFill/>
          <a:ln>
            <a:noFill/>
          </a:ln>
        </p:spPr>
      </p:pic>
    </p:spTree>
    <p:extLst>
      <p:ext uri="{BB962C8B-B14F-4D97-AF65-F5344CB8AC3E}">
        <p14:creationId xmlns:p14="http://schemas.microsoft.com/office/powerpoint/2010/main" val="3580790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7" y="949921"/>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552384" y="1628803"/>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a:stCxn id="16" idx="2"/>
          </p:cNvCxnSpPr>
          <p:nvPr/>
        </p:nvCxnSpPr>
        <p:spPr>
          <a:xfrm flipH="1">
            <a:off x="9271676" y="2051248"/>
            <a:ext cx="468399" cy="729683"/>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3" name="Таблица 2">
            <a:extLst>
              <a:ext uri="{FF2B5EF4-FFF2-40B4-BE49-F238E27FC236}">
                <a16:creationId xmlns:a16="http://schemas.microsoft.com/office/drawing/2014/main" id="{2741F806-7337-1990-FF3C-FFE57BC461A8}"/>
              </a:ext>
            </a:extLst>
          </p:cNvPr>
          <p:cNvGraphicFramePr>
            <a:graphicFrameLocks noGrp="1"/>
          </p:cNvGraphicFramePr>
          <p:nvPr>
            <p:extLst>
              <p:ext uri="{D42A27DB-BD31-4B8C-83A1-F6EECF244321}">
                <p14:modId xmlns:p14="http://schemas.microsoft.com/office/powerpoint/2010/main" val="3408222950"/>
              </p:ext>
            </p:extLst>
          </p:nvPr>
        </p:nvGraphicFramePr>
        <p:xfrm>
          <a:off x="1717856" y="4692525"/>
          <a:ext cx="5649859" cy="1265823"/>
        </p:xfrm>
        <a:graphic>
          <a:graphicData uri="http://schemas.openxmlformats.org/drawingml/2006/table">
            <a:tbl>
              <a:tblPr firstRow="1" firstCol="1" bandRow="1">
                <a:tableStyleId>{21E4AEA4-8DFA-4A89-87EB-49C32662AFE0}</a:tableStyleId>
              </a:tblPr>
              <a:tblGrid>
                <a:gridCol w="1303310">
                  <a:extLst>
                    <a:ext uri="{9D8B030D-6E8A-4147-A177-3AD203B41FA5}">
                      <a16:colId xmlns:a16="http://schemas.microsoft.com/office/drawing/2014/main" val="131043786"/>
                    </a:ext>
                  </a:extLst>
                </a:gridCol>
                <a:gridCol w="1664907">
                  <a:extLst>
                    <a:ext uri="{9D8B030D-6E8A-4147-A177-3AD203B41FA5}">
                      <a16:colId xmlns:a16="http://schemas.microsoft.com/office/drawing/2014/main" val="2658591762"/>
                    </a:ext>
                  </a:extLst>
                </a:gridCol>
                <a:gridCol w="1109937">
                  <a:extLst>
                    <a:ext uri="{9D8B030D-6E8A-4147-A177-3AD203B41FA5}">
                      <a16:colId xmlns:a16="http://schemas.microsoft.com/office/drawing/2014/main" val="20002"/>
                    </a:ext>
                  </a:extLst>
                </a:gridCol>
                <a:gridCol w="1571705">
                  <a:extLst>
                    <a:ext uri="{9D8B030D-6E8A-4147-A177-3AD203B41FA5}">
                      <a16:colId xmlns:a16="http://schemas.microsoft.com/office/drawing/2014/main" val="20003"/>
                    </a:ext>
                  </a:extLst>
                </a:gridCol>
              </a:tblGrid>
              <a:tr h="27644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69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 </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a:solidFill>
                            <a:schemeClr val="bg1"/>
                          </a:solidFill>
                          <a:latin typeface="Century Gothic" panose="020B0502020202020204" pitchFamily="34" charset="0"/>
                        </a:rPr>
                        <a:t>Забаланс</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351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Century Gothic" panose="020B0502020202020204" pitchFamily="34" charset="0"/>
                          <a:ea typeface="+mn-ea"/>
                          <a:cs typeface="Times New Roman" panose="02020603050405020304" pitchFamily="18" charset="0"/>
                        </a:rPr>
                        <a:t>       Золото</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А+В+С1 – 187 кг.</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С2 – 338 кг.</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dk1"/>
                        </a:solidFill>
                        <a:latin typeface="Century Gothic" panose="020B0502020202020204" pitchFamily="34" charset="0"/>
                        <a:ea typeface="+mn-ea"/>
                        <a:cs typeface="+mn-cs"/>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sp>
        <p:nvSpPr>
          <p:cNvPr id="4" name="Прямоугольник 3">
            <a:extLst>
              <a:ext uri="{FF2B5EF4-FFF2-40B4-BE49-F238E27FC236}">
                <a16:creationId xmlns:a16="http://schemas.microsoft.com/office/drawing/2014/main" id="{A2CC9097-FCC8-B256-B53B-AD8748A5D777}"/>
              </a:ext>
            </a:extLst>
          </p:cNvPr>
          <p:cNvSpPr/>
          <p:nvPr/>
        </p:nvSpPr>
        <p:spPr>
          <a:xfrm>
            <a:off x="1717856" y="862081"/>
            <a:ext cx="5512907" cy="3572268"/>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ru-RU" sz="1200" b="1" dirty="0">
                <a:solidFill>
                  <a:prstClr val="black"/>
                </a:solidFill>
                <a:latin typeface="Arial" panose="020B0604020202020204" pitchFamily="34" charset="0"/>
                <a:cs typeface="Arial" panose="020B0604020202020204" pitchFamily="34" charset="0"/>
              </a:rPr>
              <a:t>Местоположение</a:t>
            </a:r>
            <a:r>
              <a:rPr lang="ru-RU" sz="1200" b="1" dirty="0">
                <a:solidFill>
                  <a:schemeClr val="tx1"/>
                </a:solidFill>
                <a:latin typeface="Arial" panose="020B0604020202020204" pitchFamily="34" charset="0"/>
                <a:cs typeface="Arial" panose="020B0604020202020204" pitchFamily="34" charset="0"/>
              </a:rPr>
              <a:t>: </a:t>
            </a:r>
            <a:r>
              <a:rPr lang="ru-RU" sz="1200" dirty="0">
                <a:solidFill>
                  <a:schemeClr val="tx1"/>
                </a:solidFill>
                <a:latin typeface="Arial" panose="020B0604020202020204" pitchFamily="34" charset="0"/>
                <a:cs typeface="Arial" panose="020B0604020202020204" pitchFamily="34" charset="0"/>
              </a:rPr>
              <a:t>находится в </a:t>
            </a:r>
            <a:r>
              <a:rPr lang="ru-RU" sz="1200" dirty="0" err="1">
                <a:solidFill>
                  <a:schemeClr val="tx1"/>
                </a:solidFill>
                <a:latin typeface="Arial" panose="020B0604020202020204" pitchFamily="34" charset="0"/>
                <a:cs typeface="Arial" panose="020B0604020202020204" pitchFamily="34" charset="0"/>
              </a:rPr>
              <a:t>Копальском</a:t>
            </a:r>
            <a:r>
              <a:rPr lang="ru-RU" sz="1200" dirty="0">
                <a:solidFill>
                  <a:schemeClr val="tx1"/>
                </a:solidFill>
                <a:latin typeface="Arial" panose="020B0604020202020204" pitchFamily="34" charset="0"/>
                <a:cs typeface="Arial" panose="020B0604020202020204" pitchFamily="34" charset="0"/>
              </a:rPr>
              <a:t> районе </a:t>
            </a:r>
            <a:r>
              <a:rPr lang="ru-RU" sz="1200" dirty="0" err="1">
                <a:solidFill>
                  <a:schemeClr val="tx1"/>
                </a:solidFill>
                <a:latin typeface="Arial" panose="020B0604020202020204" pitchFamily="34" charset="0"/>
                <a:cs typeface="Arial" panose="020B0604020202020204" pitchFamily="34" charset="0"/>
              </a:rPr>
              <a:t>Талдыкорганской</a:t>
            </a:r>
            <a:r>
              <a:rPr lang="ru-RU" sz="1200" dirty="0">
                <a:solidFill>
                  <a:schemeClr val="tx1"/>
                </a:solidFill>
                <a:latin typeface="Arial" panose="020B0604020202020204" pitchFamily="34" charset="0"/>
                <a:cs typeface="Arial" panose="020B0604020202020204" pitchFamily="34" charset="0"/>
              </a:rPr>
              <a:t> области в 80 км к востоку от г. Талдыкорган.</a:t>
            </a:r>
          </a:p>
          <a:p>
            <a:pPr algn="just">
              <a:spcAft>
                <a:spcPts val="600"/>
              </a:spcAft>
              <a:tabLst>
                <a:tab pos="266700" algn="l"/>
                <a:tab pos="714375" algn="l"/>
              </a:tabLst>
            </a:pPr>
            <a:r>
              <a:rPr lang="ru-RU" sz="1200" b="1" dirty="0">
                <a:solidFill>
                  <a:schemeClr val="tx1"/>
                </a:solidFill>
                <a:latin typeface="Arial" panose="020B0604020202020204" pitchFamily="34" charset="0"/>
                <a:cs typeface="Arial" panose="020B0604020202020204" pitchFamily="34" charset="0"/>
              </a:rPr>
              <a:t>Краткая геологическая характеристика: </a:t>
            </a:r>
            <a:r>
              <a:rPr lang="ru-RU" sz="1200" dirty="0">
                <a:solidFill>
                  <a:schemeClr val="tx1"/>
                </a:solidFill>
                <a:latin typeface="Arial" panose="020B0604020202020204" pitchFamily="34" charset="0"/>
                <a:cs typeface="Arial" panose="020B0604020202020204" pitchFamily="34" charset="0"/>
              </a:rPr>
              <a:t>Месторождение кварцево-жильного типа. Рудовмещающие - песчано-сланцевые породы среднего девона. Жильная зона </a:t>
            </a:r>
            <a:r>
              <a:rPr lang="ru-RU" sz="1200" dirty="0" err="1">
                <a:solidFill>
                  <a:schemeClr val="tx1"/>
                </a:solidFill>
                <a:latin typeface="Arial" panose="020B0604020202020204" pitchFamily="34" charset="0"/>
                <a:cs typeface="Arial" panose="020B0604020202020204" pitchFamily="34" charset="0"/>
              </a:rPr>
              <a:t>субширотного</a:t>
            </a:r>
            <a:r>
              <a:rPr lang="ru-RU" sz="1200" dirty="0">
                <a:solidFill>
                  <a:schemeClr val="tx1"/>
                </a:solidFill>
                <a:latin typeface="Arial" panose="020B0604020202020204" pitchFamily="34" charset="0"/>
                <a:cs typeface="Arial" panose="020B0604020202020204" pitchFamily="34" charset="0"/>
              </a:rPr>
              <a:t> простирания прослежена канавами на 200 м, представлена двумя кварцевыми жилами длиной 70 и 50 м, мощностью 0,7 и 0,8 м с содержанием золота соответственно 41,6 и 33,0 г/т. В жиле 2 на глубине 20 м содержание  золота  в  керновой пробе 13,4 г/т. Жилы ветвящиеся, изменчивой мощности (от 0,02 до 1,3 м) и простирания, прослежены скважинами на глубину 50-60 м.</a:t>
            </a:r>
          </a:p>
          <a:p>
            <a:pPr algn="just">
              <a:spcAft>
                <a:spcPts val="600"/>
              </a:spcAft>
              <a:tabLst>
                <a:tab pos="266700" algn="l"/>
                <a:tab pos="714375" algn="l"/>
              </a:tabLst>
            </a:pPr>
            <a:r>
              <a:rPr lang="ru-RU" sz="1200" dirty="0">
                <a:solidFill>
                  <a:schemeClr val="tx1"/>
                </a:solidFill>
                <a:latin typeface="Arial" panose="020B0604020202020204" pitchFamily="34" charset="0"/>
                <a:cs typeface="Arial" panose="020B0604020202020204" pitchFamily="34" charset="0"/>
              </a:rPr>
              <a:t>Состав жил: кварц (до 85%), пирит, халькопирит, галенит, сфалерит. Золото свободное в кварце, размером до 2 мм, крайне неравномерного распределения (от 0,5 до 930 г/т). В валовой пробе весом 45 т содержание составило 79 г/т.</a:t>
            </a:r>
          </a:p>
          <a:p>
            <a:pPr algn="just">
              <a:spcAft>
                <a:spcPts val="600"/>
              </a:spcAft>
              <a:tabLst>
                <a:tab pos="266700" algn="l"/>
                <a:tab pos="714375" algn="l"/>
              </a:tabLst>
            </a:pPr>
            <a:r>
              <a:rPr lang="ru-RU" sz="1200" dirty="0">
                <a:solidFill>
                  <a:schemeClr val="tx1"/>
                </a:solidFill>
                <a:latin typeface="Arial" panose="020B0604020202020204" pitchFamily="34" charset="0"/>
                <a:cs typeface="Arial" panose="020B0604020202020204" pitchFamily="34" charset="0"/>
              </a:rPr>
              <a:t>Месторождение мелкое, </a:t>
            </a:r>
            <a:r>
              <a:rPr lang="ru-RU" sz="1200" dirty="0" err="1">
                <a:solidFill>
                  <a:schemeClr val="tx1"/>
                </a:solidFill>
                <a:latin typeface="Arial" panose="020B0604020202020204" pitchFamily="34" charset="0"/>
                <a:cs typeface="Arial" panose="020B0604020202020204" pitchFamily="34" charset="0"/>
              </a:rPr>
              <a:t>недоразведано</a:t>
            </a:r>
            <a:r>
              <a:rPr lang="ru-RU" sz="1200" dirty="0">
                <a:solidFill>
                  <a:schemeClr val="tx1"/>
                </a:solidFill>
                <a:latin typeface="Arial" panose="020B0604020202020204" pitchFamily="34" charset="0"/>
                <a:cs typeface="Arial" panose="020B0604020202020204" pitchFamily="34" charset="0"/>
              </a:rPr>
              <a:t>.</a:t>
            </a:r>
            <a:endParaRPr lang="ru-RU" sz="1200" b="1" dirty="0">
              <a:solidFill>
                <a:schemeClr val="tx1"/>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4"/>
          <a:stretch>
            <a:fillRect/>
          </a:stretch>
        </p:blipFill>
        <p:spPr>
          <a:xfrm>
            <a:off x="7964837" y="2780931"/>
            <a:ext cx="3103420" cy="1911594"/>
          </a:xfrm>
          <a:prstGeom prst="rect">
            <a:avLst/>
          </a:prstGeom>
          <a:ln>
            <a:solidFill>
              <a:schemeClr val="tx1"/>
            </a:solidFill>
          </a:ln>
        </p:spPr>
      </p:pic>
      <p:sp>
        <p:nvSpPr>
          <p:cNvPr id="6" name="Прямоугольник 5"/>
          <p:cNvSpPr/>
          <p:nvPr/>
        </p:nvSpPr>
        <p:spPr>
          <a:xfrm>
            <a:off x="7964837" y="4898493"/>
            <a:ext cx="486436" cy="199980"/>
          </a:xfrm>
          <a:prstGeom prst="rect">
            <a:avLst/>
          </a:prstGeom>
          <a:solidFill>
            <a:srgbClr val="DF70E4"/>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8451273" y="4874865"/>
            <a:ext cx="2678795" cy="3693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 м-е </a:t>
            </a:r>
            <a:r>
              <a:rPr lang="ru-RU" sz="900" dirty="0" err="1">
                <a:latin typeface="Arial" panose="020B0604020202020204" pitchFamily="34" charset="0"/>
                <a:cs typeface="Arial" panose="020B0604020202020204" pitchFamily="34" charset="0"/>
              </a:rPr>
              <a:t>Тасты-Биен</a:t>
            </a:r>
            <a:r>
              <a:rPr lang="ru-RU" sz="900" dirty="0">
                <a:latin typeface="Arial" panose="020B0604020202020204" pitchFamily="34" charset="0"/>
                <a:cs typeface="Arial" panose="020B0604020202020204" pitchFamily="34" charset="0"/>
              </a:rPr>
              <a:t> включено в ПУГФН на добычу ТПИ</a:t>
            </a:r>
          </a:p>
        </p:txBody>
      </p:sp>
      <p:sp>
        <p:nvSpPr>
          <p:cNvPr id="18" name="TextBox 17">
            <a:extLst>
              <a:ext uri="{FF2B5EF4-FFF2-40B4-BE49-F238E27FC236}">
                <a16:creationId xmlns:a16="http://schemas.microsoft.com/office/drawing/2014/main" id="{4E404341-DFFF-0D78-AA76-869914586280}"/>
              </a:ext>
            </a:extLst>
          </p:cNvPr>
          <p:cNvSpPr txBox="1"/>
          <p:nvPr/>
        </p:nvSpPr>
        <p:spPr>
          <a:xfrm>
            <a:off x="8451273" y="5267825"/>
            <a:ext cx="1750948" cy="230832"/>
          </a:xfrm>
          <a:prstGeom prst="rect">
            <a:avLst/>
          </a:prstGeom>
          <a:noFill/>
        </p:spPr>
        <p:txBody>
          <a:bodyPr wrap="square" rtlCol="0">
            <a:spAutoFit/>
          </a:bodyPr>
          <a:lstStyle>
            <a:defPPr>
              <a:defRPr lang="ru-RU"/>
            </a:defPPr>
            <a:lvl1pPr>
              <a:defRPr sz="900">
                <a:latin typeface="Arial" panose="020B0604020202020204" pitchFamily="34" charset="0"/>
                <a:cs typeface="Arial" panose="020B0604020202020204" pitchFamily="34" charset="0"/>
              </a:defRPr>
            </a:lvl1pPr>
          </a:lstStyle>
          <a:p>
            <a:r>
              <a:rPr lang="ru-RU" dirty="0"/>
              <a:t>- лицензии на ГИН</a:t>
            </a:r>
          </a:p>
        </p:txBody>
      </p:sp>
      <p:pic>
        <p:nvPicPr>
          <p:cNvPr id="20" name="Рисунок 19">
            <a:extLst>
              <a:ext uri="{FF2B5EF4-FFF2-40B4-BE49-F238E27FC236}">
                <a16:creationId xmlns:a16="http://schemas.microsoft.com/office/drawing/2014/main" id="{0E4EE0DF-E0AF-080C-C331-FAE11773DB5C}"/>
              </a:ext>
            </a:extLst>
          </p:cNvPr>
          <p:cNvPicPr>
            <a:picLocks noChangeAspect="1"/>
          </p:cNvPicPr>
          <p:nvPr/>
        </p:nvPicPr>
        <p:blipFill>
          <a:blip r:embed="rId5"/>
          <a:stretch>
            <a:fillRect/>
          </a:stretch>
        </p:blipFill>
        <p:spPr>
          <a:xfrm>
            <a:off x="7964837" y="5301209"/>
            <a:ext cx="486436" cy="192306"/>
          </a:xfrm>
          <a:prstGeom prst="rect">
            <a:avLst/>
          </a:prstGeom>
          <a:ln>
            <a:solidFill>
              <a:schemeClr val="tx1"/>
            </a:solidFill>
          </a:ln>
        </p:spPr>
      </p:pic>
      <p:sp>
        <p:nvSpPr>
          <p:cNvPr id="21" name="Google Shape;1365;p21">
            <a:extLst>
              <a:ext uri="{FF2B5EF4-FFF2-40B4-BE49-F238E27FC236}">
                <a16:creationId xmlns:a16="http://schemas.microsoft.com/office/drawing/2014/main" id="{2191E381-518F-445D-98AC-1FE3C0C20640}"/>
              </a:ext>
            </a:extLst>
          </p:cNvPr>
          <p:cNvSpPr txBox="1"/>
          <p:nvPr/>
        </p:nvSpPr>
        <p:spPr>
          <a:xfrm>
            <a:off x="0" y="-16839"/>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dirty="0">
                <a:solidFill>
                  <a:schemeClr val="bg1"/>
                </a:solidFill>
                <a:latin typeface="Arial Black" panose="020B0A04020102020204" pitchFamily="34" charset="0"/>
                <a:cs typeface="Arial" panose="020B0604020202020204" pitchFamily="34" charset="0"/>
              </a:rPr>
              <a:t>Месторождение </a:t>
            </a:r>
            <a:r>
              <a:rPr lang="ru-RU" sz="2000" dirty="0" err="1">
                <a:solidFill>
                  <a:schemeClr val="bg1"/>
                </a:solidFill>
                <a:latin typeface="Arial Black" panose="020B0A04020102020204" pitchFamily="34" charset="0"/>
                <a:cs typeface="Arial" panose="020B0604020202020204" pitchFamily="34" charset="0"/>
              </a:rPr>
              <a:t>Тасты-Биен</a:t>
            </a:r>
            <a:r>
              <a:rPr lang="ru-RU" sz="2000" dirty="0">
                <a:solidFill>
                  <a:schemeClr val="bg1"/>
                </a:solidFill>
                <a:latin typeface="Arial Black" panose="020B0A04020102020204" pitchFamily="34" charset="0"/>
                <a:cs typeface="Arial" panose="020B0604020202020204" pitchFamily="34" charset="0"/>
              </a:rPr>
              <a:t> в Жетысуской области</a:t>
            </a:r>
          </a:p>
        </p:txBody>
      </p:sp>
      <p:pic>
        <p:nvPicPr>
          <p:cNvPr id="22" name="Google Shape;28;p1">
            <a:extLst>
              <a:ext uri="{FF2B5EF4-FFF2-40B4-BE49-F238E27FC236}">
                <a16:creationId xmlns:a16="http://schemas.microsoft.com/office/drawing/2014/main" id="{CFD31BFD-8040-465F-9A61-A419C7D0735B}"/>
              </a:ext>
            </a:extLst>
          </p:cNvPr>
          <p:cNvPicPr preferRelativeResize="0"/>
          <p:nvPr/>
        </p:nvPicPr>
        <p:blipFill rotWithShape="1">
          <a:blip r:embed="rId6">
            <a:alphaModFix/>
            <a:biLevel thresh="25000"/>
          </a:blip>
          <a:srcRect/>
          <a:stretch/>
        </p:blipFill>
        <p:spPr>
          <a:xfrm>
            <a:off x="11140926" y="9107"/>
            <a:ext cx="999230" cy="403599"/>
          </a:xfrm>
          <a:prstGeom prst="rect">
            <a:avLst/>
          </a:prstGeom>
          <a:noFill/>
          <a:ln>
            <a:noFill/>
          </a:ln>
        </p:spPr>
      </p:pic>
    </p:spTree>
    <p:extLst>
      <p:ext uri="{BB962C8B-B14F-4D97-AF65-F5344CB8AC3E}">
        <p14:creationId xmlns:p14="http://schemas.microsoft.com/office/powerpoint/2010/main" val="1985322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ÐºÐ°ÑÑÐ° ÐºÐ°Ð·Ð°ÑÑÑÐ°Ð½Ð° png">
            <a:extLst>
              <a:ext uri="{FF2B5EF4-FFF2-40B4-BE49-F238E27FC236}">
                <a16:creationId xmlns:a16="http://schemas.microsoft.com/office/drawing/2014/main" id="{4181A4BD-D10C-4279-AA9E-691C39D9156D}"/>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58814" y="889534"/>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91EB99CF-F93B-4734-BE20-0F13FF30C7BD}"/>
              </a:ext>
            </a:extLst>
          </p:cNvPr>
          <p:cNvSpPr/>
          <p:nvPr/>
        </p:nvSpPr>
        <p:spPr>
          <a:xfrm>
            <a:off x="10740200" y="1018669"/>
            <a:ext cx="406660"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cs typeface="Arial" panose="020B0604020202020204" pitchFamily="34" charset="0"/>
            </a:endParaRPr>
          </a:p>
        </p:txBody>
      </p:sp>
      <p:cxnSp>
        <p:nvCxnSpPr>
          <p:cNvPr id="7" name="Прямая соединительная линия 6">
            <a:extLst>
              <a:ext uri="{FF2B5EF4-FFF2-40B4-BE49-F238E27FC236}">
                <a16:creationId xmlns:a16="http://schemas.microsoft.com/office/drawing/2014/main" id="{0CF2950A-1B72-4A1C-BE89-16A7989E01AE}"/>
              </a:ext>
            </a:extLst>
          </p:cNvPr>
          <p:cNvCxnSpPr>
            <a:cxnSpLocks/>
          </p:cNvCxnSpPr>
          <p:nvPr/>
        </p:nvCxnSpPr>
        <p:spPr>
          <a:xfrm flipH="1">
            <a:off x="9367842" y="1441114"/>
            <a:ext cx="1372359" cy="778809"/>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a:extLst>
              <a:ext uri="{FF2B5EF4-FFF2-40B4-BE49-F238E27FC236}">
                <a16:creationId xmlns:a16="http://schemas.microsoft.com/office/drawing/2014/main" id="{17F65E4A-E83D-486C-8FCB-9F60D894A882}"/>
              </a:ext>
            </a:extLst>
          </p:cNvPr>
          <p:cNvCxnSpPr>
            <a:cxnSpLocks/>
          </p:cNvCxnSpPr>
          <p:nvPr/>
        </p:nvCxnSpPr>
        <p:spPr>
          <a:xfrm>
            <a:off x="11146860" y="1441114"/>
            <a:ext cx="191839" cy="778809"/>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12" name="Picture 4">
            <a:extLst>
              <a:ext uri="{FF2B5EF4-FFF2-40B4-BE49-F238E27FC236}">
                <a16:creationId xmlns:a16="http://schemas.microsoft.com/office/drawing/2014/main" id="{74B4711B-DEED-4E18-A31F-105ECF496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5193" y="4624570"/>
            <a:ext cx="407712" cy="250900"/>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a:extLst>
              <a:ext uri="{FF2B5EF4-FFF2-40B4-BE49-F238E27FC236}">
                <a16:creationId xmlns:a16="http://schemas.microsoft.com/office/drawing/2014/main" id="{8B802047-6B5F-4C60-8576-31808FD9B5D5}"/>
              </a:ext>
            </a:extLst>
          </p:cNvPr>
          <p:cNvSpPr txBox="1"/>
          <p:nvPr/>
        </p:nvSpPr>
        <p:spPr>
          <a:xfrm>
            <a:off x="9281037" y="4612378"/>
            <a:ext cx="1952178" cy="3693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 территория включенная в ПУГФН на добычу ТПИ </a:t>
            </a:r>
          </a:p>
        </p:txBody>
      </p:sp>
      <p:pic>
        <p:nvPicPr>
          <p:cNvPr id="14" name="Picture 5">
            <a:extLst>
              <a:ext uri="{FF2B5EF4-FFF2-40B4-BE49-F238E27FC236}">
                <a16:creationId xmlns:a16="http://schemas.microsoft.com/office/drawing/2014/main" id="{F0C40D20-AA46-472F-AC17-563F01BA3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9093" y="5008750"/>
            <a:ext cx="394430" cy="218195"/>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a:extLst>
              <a:ext uri="{FF2B5EF4-FFF2-40B4-BE49-F238E27FC236}">
                <a16:creationId xmlns:a16="http://schemas.microsoft.com/office/drawing/2014/main" id="{3D69D24D-F34B-4D85-9F1E-EE0B86FC8357}"/>
              </a:ext>
            </a:extLst>
          </p:cNvPr>
          <p:cNvSpPr txBox="1"/>
          <p:nvPr/>
        </p:nvSpPr>
        <p:spPr>
          <a:xfrm>
            <a:off x="9304483" y="4996558"/>
            <a:ext cx="1881840" cy="2308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 контур месторождения </a:t>
            </a:r>
            <a:r>
              <a:rPr lang="ru-RU" sz="900" dirty="0" err="1">
                <a:latin typeface="Arial" panose="020B0604020202020204" pitchFamily="34" charset="0"/>
                <a:cs typeface="Arial" panose="020B0604020202020204" pitchFamily="34" charset="0"/>
              </a:rPr>
              <a:t>Алпыс</a:t>
            </a:r>
            <a:endParaRPr lang="ru-RU" sz="900" dirty="0">
              <a:latin typeface="Arial" panose="020B0604020202020204" pitchFamily="34" charset="0"/>
              <a:cs typeface="Arial" panose="020B0604020202020204" pitchFamily="34" charset="0"/>
            </a:endParaRPr>
          </a:p>
        </p:txBody>
      </p:sp>
      <p:sp>
        <p:nvSpPr>
          <p:cNvPr id="18" name="Прямоугольник 17">
            <a:extLst>
              <a:ext uri="{FF2B5EF4-FFF2-40B4-BE49-F238E27FC236}">
                <a16:creationId xmlns:a16="http://schemas.microsoft.com/office/drawing/2014/main" id="{821F0859-837C-4B7A-8DA0-C23CAAB86940}"/>
              </a:ext>
            </a:extLst>
          </p:cNvPr>
          <p:cNvSpPr/>
          <p:nvPr/>
        </p:nvSpPr>
        <p:spPr>
          <a:xfrm>
            <a:off x="751840" y="413958"/>
            <a:ext cx="7294880" cy="4395278"/>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ru-RU" sz="1200" b="1" dirty="0">
                <a:solidFill>
                  <a:prstClr val="black"/>
                </a:solidFill>
                <a:latin typeface="Arial" panose="020B0604020202020204" pitchFamily="34" charset="0"/>
                <a:cs typeface="Arial" panose="020B0604020202020204" pitchFamily="34" charset="0"/>
              </a:rPr>
              <a:t>Местоположение</a:t>
            </a:r>
            <a:r>
              <a:rPr lang="ru-RU" sz="1200" b="1" dirty="0">
                <a:solidFill>
                  <a:schemeClr val="tx1"/>
                </a:solidFill>
                <a:latin typeface="Arial" panose="020B0604020202020204" pitchFamily="34" charset="0"/>
                <a:cs typeface="Arial" panose="020B0604020202020204" pitchFamily="34" charset="0"/>
              </a:rPr>
              <a:t>: </a:t>
            </a:r>
            <a:r>
              <a:rPr lang="ru-RU" sz="1200" dirty="0">
                <a:solidFill>
                  <a:schemeClr val="tx1"/>
                </a:solidFill>
                <a:latin typeface="Arial" panose="020B0604020202020204" pitchFamily="34" charset="0"/>
                <a:cs typeface="Arial" panose="020B0604020202020204" pitchFamily="34" charset="0"/>
              </a:rPr>
              <a:t>расположено в Баянаульском районе Павлодарской области в 20 км от действующего рудника </a:t>
            </a:r>
            <a:r>
              <a:rPr lang="ru-RU" sz="1200" dirty="0" err="1">
                <a:solidFill>
                  <a:schemeClr val="tx1"/>
                </a:solidFill>
                <a:latin typeface="Arial" panose="020B0604020202020204" pitchFamily="34" charset="0"/>
                <a:cs typeface="Arial" panose="020B0604020202020204" pitchFamily="34" charset="0"/>
              </a:rPr>
              <a:t>Майкаин</a:t>
            </a:r>
            <a:r>
              <a:rPr lang="ru-RU" sz="1200" dirty="0">
                <a:solidFill>
                  <a:schemeClr val="tx1"/>
                </a:solidFill>
                <a:latin typeface="Arial" panose="020B0604020202020204" pitchFamily="34" charset="0"/>
                <a:cs typeface="Arial" panose="020B0604020202020204" pitchFamily="34" charset="0"/>
              </a:rPr>
              <a:t>. </a:t>
            </a:r>
          </a:p>
          <a:p>
            <a:pPr algn="just">
              <a:spcAft>
                <a:spcPts val="600"/>
              </a:spcAft>
              <a:tabLst>
                <a:tab pos="266700" algn="l"/>
                <a:tab pos="714375" algn="l"/>
              </a:tabLst>
            </a:pPr>
            <a:r>
              <a:rPr lang="ru-RU" sz="1200" b="1" dirty="0">
                <a:solidFill>
                  <a:schemeClr val="tx1"/>
                </a:solidFill>
                <a:latin typeface="Arial" panose="020B0604020202020204" pitchFamily="34" charset="0"/>
                <a:cs typeface="Arial" panose="020B0604020202020204" pitchFamily="34" charset="0"/>
              </a:rPr>
              <a:t>Краткая геологическая характеристика: </a:t>
            </a:r>
            <a:r>
              <a:rPr lang="ru-RU" sz="1200" dirty="0">
                <a:solidFill>
                  <a:schemeClr val="tx1"/>
                </a:solidFill>
                <a:latin typeface="Arial" panose="020B0604020202020204" pitchFamily="34" charset="0"/>
                <a:cs typeface="Arial" panose="020B0604020202020204" pitchFamily="34" charset="0"/>
              </a:rPr>
              <a:t>Объект расположен на западном фланге </a:t>
            </a:r>
            <a:r>
              <a:rPr lang="ru-RU" sz="1200" dirty="0" err="1">
                <a:solidFill>
                  <a:schemeClr val="tx1"/>
                </a:solidFill>
                <a:latin typeface="Arial" panose="020B0604020202020204" pitchFamily="34" charset="0"/>
                <a:cs typeface="Arial" panose="020B0604020202020204" pitchFamily="34" charset="0"/>
              </a:rPr>
              <a:t>Майкаинского</a:t>
            </a:r>
            <a:r>
              <a:rPr lang="ru-RU" sz="1200" dirty="0">
                <a:solidFill>
                  <a:schemeClr val="tx1"/>
                </a:solidFill>
                <a:latin typeface="Arial" panose="020B0604020202020204" pitchFamily="34" charset="0"/>
                <a:cs typeface="Arial" panose="020B0604020202020204" pitchFamily="34" charset="0"/>
              </a:rPr>
              <a:t> рудного поля в </a:t>
            </a:r>
            <a:r>
              <a:rPr lang="ru-RU" sz="1200" dirty="0" err="1">
                <a:solidFill>
                  <a:schemeClr val="tx1"/>
                </a:solidFill>
                <a:latin typeface="Arial" panose="020B0604020202020204" pitchFamily="34" charset="0"/>
                <a:cs typeface="Arial" panose="020B0604020202020204" pitchFamily="34" charset="0"/>
              </a:rPr>
              <a:t>Майкаинской</a:t>
            </a:r>
            <a:r>
              <a:rPr lang="ru-RU" sz="1200" dirty="0">
                <a:solidFill>
                  <a:schemeClr val="tx1"/>
                </a:solidFill>
                <a:latin typeface="Arial" panose="020B0604020202020204" pitchFamily="34" charset="0"/>
                <a:cs typeface="Arial" panose="020B0604020202020204" pitchFamily="34" charset="0"/>
              </a:rPr>
              <a:t> зоне глубинного разлома северо-восточного простирания, контролирующей </a:t>
            </a:r>
            <a:r>
              <a:rPr lang="ru-RU" sz="1200" dirty="0" err="1">
                <a:solidFill>
                  <a:schemeClr val="tx1"/>
                </a:solidFill>
                <a:latin typeface="Arial" panose="020B0604020202020204" pitchFamily="34" charset="0"/>
                <a:cs typeface="Arial" panose="020B0604020202020204" pitchFamily="34" charset="0"/>
              </a:rPr>
              <a:t>метасоматиты</a:t>
            </a:r>
            <a:r>
              <a:rPr lang="ru-RU" sz="1200" dirty="0">
                <a:solidFill>
                  <a:schemeClr val="tx1"/>
                </a:solidFill>
                <a:latin typeface="Arial" panose="020B0604020202020204" pitchFamily="34" charset="0"/>
                <a:cs typeface="Arial" panose="020B0604020202020204" pitchFamily="34" charset="0"/>
              </a:rPr>
              <a:t> пирофиллит-серицит-кварцевого состава по основным </a:t>
            </a:r>
            <a:r>
              <a:rPr lang="ru-RU" sz="1200" dirty="0" err="1">
                <a:solidFill>
                  <a:schemeClr val="tx1"/>
                </a:solidFill>
                <a:latin typeface="Arial" panose="020B0604020202020204" pitchFamily="34" charset="0"/>
                <a:cs typeface="Arial" panose="020B0604020202020204" pitchFamily="34" charset="0"/>
              </a:rPr>
              <a:t>эффузивам</a:t>
            </a:r>
            <a:r>
              <a:rPr lang="ru-RU" sz="1200" dirty="0">
                <a:solidFill>
                  <a:schemeClr val="tx1"/>
                </a:solidFill>
                <a:latin typeface="Arial" panose="020B0604020202020204" pitchFamily="34" charset="0"/>
                <a:cs typeface="Arial" panose="020B0604020202020204" pitchFamily="34" charset="0"/>
              </a:rPr>
              <a:t>. Протяженность зон </a:t>
            </a:r>
            <a:r>
              <a:rPr lang="ru-RU" sz="1200" dirty="0" err="1">
                <a:solidFill>
                  <a:schemeClr val="tx1"/>
                </a:solidFill>
                <a:latin typeface="Arial" panose="020B0604020202020204" pitchFamily="34" charset="0"/>
                <a:cs typeface="Arial" panose="020B0604020202020204" pitchFamily="34" charset="0"/>
              </a:rPr>
              <a:t>метасоматитов</a:t>
            </a:r>
            <a:r>
              <a:rPr lang="ru-RU" sz="1200" dirty="0">
                <a:solidFill>
                  <a:schemeClr val="tx1"/>
                </a:solidFill>
                <a:latin typeface="Arial" panose="020B0604020202020204" pitchFamily="34" charset="0"/>
                <a:cs typeface="Arial" panose="020B0604020202020204" pitchFamily="34" charset="0"/>
              </a:rPr>
              <a:t> составляет несколько километров, ширина до 1500м. На месторождении выявлено более десяти рудных тел согласного с зонами </a:t>
            </a:r>
            <a:r>
              <a:rPr lang="ru-RU" sz="1200" dirty="0" err="1">
                <a:solidFill>
                  <a:schemeClr val="tx1"/>
                </a:solidFill>
                <a:latin typeface="Arial" panose="020B0604020202020204" pitchFamily="34" charset="0"/>
                <a:cs typeface="Arial" panose="020B0604020202020204" pitchFamily="34" charset="0"/>
              </a:rPr>
              <a:t>метасоматитов</a:t>
            </a:r>
            <a:r>
              <a:rPr lang="ru-RU" sz="1200" dirty="0">
                <a:solidFill>
                  <a:schemeClr val="tx1"/>
                </a:solidFill>
                <a:latin typeface="Arial" panose="020B0604020202020204" pitchFamily="34" charset="0"/>
                <a:cs typeface="Arial" panose="020B0604020202020204" pitchFamily="34" charset="0"/>
              </a:rPr>
              <a:t> залегания. Размеры основных рудных тел достигают первых сотен метров по простиранию и 200-300м по падению; мощность их варьирует от 1-3 до 10-15, реже 30-50м. Форма тел </a:t>
            </a:r>
            <a:r>
              <a:rPr lang="ru-RU" sz="1200" dirty="0" err="1">
                <a:solidFill>
                  <a:schemeClr val="tx1"/>
                </a:solidFill>
                <a:latin typeface="Arial" panose="020B0604020202020204" pitchFamily="34" charset="0"/>
                <a:cs typeface="Arial" panose="020B0604020202020204" pitchFamily="34" charset="0"/>
              </a:rPr>
              <a:t>линзо</a:t>
            </a:r>
            <a:r>
              <a:rPr lang="ru-RU" sz="1200" dirty="0">
                <a:solidFill>
                  <a:schemeClr val="tx1"/>
                </a:solidFill>
                <a:latin typeface="Arial" panose="020B0604020202020204" pitchFamily="34" charset="0"/>
                <a:cs typeface="Arial" panose="020B0604020202020204" pitchFamily="34" charset="0"/>
              </a:rPr>
              <a:t>- и </a:t>
            </a:r>
            <a:r>
              <a:rPr lang="ru-RU" sz="1200" dirty="0" err="1">
                <a:solidFill>
                  <a:schemeClr val="tx1"/>
                </a:solidFill>
                <a:latin typeface="Arial" panose="020B0604020202020204" pitchFamily="34" charset="0"/>
                <a:cs typeface="Arial" panose="020B0604020202020204" pitchFamily="34" charset="0"/>
              </a:rPr>
              <a:t>пластообразная</a:t>
            </a:r>
            <a:r>
              <a:rPr lang="ru-RU" sz="1200" dirty="0">
                <a:solidFill>
                  <a:schemeClr val="tx1"/>
                </a:solidFill>
                <a:latin typeface="Arial" panose="020B0604020202020204" pitchFamily="34" charset="0"/>
                <a:cs typeface="Arial" panose="020B0604020202020204" pitchFamily="34" charset="0"/>
              </a:rPr>
              <a:t>, простирание </a:t>
            </a:r>
            <a:r>
              <a:rPr lang="ru-RU" sz="1200" dirty="0" err="1">
                <a:solidFill>
                  <a:schemeClr val="tx1"/>
                </a:solidFill>
                <a:latin typeface="Arial" panose="020B0604020202020204" pitchFamily="34" charset="0"/>
                <a:cs typeface="Arial" panose="020B0604020202020204" pitchFamily="34" charset="0"/>
              </a:rPr>
              <a:t>субмеридиональное</a:t>
            </a:r>
            <a:r>
              <a:rPr lang="ru-RU" sz="1200" dirty="0">
                <a:solidFill>
                  <a:schemeClr val="tx1"/>
                </a:solidFill>
                <a:latin typeface="Arial" panose="020B0604020202020204" pitchFamily="34" charset="0"/>
                <a:cs typeface="Arial" panose="020B0604020202020204" pitchFamily="34" charset="0"/>
              </a:rPr>
              <a:t>, падение крутое.</a:t>
            </a:r>
          </a:p>
          <a:p>
            <a:pPr algn="just">
              <a:spcAft>
                <a:spcPts val="600"/>
              </a:spcAft>
              <a:tabLst>
                <a:tab pos="266700" algn="l"/>
                <a:tab pos="714375" algn="l"/>
              </a:tabLst>
            </a:pPr>
            <a:r>
              <a:rPr lang="ru-RU" sz="1200" dirty="0">
                <a:solidFill>
                  <a:schemeClr val="tx1"/>
                </a:solidFill>
                <a:latin typeface="Arial" panose="020B0604020202020204" pitchFamily="34" charset="0"/>
                <a:cs typeface="Arial" panose="020B0604020202020204" pitchFamily="34" charset="0"/>
              </a:rPr>
              <a:t>Руды месторождения комплексные золото-колчеданно-барит-полиметаллические (</a:t>
            </a:r>
            <a:r>
              <a:rPr lang="ru-RU" sz="1200" dirty="0" err="1">
                <a:solidFill>
                  <a:schemeClr val="tx1"/>
                </a:solidFill>
                <a:latin typeface="Arial" panose="020B0604020202020204" pitchFamily="34" charset="0"/>
                <a:cs typeface="Arial" panose="020B0604020202020204" pitchFamily="34" charset="0"/>
              </a:rPr>
              <a:t>майкаинский</a:t>
            </a:r>
            <a:r>
              <a:rPr lang="ru-RU" sz="1200" dirty="0">
                <a:solidFill>
                  <a:schemeClr val="tx1"/>
                </a:solidFill>
                <a:latin typeface="Arial" panose="020B0604020202020204" pitchFamily="34" charset="0"/>
                <a:cs typeface="Arial" panose="020B0604020202020204" pitchFamily="34" charset="0"/>
              </a:rPr>
              <a:t> тип). Основными полезными компонентами руд являются золото, серебро, барит. На месторождении выделено два основных рудных тела I и III, в которых сосредоточено около 90% всех запасов. Первое рудное тело имеет выход на дневную поверхность и до глубины 45-55м, представлено окисленными рудами, ниже (до глубины 120м) – сульфидными. Остальные тела залегают на глубинах от 70 до 350м и сложены первичными (сульфидными) рудами.</a:t>
            </a:r>
          </a:p>
          <a:p>
            <a:pPr algn="just">
              <a:spcAft>
                <a:spcPts val="600"/>
              </a:spcAft>
              <a:tabLst>
                <a:tab pos="266700" algn="l"/>
                <a:tab pos="714375" algn="l"/>
              </a:tabLst>
            </a:pPr>
            <a:r>
              <a:rPr lang="ru-RU" sz="1200" dirty="0">
                <a:solidFill>
                  <a:schemeClr val="tx1"/>
                </a:solidFill>
                <a:latin typeface="Arial" panose="020B0604020202020204" pitchFamily="34" charset="0"/>
                <a:cs typeface="Arial" panose="020B0604020202020204" pitchFamily="34" charset="0"/>
              </a:rPr>
              <a:t>Содержания в рудах крайне неравномерные и колеблются в следующих пределах: золото – от следов до 300 г/т; серебро – от первых граммов до 1,7 кг/т; медь – 0,02-35%; свинец – 0,01-24%; цинк – 0,01-28%; барит – 0,2-87%; сера сульфидная – 0,15-48%. Помимо основных компонентов, в рудах присутствуют рассеянные элементы: кадмий, индий, селен, теллур.</a:t>
            </a:r>
          </a:p>
        </p:txBody>
      </p:sp>
      <p:graphicFrame>
        <p:nvGraphicFramePr>
          <p:cNvPr id="19" name="Таблица 18">
            <a:extLst>
              <a:ext uri="{FF2B5EF4-FFF2-40B4-BE49-F238E27FC236}">
                <a16:creationId xmlns:a16="http://schemas.microsoft.com/office/drawing/2014/main" id="{F39D7376-2A32-45BD-9728-9C2560B11FA0}"/>
              </a:ext>
            </a:extLst>
          </p:cNvPr>
          <p:cNvGraphicFramePr>
            <a:graphicFrameLocks noGrp="1"/>
          </p:cNvGraphicFramePr>
          <p:nvPr>
            <p:extLst>
              <p:ext uri="{D42A27DB-BD31-4B8C-83A1-F6EECF244321}">
                <p14:modId xmlns:p14="http://schemas.microsoft.com/office/powerpoint/2010/main" val="2117188850"/>
              </p:ext>
            </p:extLst>
          </p:nvPr>
        </p:nvGraphicFramePr>
        <p:xfrm>
          <a:off x="1019745" y="4902788"/>
          <a:ext cx="6408712" cy="1645868"/>
        </p:xfrm>
        <a:graphic>
          <a:graphicData uri="http://schemas.openxmlformats.org/drawingml/2006/table">
            <a:tbl>
              <a:tblPr firstRow="1" firstCol="1" bandRow="1">
                <a:tableStyleId>{21E4AEA4-8DFA-4A89-87EB-49C32662AFE0}</a:tableStyleId>
              </a:tblPr>
              <a:tblGrid>
                <a:gridCol w="1941212">
                  <a:extLst>
                    <a:ext uri="{9D8B030D-6E8A-4147-A177-3AD203B41FA5}">
                      <a16:colId xmlns:a16="http://schemas.microsoft.com/office/drawing/2014/main" val="20000"/>
                    </a:ext>
                  </a:extLst>
                </a:gridCol>
                <a:gridCol w="1712917">
                  <a:extLst>
                    <a:ext uri="{9D8B030D-6E8A-4147-A177-3AD203B41FA5}">
                      <a16:colId xmlns:a16="http://schemas.microsoft.com/office/drawing/2014/main" val="2658591762"/>
                    </a:ext>
                  </a:extLst>
                </a:gridCol>
                <a:gridCol w="1340465">
                  <a:extLst>
                    <a:ext uri="{9D8B030D-6E8A-4147-A177-3AD203B41FA5}">
                      <a16:colId xmlns:a16="http://schemas.microsoft.com/office/drawing/2014/main" val="20002"/>
                    </a:ext>
                  </a:extLst>
                </a:gridCol>
                <a:gridCol w="1414118">
                  <a:extLst>
                    <a:ext uri="{9D8B030D-6E8A-4147-A177-3AD203B41FA5}">
                      <a16:colId xmlns:a16="http://schemas.microsoft.com/office/drawing/2014/main" val="20003"/>
                    </a:ext>
                  </a:extLst>
                </a:gridCol>
              </a:tblGrid>
              <a:tr h="34526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25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a:solidFill>
                            <a:schemeClr val="bg1"/>
                          </a:solidFill>
                          <a:latin typeface="Century Gothic" panose="020B0502020202020204" pitchFamily="34" charset="0"/>
                        </a:rPr>
                        <a:t>Забалансовые</a:t>
                      </a:r>
                      <a:r>
                        <a:rPr lang="ru-RU" sz="1200" b="1" dirty="0">
                          <a:solidFill>
                            <a:schemeClr val="bg1"/>
                          </a:solidFill>
                          <a:latin typeface="Century Gothic" panose="020B0502020202020204" pitchFamily="34" charset="0"/>
                        </a:rPr>
                        <a:t> запасы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387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Century Gothic" panose="020B0502020202020204" pitchFamily="34" charset="0"/>
                          <a:ea typeface="+mn-ea"/>
                          <a:cs typeface="Times New Roman" panose="02020603050405020304" pitchFamily="18" charset="0"/>
                        </a:rPr>
                        <a:t>Золото, кг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А+В+С1 – 5179 кг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С2 - 124,6 кг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Century Gothic" panose="020B0502020202020204" pitchFamily="34" charset="0"/>
                          <a:ea typeface="+mn-ea"/>
                          <a:cs typeface="+mn-cs"/>
                        </a:rPr>
                        <a:t>880,7 кг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387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dk1"/>
                          </a:solidFill>
                          <a:latin typeface="Century Gothic" panose="020B0502020202020204" pitchFamily="34" charset="0"/>
                          <a:ea typeface="+mn-ea"/>
                          <a:cs typeface="Times New Roman" panose="02020603050405020304" pitchFamily="18" charset="0"/>
                        </a:rPr>
                        <a:t>Медь, </a:t>
                      </a:r>
                      <a:r>
                        <a:rPr lang="ru-RU" sz="1200" b="0" kern="1200" dirty="0" err="1">
                          <a:solidFill>
                            <a:schemeClr val="dk1"/>
                          </a:solidFill>
                          <a:latin typeface="Century Gothic" panose="020B0502020202020204" pitchFamily="34" charset="0"/>
                          <a:ea typeface="+mn-ea"/>
                          <a:cs typeface="Times New Roman" panose="02020603050405020304" pitchFamily="18" charset="0"/>
                        </a:rPr>
                        <a:t>тыс.т</a:t>
                      </a:r>
                      <a:endParaRPr lang="ru-RU" sz="1200" b="0" kern="1200" dirty="0">
                        <a:solidFill>
                          <a:schemeClr val="dk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А+В+С1 -43,3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С2 – 1,2 </a:t>
                      </a:r>
                      <a:r>
                        <a:rPr lang="ru-RU" sz="1200" dirty="0" err="1">
                          <a:latin typeface="Century Gothic" panose="020B0502020202020204" pitchFamily="34" charset="0"/>
                        </a:rPr>
                        <a:t>тыс.т</a:t>
                      </a: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Century Gothic" panose="020B0502020202020204" pitchFamily="34" charset="0"/>
                          <a:ea typeface="+mn-ea"/>
                          <a:cs typeface="+mn-cs"/>
                        </a:rPr>
                        <a:t>4,4 </a:t>
                      </a:r>
                      <a:r>
                        <a:rPr lang="ru-RU" sz="1200" kern="1200" dirty="0" err="1">
                          <a:solidFill>
                            <a:schemeClr val="dk1"/>
                          </a:solidFill>
                          <a:latin typeface="Century Gothic" panose="020B0502020202020204" pitchFamily="34" charset="0"/>
                          <a:ea typeface="+mn-ea"/>
                          <a:cs typeface="+mn-cs"/>
                        </a:rPr>
                        <a:t>тыс.т</a:t>
                      </a:r>
                      <a:endParaRPr lang="ru-RU" sz="1200" kern="1200" dirty="0">
                        <a:solidFill>
                          <a:schemeClr val="dk1"/>
                        </a:solidFill>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5503927"/>
                  </a:ext>
                </a:extLst>
              </a:tr>
            </a:tbl>
          </a:graphicData>
        </a:graphic>
      </p:graphicFrame>
      <p:pic>
        <p:nvPicPr>
          <p:cNvPr id="21" name="Рисунок 20">
            <a:extLst>
              <a:ext uri="{FF2B5EF4-FFF2-40B4-BE49-F238E27FC236}">
                <a16:creationId xmlns:a16="http://schemas.microsoft.com/office/drawing/2014/main" id="{E13D1E4F-36B7-4327-AE4B-BF3A2586BA54}"/>
              </a:ext>
            </a:extLst>
          </p:cNvPr>
          <p:cNvPicPr>
            <a:picLocks noChangeAspect="1"/>
          </p:cNvPicPr>
          <p:nvPr/>
        </p:nvPicPr>
        <p:blipFill>
          <a:blip r:embed="rId5"/>
          <a:stretch>
            <a:fillRect/>
          </a:stretch>
        </p:blipFill>
        <p:spPr>
          <a:xfrm>
            <a:off x="8849093" y="2233430"/>
            <a:ext cx="3041787" cy="2024482"/>
          </a:xfrm>
          <a:prstGeom prst="rect">
            <a:avLst/>
          </a:prstGeom>
          <a:ln>
            <a:solidFill>
              <a:schemeClr val="tx1"/>
            </a:solidFill>
          </a:ln>
        </p:spPr>
      </p:pic>
      <p:pic>
        <p:nvPicPr>
          <p:cNvPr id="22" name="Рисунок 21">
            <a:extLst>
              <a:ext uri="{FF2B5EF4-FFF2-40B4-BE49-F238E27FC236}">
                <a16:creationId xmlns:a16="http://schemas.microsoft.com/office/drawing/2014/main" id="{7F548922-B955-47BD-9899-A67E11389263}"/>
              </a:ext>
            </a:extLst>
          </p:cNvPr>
          <p:cNvPicPr>
            <a:picLocks noChangeAspect="1"/>
          </p:cNvPicPr>
          <p:nvPr/>
        </p:nvPicPr>
        <p:blipFill>
          <a:blip r:embed="rId6"/>
          <a:stretch>
            <a:fillRect/>
          </a:stretch>
        </p:blipFill>
        <p:spPr>
          <a:xfrm>
            <a:off x="8706052" y="5272622"/>
            <a:ext cx="648072" cy="521950"/>
          </a:xfrm>
          <a:prstGeom prst="rect">
            <a:avLst/>
          </a:prstGeom>
        </p:spPr>
      </p:pic>
      <p:sp>
        <p:nvSpPr>
          <p:cNvPr id="23" name="TextBox 22">
            <a:extLst>
              <a:ext uri="{FF2B5EF4-FFF2-40B4-BE49-F238E27FC236}">
                <a16:creationId xmlns:a16="http://schemas.microsoft.com/office/drawing/2014/main" id="{E9B61F2A-1783-4268-AAB9-E3DAE43BE9B9}"/>
              </a:ext>
            </a:extLst>
          </p:cNvPr>
          <p:cNvSpPr txBox="1"/>
          <p:nvPr/>
        </p:nvSpPr>
        <p:spPr>
          <a:xfrm>
            <a:off x="9293164" y="5360560"/>
            <a:ext cx="2419252" cy="253916"/>
          </a:xfrm>
          <a:prstGeom prst="rect">
            <a:avLst/>
          </a:prstGeom>
          <a:noFill/>
        </p:spPr>
        <p:txBody>
          <a:bodyPr wrap="none" rtlCol="0">
            <a:spAutoFit/>
          </a:bodyPr>
          <a:lstStyle/>
          <a:p>
            <a:r>
              <a:rPr lang="ru-RU" sz="1050" dirty="0">
                <a:latin typeface="Arial" panose="020B0604020202020204" pitchFamily="34" charset="0"/>
                <a:cs typeface="Arial" panose="020B0604020202020204" pitchFamily="34" charset="0"/>
              </a:rPr>
              <a:t>- водохранилища и буферные зоны</a:t>
            </a:r>
          </a:p>
        </p:txBody>
      </p:sp>
      <p:sp>
        <p:nvSpPr>
          <p:cNvPr id="27" name="Google Shape;1365;p21">
            <a:extLst>
              <a:ext uri="{FF2B5EF4-FFF2-40B4-BE49-F238E27FC236}">
                <a16:creationId xmlns:a16="http://schemas.microsoft.com/office/drawing/2014/main" id="{0CD80F7F-4827-420E-8AB8-B44EA8E01EC3}"/>
              </a:ext>
            </a:extLst>
          </p:cNvPr>
          <p:cNvSpPr txBox="1"/>
          <p:nvPr/>
        </p:nvSpPr>
        <p:spPr>
          <a:xfrm>
            <a:off x="0" y="-6282"/>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a:solidFill>
                  <a:schemeClr val="bg1"/>
                </a:solidFill>
                <a:latin typeface="Arial Black" panose="020B0A04020102020204" pitchFamily="34" charset="0"/>
                <a:cs typeface="Arial" panose="020B0604020202020204" pitchFamily="34" charset="0"/>
              </a:rPr>
              <a:t>Месторождение Алпыс в Павлодарской области</a:t>
            </a:r>
            <a:endParaRPr lang="ru-RU" sz="2000" dirty="0">
              <a:solidFill>
                <a:schemeClr val="bg1"/>
              </a:solidFill>
              <a:latin typeface="Arial Black" panose="020B0A04020102020204" pitchFamily="34" charset="0"/>
              <a:cs typeface="Arial" panose="020B0604020202020204" pitchFamily="34" charset="0"/>
            </a:endParaRPr>
          </a:p>
        </p:txBody>
      </p:sp>
      <p:pic>
        <p:nvPicPr>
          <p:cNvPr id="28" name="Google Shape;28;p1">
            <a:extLst>
              <a:ext uri="{FF2B5EF4-FFF2-40B4-BE49-F238E27FC236}">
                <a16:creationId xmlns:a16="http://schemas.microsoft.com/office/drawing/2014/main" id="{D2995F75-E89D-443B-B0F2-257FE91381A6}"/>
              </a:ext>
            </a:extLst>
          </p:cNvPr>
          <p:cNvPicPr preferRelativeResize="0"/>
          <p:nvPr/>
        </p:nvPicPr>
        <p:blipFill rotWithShape="1">
          <a:blip r:embed="rId7">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308075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6" y="949920"/>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087102" y="1052738"/>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a:stCxn id="16" idx="2"/>
            <a:endCxn id="2" idx="0"/>
          </p:cNvCxnSpPr>
          <p:nvPr/>
        </p:nvCxnSpPr>
        <p:spPr>
          <a:xfrm>
            <a:off x="9274791" y="1475183"/>
            <a:ext cx="707409" cy="1292808"/>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4" name="Прямоугольник 13"/>
          <p:cNvSpPr/>
          <p:nvPr/>
        </p:nvSpPr>
        <p:spPr>
          <a:xfrm>
            <a:off x="1160204" y="563367"/>
            <a:ext cx="6710785" cy="4862870"/>
          </a:xfrm>
          <a:prstGeom prst="rect">
            <a:avLst/>
          </a:prstGeom>
        </p:spPr>
        <p:txBody>
          <a:bodyPr wrap="square">
            <a:spAutoFit/>
          </a:bodyPr>
          <a:lstStyle/>
          <a:p>
            <a:pPr algn="just">
              <a:spcAft>
                <a:spcPts val="600"/>
              </a:spcAft>
              <a:tabLst>
                <a:tab pos="266700" algn="l"/>
                <a:tab pos="714375" algn="l"/>
              </a:tabLst>
            </a:pPr>
            <a:r>
              <a:rPr lang="ru-RU" sz="1200" b="1" dirty="0">
                <a:solidFill>
                  <a:prstClr val="black"/>
                </a:solidFill>
                <a:latin typeface="Arial" panose="020B0604020202020204" pitchFamily="34" charset="0"/>
                <a:cs typeface="Arial" panose="020B0604020202020204" pitchFamily="34" charset="0"/>
              </a:rPr>
              <a:t>Местоположение</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Месторождение Богембай расположено в Алексеевском районе </a:t>
            </a:r>
            <a:r>
              <a:rPr lang="ru-RU" sz="1200" dirty="0" err="1">
                <a:latin typeface="Arial" panose="020B0604020202020204" pitchFamily="34" charset="0"/>
                <a:cs typeface="Arial" panose="020B0604020202020204" pitchFamily="34" charset="0"/>
              </a:rPr>
              <a:t>Акмолинской</a:t>
            </a:r>
            <a:r>
              <a:rPr lang="ru-RU" sz="1200" dirty="0">
                <a:latin typeface="Arial" panose="020B0604020202020204" pitchFamily="34" charset="0"/>
                <a:cs typeface="Arial" panose="020B0604020202020204" pitchFamily="34" charset="0"/>
              </a:rPr>
              <a:t> области, в 150 км к северо-востоку от г. Астана.</a:t>
            </a:r>
          </a:p>
          <a:p>
            <a:pPr algn="just">
              <a:spcAft>
                <a:spcPts val="600"/>
              </a:spcAft>
              <a:tabLst>
                <a:tab pos="266700" algn="l"/>
                <a:tab pos="714375" algn="l"/>
              </a:tabLst>
            </a:pPr>
            <a:r>
              <a:rPr lang="ru-RU" sz="1200" dirty="0">
                <a:latin typeface="Arial" panose="020B0604020202020204" pitchFamily="34" charset="0"/>
                <a:cs typeface="Arial" panose="020B0604020202020204" pitchFamily="34" charset="0"/>
              </a:rPr>
              <a:t>В орографическом отношении район месторождения представляет собой всхолмленную равнину с абсолютными отметками 300-400м, рассеченную долиной </a:t>
            </a:r>
            <a:r>
              <a:rPr lang="ru-RU" sz="1200" dirty="0" err="1">
                <a:latin typeface="Arial" panose="020B0604020202020204" pitchFamily="34" charset="0"/>
                <a:cs typeface="Arial" panose="020B0604020202020204" pitchFamily="34" charset="0"/>
              </a:rPr>
              <a:t>р.Аксу</a:t>
            </a:r>
            <a:r>
              <a:rPr lang="ru-RU" sz="1200" dirty="0">
                <a:latin typeface="Arial" panose="020B0604020202020204" pitchFamily="34" charset="0"/>
                <a:cs typeface="Arial" panose="020B0604020202020204" pitchFamily="34" charset="0"/>
              </a:rPr>
              <a:t>.</a:t>
            </a:r>
          </a:p>
          <a:p>
            <a:pPr algn="just"/>
            <a:r>
              <a:rPr lang="ru-RU" sz="1200" b="1" dirty="0">
                <a:latin typeface="Arial" panose="020B0604020202020204" pitchFamily="34" charset="0"/>
                <a:cs typeface="Arial" panose="020B0604020202020204" pitchFamily="34" charset="0"/>
              </a:rPr>
              <a:t>Краткая геологическая характеристика: </a:t>
            </a:r>
            <a:r>
              <a:rPr lang="ru-RU" sz="1200" dirty="0">
                <a:latin typeface="Arial" panose="020B0604020202020204" pitchFamily="34" charset="0"/>
                <a:cs typeface="Arial" panose="020B0604020202020204" pitchFamily="34" charset="0"/>
              </a:rPr>
              <a:t>В геологическом строении месторождения принимают участие </a:t>
            </a:r>
            <a:r>
              <a:rPr lang="ru-RU" sz="1200" dirty="0" err="1">
                <a:latin typeface="Arial" panose="020B0604020202020204" pitchFamily="34" charset="0"/>
                <a:cs typeface="Arial" panose="020B0604020202020204" pitchFamily="34" charset="0"/>
              </a:rPr>
              <a:t>теригенноосадочные</a:t>
            </a:r>
            <a:r>
              <a:rPr lang="ru-RU" sz="1200" dirty="0">
                <a:latin typeface="Arial" panose="020B0604020202020204" pitchFamily="34" charset="0"/>
                <a:cs typeface="Arial" panose="020B0604020202020204" pitchFamily="34" charset="0"/>
              </a:rPr>
              <a:t> отложения нижне-карбонового возраста (</a:t>
            </a:r>
            <a:r>
              <a:rPr lang="ru-RU" sz="1200" dirty="0" err="1">
                <a:latin typeface="Arial" panose="020B0604020202020204" pitchFamily="34" charset="0"/>
                <a:cs typeface="Arial" panose="020B0604020202020204" pitchFamily="34" charset="0"/>
              </a:rPr>
              <a:t>сероцветные</a:t>
            </a:r>
            <a:r>
              <a:rPr lang="ru-RU" sz="1200" dirty="0">
                <a:latin typeface="Arial" panose="020B0604020202020204" pitchFamily="34" charset="0"/>
                <a:cs typeface="Arial" panose="020B0604020202020204" pitchFamily="34" charset="0"/>
              </a:rPr>
              <a:t> песчаники, алевролиты, аргиллиты, пласты углей), слагающие относительно небольшую, синклинальную структуру (4х11км), расчлененную тектоническим нарушением на две мульды (Северную и Южную) (рис. 12.1).</a:t>
            </a:r>
            <a:r>
              <a:rPr lang="en-US" sz="1200"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По положению в разрезе, литологическому составу, фауне, характеру угленосности эти отложения по аналогии с Карагандинским бассейном, подразделяются на три свиты.</a:t>
            </a:r>
          </a:p>
          <a:p>
            <a:pPr algn="just"/>
            <a:r>
              <a:rPr lang="ru-RU" sz="1200" dirty="0">
                <a:latin typeface="Arial" panose="020B0604020202020204" pitchFamily="34" charset="0"/>
                <a:cs typeface="Arial" panose="020B0604020202020204" pitchFamily="34" charset="0"/>
              </a:rPr>
              <a:t>Промышленная угленосность связана с карагандинской свитой, в основании разреза которой установлен один сложный угольный пласт, мощностью 1-5м.</a:t>
            </a:r>
          </a:p>
          <a:p>
            <a:pPr algn="just"/>
            <a:endParaRPr lang="en-US" sz="800" dirty="0">
              <a:latin typeface="Arial" panose="020B0604020202020204" pitchFamily="34" charset="0"/>
              <a:cs typeface="Arial" panose="020B0604020202020204" pitchFamily="34" charset="0"/>
            </a:endParaRPr>
          </a:p>
          <a:p>
            <a:pPr algn="just"/>
            <a:r>
              <a:rPr lang="ru-RU" sz="1200" dirty="0">
                <a:latin typeface="Arial" panose="020B0604020202020204" pitchFamily="34" charset="0"/>
                <a:cs typeface="Arial" panose="020B0604020202020204" pitchFamily="34" charset="0"/>
              </a:rPr>
              <a:t>Пласт состоит из двух прослоев, из которых практическое значение имеет нижний, мощностью 2,5м. Мощность верхнего слоя иногда увеличивается от 0,6м до 2м, но обычно он выклинивается или замещается углистыми аргиллитами. Максимальная глубина залегания угольного пласта 400м.</a:t>
            </a:r>
          </a:p>
          <a:p>
            <a:pPr algn="just"/>
            <a:endParaRPr lang="en-US" sz="800" dirty="0">
              <a:latin typeface="Arial" panose="020B0604020202020204" pitchFamily="34" charset="0"/>
              <a:cs typeface="Arial" panose="020B0604020202020204" pitchFamily="34" charset="0"/>
            </a:endParaRPr>
          </a:p>
          <a:p>
            <a:pPr algn="just"/>
            <a:r>
              <a:rPr lang="ru-RU" sz="1200" dirty="0">
                <a:latin typeface="Arial" panose="020B0604020202020204" pitchFamily="34" charset="0"/>
                <a:cs typeface="Arial" panose="020B0604020202020204" pitchFamily="34" charset="0"/>
              </a:rPr>
              <a:t>Угли месторождения каменные, гумусовые, высокозольные и очень труднообогатимые. Зольность угольной массы – 35-45%, содержание серы – 1,0-1,5%, фосфора – 0,01-0,02%, теплота сгорания на горючую массу 8000-8500 ккал/кг, низшая рабочего топлива – 4500-5500 ккал/кг, выход летучих – 20-22%. Угли слабо спекаются, толщина пластического слоя 8-12мм. Они относятся к марке ОС и пригодны только в качестве энергетического топлива.</a:t>
            </a:r>
          </a:p>
          <a:p>
            <a:pPr algn="just"/>
            <a:r>
              <a:rPr lang="ru-RU" sz="1200" dirty="0">
                <a:latin typeface="Arial" panose="020B0604020202020204" pitchFamily="34" charset="0"/>
                <a:cs typeface="Arial" panose="020B0604020202020204" pitchFamily="34" charset="0"/>
              </a:rPr>
              <a:t> </a:t>
            </a:r>
          </a:p>
        </p:txBody>
      </p:sp>
      <p:graphicFrame>
        <p:nvGraphicFramePr>
          <p:cNvPr id="15" name="Таблица 14">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4142173789"/>
              </p:ext>
            </p:extLst>
          </p:nvPr>
        </p:nvGraphicFramePr>
        <p:xfrm>
          <a:off x="1479227" y="5325774"/>
          <a:ext cx="6072741" cy="1204535"/>
        </p:xfrm>
        <a:graphic>
          <a:graphicData uri="http://schemas.openxmlformats.org/drawingml/2006/table">
            <a:tbl>
              <a:tblPr firstRow="1" firstCol="1" bandRow="1">
                <a:tableStyleId>{21E4AEA4-8DFA-4A89-87EB-49C32662AFE0}</a:tableStyleId>
              </a:tblPr>
              <a:tblGrid>
                <a:gridCol w="1952231">
                  <a:extLst>
                    <a:ext uri="{9D8B030D-6E8A-4147-A177-3AD203B41FA5}">
                      <a16:colId xmlns:a16="http://schemas.microsoft.com/office/drawing/2014/main" val="20000"/>
                    </a:ext>
                  </a:extLst>
                </a:gridCol>
                <a:gridCol w="1685834">
                  <a:extLst>
                    <a:ext uri="{9D8B030D-6E8A-4147-A177-3AD203B41FA5}">
                      <a16:colId xmlns:a16="http://schemas.microsoft.com/office/drawing/2014/main" val="2658591762"/>
                    </a:ext>
                  </a:extLst>
                </a:gridCol>
                <a:gridCol w="1094692">
                  <a:extLst>
                    <a:ext uri="{9D8B030D-6E8A-4147-A177-3AD203B41FA5}">
                      <a16:colId xmlns:a16="http://schemas.microsoft.com/office/drawing/2014/main" val="20002"/>
                    </a:ext>
                  </a:extLst>
                </a:gridCol>
                <a:gridCol w="1339984">
                  <a:extLst>
                    <a:ext uri="{9D8B030D-6E8A-4147-A177-3AD203B41FA5}">
                      <a16:colId xmlns:a16="http://schemas.microsoft.com/office/drawing/2014/main" val="20003"/>
                    </a:ext>
                  </a:extLst>
                </a:gridCol>
              </a:tblGrid>
              <a:tr h="291328">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25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a:t>
                      </a:r>
                      <a:r>
                        <a:rPr lang="ru-RU" sz="1200" b="1" kern="1200" baseline="0" dirty="0">
                          <a:solidFill>
                            <a:schemeClr val="bg1"/>
                          </a:solidFill>
                          <a:latin typeface="Century Gothic" panose="020B0502020202020204" pitchFamily="34" charset="0"/>
                          <a:ea typeface="+mn-ea"/>
                          <a:cs typeface="Times New Roman" panose="02020603050405020304" pitchFamily="18" charset="0"/>
                        </a:rPr>
                        <a:t> </a:t>
                      </a:r>
                      <a:r>
                        <a:rPr lang="ru-RU" sz="1200" b="1" kern="1200" baseline="0" dirty="0" err="1">
                          <a:solidFill>
                            <a:schemeClr val="bg1"/>
                          </a:solidFill>
                          <a:latin typeface="Century Gothic" panose="020B0502020202020204" pitchFamily="34" charset="0"/>
                          <a:ea typeface="+mn-ea"/>
                          <a:cs typeface="Times New Roman" panose="02020603050405020304" pitchFamily="18" charset="0"/>
                        </a:rPr>
                        <a:t>тыс.т</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a:solidFill>
                            <a:schemeClr val="bg1"/>
                          </a:solidFill>
                          <a:latin typeface="Century Gothic" panose="020B0502020202020204" pitchFamily="34" charset="0"/>
                        </a:rPr>
                        <a:t>Забалансовые</a:t>
                      </a:r>
                      <a:r>
                        <a:rPr lang="ru-RU" sz="1200" b="1" dirty="0">
                          <a:solidFill>
                            <a:schemeClr val="bg1"/>
                          </a:solidFill>
                          <a:latin typeface="Century Gothic" panose="020B0502020202020204" pitchFamily="34" charset="0"/>
                        </a:rPr>
                        <a:t> запасы, </a:t>
                      </a:r>
                      <a:r>
                        <a:rPr lang="ru-RU" sz="1200" b="1" dirty="0" err="1">
                          <a:solidFill>
                            <a:schemeClr val="bg1"/>
                          </a:solidFill>
                          <a:latin typeface="Century Gothic" panose="020B0502020202020204" pitchFamily="34" charset="0"/>
                        </a:rPr>
                        <a:t>тыс.т</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3874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уголь</a:t>
                      </a:r>
                      <a:endParaRPr lang="ru-RU" sz="1200" b="0" kern="1200" dirty="0">
                        <a:solidFill>
                          <a:schemeClr val="tx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А+В+С1 – 161883,4</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С2-</a:t>
                      </a:r>
                      <a:r>
                        <a:rPr lang="ru-RU" sz="1200" b="0" i="0" u="none" strike="noStrike" dirty="0">
                          <a:solidFill>
                            <a:srgbClr val="000000"/>
                          </a:solidFill>
                          <a:effectLst/>
                          <a:latin typeface="Century Gothic" panose="020B0502020202020204" pitchFamily="34" charset="0"/>
                        </a:rPr>
                        <a:t>94703,6</a:t>
                      </a:r>
                      <a:endParaRPr lang="ru-RU" sz="1200" dirty="0">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ru-RU" sz="12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2" name="Рисунок 1"/>
          <p:cNvPicPr>
            <a:picLocks noChangeAspect="1"/>
          </p:cNvPicPr>
          <p:nvPr/>
        </p:nvPicPr>
        <p:blipFill>
          <a:blip r:embed="rId4"/>
          <a:stretch>
            <a:fillRect/>
          </a:stretch>
        </p:blipFill>
        <p:spPr>
          <a:xfrm>
            <a:off x="8143875" y="2767991"/>
            <a:ext cx="3676650" cy="2309064"/>
          </a:xfrm>
          <a:prstGeom prst="rect">
            <a:avLst/>
          </a:prstGeom>
          <a:ln>
            <a:solidFill>
              <a:schemeClr val="tx1"/>
            </a:solidFill>
          </a:ln>
        </p:spPr>
      </p:pic>
      <p:sp>
        <p:nvSpPr>
          <p:cNvPr id="17" name="Прямоугольник 16"/>
          <p:cNvSpPr/>
          <p:nvPr/>
        </p:nvSpPr>
        <p:spPr>
          <a:xfrm>
            <a:off x="8156366" y="5219033"/>
            <a:ext cx="486436" cy="199980"/>
          </a:xfrm>
          <a:prstGeom prst="rect">
            <a:avLst/>
          </a:prstGeom>
          <a:solidFill>
            <a:srgbClr val="DF70E4"/>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8642802" y="5195405"/>
            <a:ext cx="2678795" cy="2308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 м-е Богембай</a:t>
            </a:r>
          </a:p>
        </p:txBody>
      </p:sp>
      <p:sp>
        <p:nvSpPr>
          <p:cNvPr id="20" name="TextBox 19">
            <a:extLst>
              <a:ext uri="{FF2B5EF4-FFF2-40B4-BE49-F238E27FC236}">
                <a16:creationId xmlns:a16="http://schemas.microsoft.com/office/drawing/2014/main" id="{4E404341-DFFF-0D78-AA76-869914586280}"/>
              </a:ext>
            </a:extLst>
          </p:cNvPr>
          <p:cNvSpPr txBox="1"/>
          <p:nvPr/>
        </p:nvSpPr>
        <p:spPr>
          <a:xfrm>
            <a:off x="8642802" y="5534135"/>
            <a:ext cx="1750948" cy="230832"/>
          </a:xfrm>
          <a:prstGeom prst="rect">
            <a:avLst/>
          </a:prstGeom>
          <a:noFill/>
        </p:spPr>
        <p:txBody>
          <a:bodyPr wrap="square" rtlCol="0">
            <a:spAutoFit/>
          </a:bodyPr>
          <a:lstStyle>
            <a:defPPr>
              <a:defRPr lang="ru-RU"/>
            </a:defPPr>
            <a:lvl1pPr>
              <a:defRPr sz="900">
                <a:latin typeface="Arial" panose="020B0604020202020204" pitchFamily="34" charset="0"/>
                <a:cs typeface="Arial" panose="020B0604020202020204" pitchFamily="34" charset="0"/>
              </a:defRPr>
            </a:lvl1pPr>
          </a:lstStyle>
          <a:p>
            <a:r>
              <a:rPr lang="ru-RU" dirty="0"/>
              <a:t>- лицензии на ГИН</a:t>
            </a:r>
          </a:p>
        </p:txBody>
      </p:sp>
      <p:pic>
        <p:nvPicPr>
          <p:cNvPr id="21" name="Рисунок 20">
            <a:extLst>
              <a:ext uri="{FF2B5EF4-FFF2-40B4-BE49-F238E27FC236}">
                <a16:creationId xmlns:a16="http://schemas.microsoft.com/office/drawing/2014/main" id="{0E4EE0DF-E0AF-080C-C331-FAE11773DB5C}"/>
              </a:ext>
            </a:extLst>
          </p:cNvPr>
          <p:cNvPicPr>
            <a:picLocks noChangeAspect="1"/>
          </p:cNvPicPr>
          <p:nvPr/>
        </p:nvPicPr>
        <p:blipFill>
          <a:blip r:embed="rId5"/>
          <a:stretch>
            <a:fillRect/>
          </a:stretch>
        </p:blipFill>
        <p:spPr>
          <a:xfrm>
            <a:off x="8156366" y="5567519"/>
            <a:ext cx="486436" cy="192306"/>
          </a:xfrm>
          <a:prstGeom prst="rect">
            <a:avLst/>
          </a:prstGeom>
          <a:ln>
            <a:solidFill>
              <a:schemeClr val="tx1"/>
            </a:solidFill>
          </a:ln>
        </p:spPr>
      </p:pic>
      <p:pic>
        <p:nvPicPr>
          <p:cNvPr id="22" name="Рисунок 21">
            <a:extLst>
              <a:ext uri="{FF2B5EF4-FFF2-40B4-BE49-F238E27FC236}">
                <a16:creationId xmlns:a16="http://schemas.microsoft.com/office/drawing/2014/main" id="{72463581-4F63-74A7-FBD0-A5A59FD4C83D}"/>
              </a:ext>
            </a:extLst>
          </p:cNvPr>
          <p:cNvPicPr>
            <a:picLocks noChangeAspect="1"/>
          </p:cNvPicPr>
          <p:nvPr/>
        </p:nvPicPr>
        <p:blipFill rotWithShape="1">
          <a:blip r:embed="rId6"/>
          <a:srcRect l="12667" t="8774" r="3333"/>
          <a:stretch/>
        </p:blipFill>
        <p:spPr>
          <a:xfrm>
            <a:off x="8204765" y="5854929"/>
            <a:ext cx="432048" cy="216024"/>
          </a:xfrm>
          <a:prstGeom prst="rect">
            <a:avLst/>
          </a:prstGeom>
          <a:ln>
            <a:noFill/>
          </a:ln>
        </p:spPr>
      </p:pic>
      <p:sp>
        <p:nvSpPr>
          <p:cNvPr id="23" name="TextBox 22">
            <a:extLst>
              <a:ext uri="{FF2B5EF4-FFF2-40B4-BE49-F238E27FC236}">
                <a16:creationId xmlns:a16="http://schemas.microsoft.com/office/drawing/2014/main" id="{E17EFEE9-7354-2059-C998-EBCDD91D5064}"/>
              </a:ext>
            </a:extLst>
          </p:cNvPr>
          <p:cNvSpPr txBox="1"/>
          <p:nvPr/>
        </p:nvSpPr>
        <p:spPr>
          <a:xfrm>
            <a:off x="8642802" y="5835122"/>
            <a:ext cx="3282498" cy="230832"/>
          </a:xfrm>
          <a:prstGeom prst="rect">
            <a:avLst/>
          </a:prstGeom>
          <a:noFill/>
        </p:spPr>
        <p:txBody>
          <a:bodyPr wrap="square" rtlCol="0">
            <a:spAutoFit/>
          </a:bodyPr>
          <a:lstStyle>
            <a:defPPr>
              <a:defRPr lang="ru-RU"/>
            </a:defPPr>
            <a:lvl1pPr>
              <a:defRPr sz="900">
                <a:latin typeface="Arial" panose="020B0604020202020204" pitchFamily="34" charset="0"/>
                <a:cs typeface="Arial" panose="020B0604020202020204" pitchFamily="34" charset="0"/>
              </a:defRPr>
            </a:lvl1pPr>
          </a:lstStyle>
          <a:p>
            <a:r>
              <a:rPr lang="ru-RU" dirty="0"/>
              <a:t>- населённые пункты и буферные зоны</a:t>
            </a:r>
          </a:p>
        </p:txBody>
      </p:sp>
      <p:sp>
        <p:nvSpPr>
          <p:cNvPr id="24" name="Google Shape;1365;p21">
            <a:extLst>
              <a:ext uri="{FF2B5EF4-FFF2-40B4-BE49-F238E27FC236}">
                <a16:creationId xmlns:a16="http://schemas.microsoft.com/office/drawing/2014/main" id="{52424BC3-C900-48C4-8989-4449BF98ED15}"/>
              </a:ext>
            </a:extLst>
          </p:cNvPr>
          <p:cNvSpPr txBox="1"/>
          <p:nvPr/>
        </p:nvSpPr>
        <p:spPr>
          <a:xfrm>
            <a:off x="0" y="-16839"/>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dirty="0">
                <a:solidFill>
                  <a:schemeClr val="bg1"/>
                </a:solidFill>
                <a:latin typeface="Arial Black" panose="020B0A04020102020204" pitchFamily="34" charset="0"/>
                <a:cs typeface="Arial" panose="020B0604020202020204" pitchFamily="34" charset="0"/>
              </a:rPr>
              <a:t>Месторождение Богембай в Акмолинской области</a:t>
            </a:r>
          </a:p>
        </p:txBody>
      </p:sp>
      <p:pic>
        <p:nvPicPr>
          <p:cNvPr id="25" name="Google Shape;28;p1">
            <a:extLst>
              <a:ext uri="{FF2B5EF4-FFF2-40B4-BE49-F238E27FC236}">
                <a16:creationId xmlns:a16="http://schemas.microsoft.com/office/drawing/2014/main" id="{656DE273-DC18-4561-B01B-045F21539F4F}"/>
              </a:ext>
            </a:extLst>
          </p:cNvPr>
          <p:cNvPicPr preferRelativeResize="0"/>
          <p:nvPr/>
        </p:nvPicPr>
        <p:blipFill rotWithShape="1">
          <a:blip r:embed="rId7">
            <a:alphaModFix/>
            <a:biLevel thresh="25000"/>
          </a:blip>
          <a:srcRect/>
          <a:stretch/>
        </p:blipFill>
        <p:spPr>
          <a:xfrm>
            <a:off x="11140926" y="9107"/>
            <a:ext cx="999230" cy="403599"/>
          </a:xfrm>
          <a:prstGeom prst="rect">
            <a:avLst/>
          </a:prstGeom>
          <a:noFill/>
          <a:ln>
            <a:noFill/>
          </a:ln>
        </p:spPr>
      </p:pic>
    </p:spTree>
    <p:extLst>
      <p:ext uri="{BB962C8B-B14F-4D97-AF65-F5344CB8AC3E}">
        <p14:creationId xmlns:p14="http://schemas.microsoft.com/office/powerpoint/2010/main" val="1081927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6" y="949920"/>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685322" y="1268762"/>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a:stCxn id="16" idx="2"/>
          </p:cNvCxnSpPr>
          <p:nvPr/>
        </p:nvCxnSpPr>
        <p:spPr>
          <a:xfrm flipH="1">
            <a:off x="9437847" y="1691206"/>
            <a:ext cx="435164" cy="801691"/>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3" name="Таблица 2"/>
          <p:cNvGraphicFramePr>
            <a:graphicFrameLocks noGrp="1"/>
          </p:cNvGraphicFramePr>
          <p:nvPr>
            <p:extLst>
              <p:ext uri="{D42A27DB-BD31-4B8C-83A1-F6EECF244321}">
                <p14:modId xmlns:p14="http://schemas.microsoft.com/office/powerpoint/2010/main" val="1005602777"/>
              </p:ext>
            </p:extLst>
          </p:nvPr>
        </p:nvGraphicFramePr>
        <p:xfrm>
          <a:off x="1518105" y="4685268"/>
          <a:ext cx="6063825" cy="1005840"/>
        </p:xfrm>
        <a:graphic>
          <a:graphicData uri="http://schemas.openxmlformats.org/drawingml/2006/table">
            <a:tbl>
              <a:tblPr firstRow="1" firstCol="1" bandRow="1">
                <a:tableStyleId>{21E4AEA4-8DFA-4A89-87EB-49C32662AFE0}</a:tableStyleId>
              </a:tblPr>
              <a:tblGrid>
                <a:gridCol w="1579056">
                  <a:extLst>
                    <a:ext uri="{9D8B030D-6E8A-4147-A177-3AD203B41FA5}">
                      <a16:colId xmlns:a16="http://schemas.microsoft.com/office/drawing/2014/main" val="2602301316"/>
                    </a:ext>
                  </a:extLst>
                </a:gridCol>
                <a:gridCol w="2300749">
                  <a:extLst>
                    <a:ext uri="{9D8B030D-6E8A-4147-A177-3AD203B41FA5}">
                      <a16:colId xmlns:a16="http://schemas.microsoft.com/office/drawing/2014/main" val="851753134"/>
                    </a:ext>
                  </a:extLst>
                </a:gridCol>
                <a:gridCol w="2184020">
                  <a:extLst>
                    <a:ext uri="{9D8B030D-6E8A-4147-A177-3AD203B41FA5}">
                      <a16:colId xmlns:a16="http://schemas.microsoft.com/office/drawing/2014/main" val="1834890500"/>
                    </a:ext>
                  </a:extLst>
                </a:gridCol>
              </a:tblGrid>
              <a:tr h="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extLst>
                  <a:ext uri="{0D108BD9-81ED-4DB2-BD59-A6C34878D82A}">
                    <a16:rowId xmlns:a16="http://schemas.microsoft.com/office/drawing/2014/main" val="269866758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 </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774568342"/>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kern="1200" dirty="0" err="1">
                          <a:solidFill>
                            <a:schemeClr val="dk1"/>
                          </a:solidFill>
                          <a:latin typeface="Century Gothic" panose="020B0502020202020204" pitchFamily="34" charset="0"/>
                          <a:ea typeface="+mn-ea"/>
                          <a:cs typeface="Times New Roman" panose="02020603050405020304" pitchFamily="18" charset="0"/>
                        </a:rPr>
                        <a:t>волластонит</a:t>
                      </a:r>
                      <a:endParaRPr lang="ru-RU" sz="1200" b="0" kern="1200" dirty="0">
                        <a:solidFill>
                          <a:schemeClr val="dk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А+В+С1 – </a:t>
                      </a:r>
                      <a:r>
                        <a:rPr lang="ru-RU" sz="1200" kern="1200" dirty="0">
                          <a:solidFill>
                            <a:schemeClr val="dk1"/>
                          </a:solidFill>
                          <a:effectLst/>
                          <a:latin typeface="Century Gothic" panose="020B0502020202020204" pitchFamily="34" charset="0"/>
                          <a:ea typeface="+mn-ea"/>
                          <a:cs typeface="+mn-cs"/>
                        </a:rPr>
                        <a:t>983,0тыс.т.</a:t>
                      </a:r>
                      <a:endParaRPr lang="ru-RU" sz="1200" dirty="0">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С2-101,0тыс.т.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4250160"/>
                  </a:ext>
                </a:extLst>
              </a:tr>
            </a:tbl>
          </a:graphicData>
        </a:graphic>
      </p:graphicFrame>
      <p:sp>
        <p:nvSpPr>
          <p:cNvPr id="14" name="Прямоугольник 13"/>
          <p:cNvSpPr/>
          <p:nvPr/>
        </p:nvSpPr>
        <p:spPr>
          <a:xfrm>
            <a:off x="1218296" y="973271"/>
            <a:ext cx="6363634" cy="3662541"/>
          </a:xfrm>
          <a:prstGeom prst="rect">
            <a:avLst/>
          </a:prstGeom>
        </p:spPr>
        <p:txBody>
          <a:bodyPr wrap="square">
            <a:spAutoFit/>
          </a:bodyPr>
          <a:lstStyle/>
          <a:p>
            <a:pPr algn="just"/>
            <a:r>
              <a:rPr lang="ru-RU" sz="1200" b="1" dirty="0">
                <a:latin typeface="Arial" panose="020B0604020202020204" pitchFamily="34" charset="0"/>
                <a:cs typeface="Arial" panose="020B0604020202020204" pitchFamily="34" charset="0"/>
              </a:rPr>
              <a:t>Местоположение:</a:t>
            </a:r>
            <a:r>
              <a:rPr lang="ru-RU" sz="1200" dirty="0">
                <a:latin typeface="Arial" panose="020B0604020202020204" pitchFamily="34" charset="0"/>
                <a:cs typeface="Arial" panose="020B0604020202020204" pitchFamily="34" charset="0"/>
              </a:rPr>
              <a:t> Месторождение расположено в Восточно-Казахстанской области.</a:t>
            </a:r>
          </a:p>
          <a:p>
            <a:pPr algn="just"/>
            <a:endParaRPr lang="ru-RU" sz="800" dirty="0">
              <a:latin typeface="Arial" panose="020B0604020202020204" pitchFamily="34" charset="0"/>
              <a:cs typeface="Arial" panose="020B0604020202020204" pitchFamily="34" charset="0"/>
            </a:endParaRPr>
          </a:p>
          <a:p>
            <a:pPr algn="just"/>
            <a:r>
              <a:rPr lang="ru-RU" sz="1200" b="1" dirty="0">
                <a:latin typeface="Arial" panose="020B0604020202020204" pitchFamily="34" charset="0"/>
                <a:cs typeface="Arial" panose="020B0604020202020204" pitchFamily="34" charset="0"/>
              </a:rPr>
              <a:t>Краткая геологическая характеристика: </a:t>
            </a:r>
            <a:r>
              <a:rPr lang="ru-RU" sz="1200" dirty="0" err="1">
                <a:latin typeface="Arial" panose="020B0604020202020204" pitchFamily="34" charset="0"/>
                <a:cs typeface="Arial" panose="020B0604020202020204" pitchFamily="34" charset="0"/>
              </a:rPr>
              <a:t>Хайрузовское</a:t>
            </a:r>
            <a:r>
              <a:rPr lang="ru-RU" sz="1200" dirty="0">
                <a:latin typeface="Arial" panose="020B0604020202020204" pitchFamily="34" charset="0"/>
                <a:cs typeface="Arial" panose="020B0604020202020204" pitchFamily="34" charset="0"/>
              </a:rPr>
              <a:t> месторождение </a:t>
            </a:r>
            <a:r>
              <a:rPr lang="ru-RU" sz="1200" dirty="0" err="1">
                <a:latin typeface="Arial" panose="020B0604020202020204" pitchFamily="34" charset="0"/>
                <a:cs typeface="Arial" panose="020B0604020202020204" pitchFamily="34" charset="0"/>
              </a:rPr>
              <a:t>волластонитов</a:t>
            </a:r>
            <a:r>
              <a:rPr lang="ru-RU" sz="1200" dirty="0">
                <a:latin typeface="Arial" panose="020B0604020202020204" pitchFamily="34" charset="0"/>
                <a:cs typeface="Arial" panose="020B0604020202020204" pitchFamily="34" charset="0"/>
              </a:rPr>
              <a:t>. Полезное ископаемое сложено эпидот- гранат- кальцит- </a:t>
            </a:r>
            <a:r>
              <a:rPr lang="ru-RU" sz="1200" dirty="0" err="1">
                <a:latin typeface="Arial" panose="020B0604020202020204" pitchFamily="34" charset="0"/>
                <a:cs typeface="Arial" panose="020B0604020202020204" pitchFamily="34" charset="0"/>
              </a:rPr>
              <a:t>волластонитовыми</a:t>
            </a:r>
            <a:r>
              <a:rPr lang="ru-RU" sz="1200" dirty="0">
                <a:latin typeface="Arial" panose="020B0604020202020204" pitchFamily="34" charset="0"/>
                <a:cs typeface="Arial" panose="020B0604020202020204" pitchFamily="34" charset="0"/>
              </a:rPr>
              <a:t> скарнами, локализовано в виде останцев размером 80-320х40-50 м в гранодиоритовом массиве, характеризуется изменчивым качеством полезного ископаемого.</a:t>
            </a:r>
            <a:endParaRPr lang="en-US" sz="1200" dirty="0">
              <a:latin typeface="Arial" panose="020B0604020202020204" pitchFamily="34" charset="0"/>
              <a:cs typeface="Arial" panose="020B0604020202020204" pitchFamily="34" charset="0"/>
            </a:endParaRPr>
          </a:p>
          <a:p>
            <a:pPr algn="just"/>
            <a:endParaRPr lang="ru-RU" sz="800" dirty="0">
              <a:latin typeface="Arial" panose="020B0604020202020204" pitchFamily="34" charset="0"/>
              <a:cs typeface="Arial" panose="020B0604020202020204" pitchFamily="34" charset="0"/>
            </a:endParaRPr>
          </a:p>
          <a:p>
            <a:pPr algn="just"/>
            <a:r>
              <a:rPr lang="ru-RU" sz="1200" dirty="0">
                <a:latin typeface="Arial" panose="020B0604020202020204" pitchFamily="34" charset="0"/>
                <a:cs typeface="Arial" panose="020B0604020202020204" pitchFamily="34" charset="0"/>
              </a:rPr>
              <a:t>Химический состав  </a:t>
            </a:r>
            <a:r>
              <a:rPr lang="ru-RU" sz="1200" dirty="0" err="1">
                <a:latin typeface="Arial" panose="020B0604020202020204" pitchFamily="34" charset="0"/>
                <a:cs typeface="Arial" panose="020B0604020202020204" pitchFamily="34" charset="0"/>
              </a:rPr>
              <a:t>волластонита</a:t>
            </a:r>
            <a:r>
              <a:rPr lang="ru-RU" sz="1200" dirty="0">
                <a:latin typeface="Arial" panose="020B0604020202020204" pitchFamily="34" charset="0"/>
                <a:cs typeface="Arial" panose="020B0604020202020204" pitchFamily="34" charset="0"/>
              </a:rPr>
              <a:t> в %:  SiO2 – 49,0;  Т1О2 –0,1;  Al2O3 – 2,1;  Fe2O3 – 1,1;  СаО-41,1; Мg,1;  K2O – 0,3; Na2O – 0,2;  K2O +Na2O – 0,5.</a:t>
            </a:r>
          </a:p>
          <a:p>
            <a:pPr algn="just"/>
            <a:r>
              <a:rPr lang="ru-RU" sz="1200" dirty="0">
                <a:latin typeface="Arial" panose="020B0604020202020204" pitchFamily="34" charset="0"/>
                <a:cs typeface="Arial" panose="020B0604020202020204" pitchFamily="34" charset="0"/>
              </a:rPr>
              <a:t>Физические свойства: объемная масса-2,89 г/см3; водопоглощаемость-0,91 %; пористость-1,14 %; предел прочности при сжатии-824,0 кг/см2.</a:t>
            </a:r>
            <a:endParaRPr lang="en-US" sz="1200" dirty="0">
              <a:latin typeface="Arial" panose="020B0604020202020204" pitchFamily="34" charset="0"/>
              <a:cs typeface="Arial" panose="020B0604020202020204" pitchFamily="34" charset="0"/>
            </a:endParaRPr>
          </a:p>
          <a:p>
            <a:pPr algn="just"/>
            <a:endParaRPr lang="ru-RU" sz="800" dirty="0">
              <a:latin typeface="Arial" panose="020B0604020202020204" pitchFamily="34" charset="0"/>
              <a:cs typeface="Arial" panose="020B0604020202020204" pitchFamily="34" charset="0"/>
            </a:endParaRPr>
          </a:p>
          <a:p>
            <a:pPr algn="just"/>
            <a:r>
              <a:rPr lang="ru-RU" sz="1200" dirty="0">
                <a:latin typeface="Arial" panose="020B0604020202020204" pitchFamily="34" charset="0"/>
                <a:cs typeface="Arial" panose="020B0604020202020204" pitchFamily="34" charset="0"/>
              </a:rPr>
              <a:t>Минералогический состав </a:t>
            </a:r>
            <a:r>
              <a:rPr lang="ru-RU" sz="1200" dirty="0" err="1">
                <a:latin typeface="Arial" panose="020B0604020202020204" pitchFamily="34" charset="0"/>
                <a:cs typeface="Arial" panose="020B0604020202020204" pitchFamily="34" charset="0"/>
              </a:rPr>
              <a:t>волластонитового</a:t>
            </a:r>
            <a:r>
              <a:rPr lang="ru-RU" sz="1200" dirty="0">
                <a:latin typeface="Arial" panose="020B0604020202020204" pitchFamily="34" charset="0"/>
                <a:cs typeface="Arial" panose="020B0604020202020204" pitchFamily="34" charset="0"/>
              </a:rPr>
              <a:t> скарна: волластонит-52 %, кварц-9,2 %, кальцит-17,8 %, гранат-3,3 %, диопсид-6,9 %, эпидот-2,5 %, полевой шпат-4,3 %, сфен-0,2 %, прочие-1,8 %.</a:t>
            </a:r>
            <a:endParaRPr lang="en-US" sz="1200" dirty="0">
              <a:latin typeface="Arial" panose="020B0604020202020204" pitchFamily="34" charset="0"/>
              <a:cs typeface="Arial" panose="020B0604020202020204" pitchFamily="34" charset="0"/>
            </a:endParaRPr>
          </a:p>
          <a:p>
            <a:pPr algn="just"/>
            <a:endParaRPr lang="ru-RU" sz="800" dirty="0">
              <a:latin typeface="Arial" panose="020B0604020202020204" pitchFamily="34" charset="0"/>
              <a:cs typeface="Arial" panose="020B0604020202020204" pitchFamily="34" charset="0"/>
            </a:endParaRPr>
          </a:p>
          <a:p>
            <a:pPr algn="just"/>
            <a:r>
              <a:rPr lang="ru-RU" sz="1200" dirty="0">
                <a:latin typeface="Arial" panose="020B0604020202020204" pitchFamily="34" charset="0"/>
                <a:cs typeface="Arial" panose="020B0604020202020204" pitchFamily="34" charset="0"/>
              </a:rPr>
              <a:t>Полученный концентрат (после обогащения) по качеству удовлетворяет требованиям лакокрасочной, фарфорофаянсовой, электрокерамической, абразивной и др. отраслям промышленности.</a:t>
            </a:r>
          </a:p>
        </p:txBody>
      </p:sp>
      <p:pic>
        <p:nvPicPr>
          <p:cNvPr id="4" name="Рисунок 3"/>
          <p:cNvPicPr>
            <a:picLocks noChangeAspect="1"/>
          </p:cNvPicPr>
          <p:nvPr/>
        </p:nvPicPr>
        <p:blipFill>
          <a:blip r:embed="rId4"/>
          <a:stretch>
            <a:fillRect/>
          </a:stretch>
        </p:blipFill>
        <p:spPr>
          <a:xfrm>
            <a:off x="8039797" y="2529910"/>
            <a:ext cx="3666428" cy="2515926"/>
          </a:xfrm>
          <a:prstGeom prst="rect">
            <a:avLst/>
          </a:prstGeom>
          <a:ln>
            <a:solidFill>
              <a:schemeClr val="tx1"/>
            </a:solidFill>
          </a:ln>
        </p:spPr>
      </p:pic>
      <p:sp>
        <p:nvSpPr>
          <p:cNvPr id="15" name="Прямоугольник 14"/>
          <p:cNvSpPr/>
          <p:nvPr/>
        </p:nvSpPr>
        <p:spPr>
          <a:xfrm>
            <a:off x="8127791" y="5280232"/>
            <a:ext cx="486436" cy="199980"/>
          </a:xfrm>
          <a:prstGeom prst="rect">
            <a:avLst/>
          </a:prstGeom>
          <a:solidFill>
            <a:srgbClr val="DF70E4"/>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8614227" y="5256604"/>
            <a:ext cx="3577773" cy="3693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 м-е </a:t>
            </a:r>
            <a:r>
              <a:rPr lang="ru-RU" sz="900" dirty="0" err="1">
                <a:latin typeface="Arial" panose="020B0604020202020204" pitchFamily="34" charset="0"/>
                <a:cs typeface="Arial" panose="020B0604020202020204" pitchFamily="34" charset="0"/>
              </a:rPr>
              <a:t>Хайрузовское</a:t>
            </a:r>
            <a:r>
              <a:rPr lang="ru-RU" sz="900" dirty="0">
                <a:latin typeface="Arial" panose="020B0604020202020204" pitchFamily="34" charset="0"/>
                <a:cs typeface="Arial" panose="020B0604020202020204" pitchFamily="34" charset="0"/>
              </a:rPr>
              <a:t> (Останец 3, Останец 2, Останец 5) включено в ПУГФН на добычу ТПИ </a:t>
            </a:r>
          </a:p>
        </p:txBody>
      </p:sp>
      <p:sp>
        <p:nvSpPr>
          <p:cNvPr id="18" name="TextBox 17">
            <a:extLst>
              <a:ext uri="{FF2B5EF4-FFF2-40B4-BE49-F238E27FC236}">
                <a16:creationId xmlns:a16="http://schemas.microsoft.com/office/drawing/2014/main" id="{4E404341-DFFF-0D78-AA76-869914586280}"/>
              </a:ext>
            </a:extLst>
          </p:cNvPr>
          <p:cNvSpPr txBox="1"/>
          <p:nvPr/>
        </p:nvSpPr>
        <p:spPr>
          <a:xfrm>
            <a:off x="8614227" y="5595334"/>
            <a:ext cx="1750948" cy="230832"/>
          </a:xfrm>
          <a:prstGeom prst="rect">
            <a:avLst/>
          </a:prstGeom>
          <a:noFill/>
        </p:spPr>
        <p:txBody>
          <a:bodyPr wrap="square" rtlCol="0">
            <a:spAutoFit/>
          </a:bodyPr>
          <a:lstStyle>
            <a:defPPr>
              <a:defRPr lang="ru-RU"/>
            </a:defPPr>
            <a:lvl1pPr>
              <a:defRPr sz="900">
                <a:latin typeface="Arial" panose="020B0604020202020204" pitchFamily="34" charset="0"/>
                <a:cs typeface="Arial" panose="020B0604020202020204" pitchFamily="34" charset="0"/>
              </a:defRPr>
            </a:lvl1pPr>
          </a:lstStyle>
          <a:p>
            <a:r>
              <a:rPr lang="ru-RU" dirty="0"/>
              <a:t>- лицензии на ГИН</a:t>
            </a:r>
          </a:p>
        </p:txBody>
      </p:sp>
      <p:pic>
        <p:nvPicPr>
          <p:cNvPr id="20" name="Рисунок 19">
            <a:extLst>
              <a:ext uri="{FF2B5EF4-FFF2-40B4-BE49-F238E27FC236}">
                <a16:creationId xmlns:a16="http://schemas.microsoft.com/office/drawing/2014/main" id="{0E4EE0DF-E0AF-080C-C331-FAE11773DB5C}"/>
              </a:ext>
            </a:extLst>
          </p:cNvPr>
          <p:cNvPicPr>
            <a:picLocks noChangeAspect="1"/>
          </p:cNvPicPr>
          <p:nvPr/>
        </p:nvPicPr>
        <p:blipFill>
          <a:blip r:embed="rId5"/>
          <a:stretch>
            <a:fillRect/>
          </a:stretch>
        </p:blipFill>
        <p:spPr>
          <a:xfrm>
            <a:off x="8127791" y="5628718"/>
            <a:ext cx="486436" cy="192306"/>
          </a:xfrm>
          <a:prstGeom prst="rect">
            <a:avLst/>
          </a:prstGeom>
          <a:ln>
            <a:solidFill>
              <a:schemeClr val="tx1"/>
            </a:solidFill>
          </a:ln>
        </p:spPr>
      </p:pic>
      <p:sp>
        <p:nvSpPr>
          <p:cNvPr id="21" name="Google Shape;1365;p21">
            <a:extLst>
              <a:ext uri="{FF2B5EF4-FFF2-40B4-BE49-F238E27FC236}">
                <a16:creationId xmlns:a16="http://schemas.microsoft.com/office/drawing/2014/main" id="{116AD30F-3F22-4860-B433-E41D2D1F0C15}"/>
              </a:ext>
            </a:extLst>
          </p:cNvPr>
          <p:cNvSpPr txBox="1"/>
          <p:nvPr/>
        </p:nvSpPr>
        <p:spPr>
          <a:xfrm>
            <a:off x="0" y="-16839"/>
            <a:ext cx="12192000" cy="369318"/>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600" dirty="0">
                <a:solidFill>
                  <a:schemeClr val="bg1"/>
                </a:solidFill>
                <a:latin typeface="Arial Black" panose="020B0A04020102020204" pitchFamily="34" charset="0"/>
                <a:cs typeface="Arial" panose="020B0604020202020204" pitchFamily="34" charset="0"/>
              </a:rPr>
              <a:t>Месторождение </a:t>
            </a:r>
            <a:r>
              <a:rPr lang="ru-RU" sz="1600" dirty="0" err="1">
                <a:solidFill>
                  <a:schemeClr val="bg1"/>
                </a:solidFill>
                <a:latin typeface="Arial Black" panose="020B0A04020102020204" pitchFamily="34" charset="0"/>
                <a:cs typeface="Arial" panose="020B0604020202020204" pitchFamily="34" charset="0"/>
              </a:rPr>
              <a:t>Хайрузовское</a:t>
            </a:r>
            <a:r>
              <a:rPr lang="ru-RU" sz="1600" dirty="0">
                <a:solidFill>
                  <a:schemeClr val="bg1"/>
                </a:solidFill>
                <a:latin typeface="Arial Black" panose="020B0A04020102020204" pitchFamily="34" charset="0"/>
                <a:cs typeface="Arial" panose="020B0604020202020204" pitchFamily="34" charset="0"/>
              </a:rPr>
              <a:t> (Останец 3, Останец 2, Останец 5)  в области Абай</a:t>
            </a:r>
          </a:p>
        </p:txBody>
      </p:sp>
      <p:sp>
        <p:nvSpPr>
          <p:cNvPr id="23" name="Google Shape;1365;p21">
            <a:extLst>
              <a:ext uri="{FF2B5EF4-FFF2-40B4-BE49-F238E27FC236}">
                <a16:creationId xmlns:a16="http://schemas.microsoft.com/office/drawing/2014/main" id="{42548F9A-7E94-4566-9E59-7EC0676CA608}"/>
              </a:ext>
            </a:extLst>
          </p:cNvPr>
          <p:cNvSpPr txBox="1"/>
          <p:nvPr/>
        </p:nvSpPr>
        <p:spPr>
          <a:xfrm>
            <a:off x="0" y="48514"/>
            <a:ext cx="12192000" cy="369318"/>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1600" dirty="0">
                <a:solidFill>
                  <a:schemeClr val="bg1"/>
                </a:solidFill>
                <a:latin typeface="Arial Black" panose="020B0A04020102020204" pitchFamily="34" charset="0"/>
                <a:cs typeface="Arial" panose="020B0604020202020204" pitchFamily="34" charset="0"/>
              </a:rPr>
              <a:t>Месторождение </a:t>
            </a:r>
            <a:r>
              <a:rPr lang="ru-RU" sz="1600" dirty="0" err="1">
                <a:solidFill>
                  <a:schemeClr val="bg1"/>
                </a:solidFill>
                <a:latin typeface="Arial Black" panose="020B0A04020102020204" pitchFamily="34" charset="0"/>
                <a:cs typeface="Arial" panose="020B0604020202020204" pitchFamily="34" charset="0"/>
              </a:rPr>
              <a:t>Хайрузовское</a:t>
            </a:r>
            <a:r>
              <a:rPr lang="ru-RU" sz="1600" dirty="0">
                <a:solidFill>
                  <a:schemeClr val="bg1"/>
                </a:solidFill>
                <a:latin typeface="Arial Black" panose="020B0A04020102020204" pitchFamily="34" charset="0"/>
                <a:cs typeface="Arial" panose="020B0604020202020204" pitchFamily="34" charset="0"/>
              </a:rPr>
              <a:t> (Останец 3, Останец 2, Останец 5)  в области Абай</a:t>
            </a:r>
          </a:p>
        </p:txBody>
      </p:sp>
      <p:pic>
        <p:nvPicPr>
          <p:cNvPr id="22" name="Google Shape;28;p1">
            <a:extLst>
              <a:ext uri="{FF2B5EF4-FFF2-40B4-BE49-F238E27FC236}">
                <a16:creationId xmlns:a16="http://schemas.microsoft.com/office/drawing/2014/main" id="{BC66E49E-E97C-4BBD-8FE9-F6D2EBA868E7}"/>
              </a:ext>
            </a:extLst>
          </p:cNvPr>
          <p:cNvPicPr preferRelativeResize="0"/>
          <p:nvPr/>
        </p:nvPicPr>
        <p:blipFill rotWithShape="1">
          <a:blip r:embed="rId6">
            <a:alphaModFix/>
            <a:biLevel thresh="25000"/>
          </a:blip>
          <a:srcRect/>
          <a:stretch/>
        </p:blipFill>
        <p:spPr>
          <a:xfrm>
            <a:off x="11192770" y="0"/>
            <a:ext cx="999230" cy="403599"/>
          </a:xfrm>
          <a:prstGeom prst="rect">
            <a:avLst/>
          </a:prstGeom>
          <a:noFill/>
          <a:ln>
            <a:noFill/>
          </a:ln>
        </p:spPr>
      </p:pic>
    </p:spTree>
    <p:extLst>
      <p:ext uri="{BB962C8B-B14F-4D97-AF65-F5344CB8AC3E}">
        <p14:creationId xmlns:p14="http://schemas.microsoft.com/office/powerpoint/2010/main" val="1001920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964836" y="949920"/>
            <a:ext cx="219851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220040" y="1340770"/>
            <a:ext cx="375378" cy="422445"/>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9" name="Прямая соединительная линия 18"/>
          <p:cNvCxnSpPr>
            <a:cxnSpLocks/>
            <a:stCxn id="16" idx="2"/>
          </p:cNvCxnSpPr>
          <p:nvPr/>
        </p:nvCxnSpPr>
        <p:spPr>
          <a:xfrm flipH="1">
            <a:off x="9230828" y="1763215"/>
            <a:ext cx="176901" cy="990172"/>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2" name="Прямоугольник 11"/>
          <p:cNvSpPr/>
          <p:nvPr/>
        </p:nvSpPr>
        <p:spPr>
          <a:xfrm>
            <a:off x="1524000" y="816212"/>
            <a:ext cx="6048686" cy="3874350"/>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ru-RU" sz="1200" b="1" dirty="0">
                <a:solidFill>
                  <a:prstClr val="black"/>
                </a:solidFill>
                <a:latin typeface="Arial" panose="020B0604020202020204" pitchFamily="34" charset="0"/>
                <a:cs typeface="Arial" panose="020B0604020202020204" pitchFamily="34" charset="0"/>
              </a:rPr>
              <a:t>Местоположение</a:t>
            </a:r>
            <a:r>
              <a:rPr lang="ru-RU" sz="1200" b="1" dirty="0">
                <a:solidFill>
                  <a:schemeClr val="tx1"/>
                </a:solidFill>
                <a:latin typeface="Arial" panose="020B0604020202020204" pitchFamily="34" charset="0"/>
                <a:cs typeface="Arial" panose="020B0604020202020204" pitchFamily="34" charset="0"/>
              </a:rPr>
              <a:t>: </a:t>
            </a:r>
            <a:r>
              <a:rPr lang="ru-RU" sz="1200" dirty="0">
                <a:solidFill>
                  <a:schemeClr val="tx1"/>
                </a:solidFill>
                <a:latin typeface="Arial" panose="020B0604020202020204" pitchFamily="34" charset="0"/>
                <a:cs typeface="Arial" panose="020B0604020202020204" pitchFamily="34" charset="0"/>
              </a:rPr>
              <a:t>Месторождение находится в </a:t>
            </a:r>
            <a:r>
              <a:rPr lang="ru-RU" sz="1200" dirty="0" err="1">
                <a:solidFill>
                  <a:schemeClr val="tx1"/>
                </a:solidFill>
                <a:latin typeface="Arial" panose="020B0604020202020204" pitchFamily="34" charset="0"/>
                <a:cs typeface="Arial" panose="020B0604020202020204" pitchFamily="34" charset="0"/>
              </a:rPr>
              <a:t>Шетском</a:t>
            </a:r>
            <a:r>
              <a:rPr lang="ru-RU" sz="1200" dirty="0">
                <a:solidFill>
                  <a:schemeClr val="tx1"/>
                </a:solidFill>
                <a:latin typeface="Arial" panose="020B0604020202020204" pitchFamily="34" charset="0"/>
                <a:cs typeface="Arial" panose="020B0604020202020204" pitchFamily="34" charset="0"/>
              </a:rPr>
              <a:t> районе Карагандинской области, в 60 км к востоку от поселка Нура-</a:t>
            </a:r>
            <a:r>
              <a:rPr lang="ru-RU" sz="1200" dirty="0" err="1">
                <a:solidFill>
                  <a:schemeClr val="tx1"/>
                </a:solidFill>
                <a:latin typeface="Arial" panose="020B0604020202020204" pitchFamily="34" charset="0"/>
                <a:cs typeface="Arial" panose="020B0604020202020204" pitchFamily="34" charset="0"/>
              </a:rPr>
              <a:t>Талды</a:t>
            </a:r>
            <a:r>
              <a:rPr lang="ru-RU" sz="1200" dirty="0">
                <a:solidFill>
                  <a:schemeClr val="tx1"/>
                </a:solidFill>
                <a:latin typeface="Arial" panose="020B0604020202020204" pitchFamily="34" charset="0"/>
                <a:cs typeface="Arial" panose="020B0604020202020204" pitchFamily="34" charset="0"/>
              </a:rPr>
              <a:t> и в 25 км северо-западнее месторождения </a:t>
            </a:r>
            <a:r>
              <a:rPr lang="ru-RU" sz="1200" dirty="0" err="1">
                <a:solidFill>
                  <a:schemeClr val="tx1"/>
                </a:solidFill>
                <a:latin typeface="Arial" panose="020B0604020202020204" pitchFamily="34" charset="0"/>
                <a:cs typeface="Arial" panose="020B0604020202020204" pitchFamily="34" charset="0"/>
              </a:rPr>
              <a:t>Алайгыр</a:t>
            </a:r>
            <a:r>
              <a:rPr lang="ru-RU" sz="1200" dirty="0">
                <a:solidFill>
                  <a:schemeClr val="tx1"/>
                </a:solidFill>
                <a:latin typeface="Arial" panose="020B0604020202020204" pitchFamily="34" charset="0"/>
                <a:cs typeface="Arial" panose="020B0604020202020204" pitchFamily="34" charset="0"/>
              </a:rPr>
              <a:t>. </a:t>
            </a:r>
          </a:p>
          <a:p>
            <a:pPr algn="just">
              <a:spcAft>
                <a:spcPts val="600"/>
              </a:spcAft>
              <a:tabLst>
                <a:tab pos="266700" algn="l"/>
                <a:tab pos="714375" algn="l"/>
              </a:tabLst>
            </a:pPr>
            <a:r>
              <a:rPr lang="ru-RU" sz="1200" b="1" dirty="0">
                <a:solidFill>
                  <a:schemeClr val="tx1"/>
                </a:solidFill>
                <a:latin typeface="Arial" panose="020B0604020202020204" pitchFamily="34" charset="0"/>
                <a:cs typeface="Arial" panose="020B0604020202020204" pitchFamily="34" charset="0"/>
              </a:rPr>
              <a:t>Краткая геологическая характеристика: </a:t>
            </a:r>
            <a:r>
              <a:rPr lang="ru-RU" sz="1200" dirty="0">
                <a:solidFill>
                  <a:schemeClr val="tx1"/>
                </a:solidFill>
                <a:latin typeface="Arial" panose="020B0604020202020204" pitchFamily="34" charset="0"/>
                <a:cs typeface="Arial" panose="020B0604020202020204" pitchFamily="34" charset="0"/>
              </a:rPr>
              <a:t>Месторождение</a:t>
            </a:r>
            <a:r>
              <a:rPr lang="ru-RU" sz="1200" dirty="0">
                <a:latin typeface="Arial" panose="020B0604020202020204" pitchFamily="34" charset="0"/>
                <a:cs typeface="Arial" panose="020B0604020202020204" pitchFamily="34" charset="0"/>
              </a:rPr>
              <a:t> </a:t>
            </a:r>
            <a:r>
              <a:rPr lang="ru-RU" sz="1200" dirty="0">
                <a:solidFill>
                  <a:schemeClr val="tx1"/>
                </a:solidFill>
                <a:latin typeface="Arial" panose="020B0604020202020204" pitchFamily="34" charset="0"/>
                <a:cs typeface="Arial" panose="020B0604020202020204" pitchFamily="34" charset="0"/>
              </a:rPr>
              <a:t>открыто в 1981 г. А. Л. </a:t>
            </a:r>
            <a:r>
              <a:rPr lang="ru-RU" sz="1200" dirty="0" err="1">
                <a:solidFill>
                  <a:schemeClr val="tx1"/>
                </a:solidFill>
                <a:latin typeface="Arial" panose="020B0604020202020204" pitchFamily="34" charset="0"/>
                <a:cs typeface="Arial" panose="020B0604020202020204" pitchFamily="34" charset="0"/>
              </a:rPr>
              <a:t>Бурмак</a:t>
            </a:r>
            <a:r>
              <a:rPr lang="ru-RU" sz="1200" dirty="0">
                <a:solidFill>
                  <a:schemeClr val="tx1"/>
                </a:solidFill>
                <a:latin typeface="Arial" panose="020B0604020202020204" pitchFamily="34" charset="0"/>
                <a:cs typeface="Arial" panose="020B0604020202020204" pitchFamily="34" charset="0"/>
              </a:rPr>
              <a:t>.</a:t>
            </a:r>
          </a:p>
          <a:p>
            <a:pPr algn="just"/>
            <a:r>
              <a:rPr lang="ru-RU" sz="1200" dirty="0">
                <a:solidFill>
                  <a:schemeClr val="tx1"/>
                </a:solidFill>
                <a:latin typeface="Arial" panose="020B0604020202020204" pitchFamily="34" charset="0"/>
                <a:cs typeface="Arial" panose="020B0604020202020204" pitchFamily="34" charset="0"/>
              </a:rPr>
              <a:t>Месторождение расположено в Успенской зоне смятия и приурочено к горизонту </a:t>
            </a:r>
            <a:r>
              <a:rPr lang="ru-RU" sz="1200" dirty="0" err="1">
                <a:solidFill>
                  <a:schemeClr val="tx1"/>
                </a:solidFill>
                <a:latin typeface="Arial" panose="020B0604020202020204" pitchFamily="34" charset="0"/>
                <a:cs typeface="Arial" panose="020B0604020202020204" pitchFamily="34" charset="0"/>
              </a:rPr>
              <a:t>нижнетурнейских</a:t>
            </a:r>
            <a:r>
              <a:rPr lang="ru-RU" sz="1200" dirty="0">
                <a:solidFill>
                  <a:schemeClr val="tx1"/>
                </a:solidFill>
                <a:latin typeface="Arial" panose="020B0604020202020204" pitchFamily="34" charset="0"/>
                <a:cs typeface="Arial" panose="020B0604020202020204" pitchFamily="34" charset="0"/>
              </a:rPr>
              <a:t> известняков и алевролитов, залегающих в </a:t>
            </a:r>
            <a:r>
              <a:rPr lang="ru-RU" sz="1200" dirty="0" err="1">
                <a:solidFill>
                  <a:schemeClr val="tx1"/>
                </a:solidFill>
                <a:latin typeface="Arial" panose="020B0604020202020204" pitchFamily="34" charset="0"/>
                <a:cs typeface="Arial" panose="020B0604020202020204" pitchFamily="34" charset="0"/>
              </a:rPr>
              <a:t>экзоконтакте</a:t>
            </a:r>
            <a:r>
              <a:rPr lang="ru-RU" sz="1200" dirty="0">
                <a:solidFill>
                  <a:schemeClr val="tx1"/>
                </a:solidFill>
                <a:latin typeface="Arial" panose="020B0604020202020204" pitchFamily="34" charset="0"/>
                <a:cs typeface="Arial" panose="020B0604020202020204" pitchFamily="34" charset="0"/>
              </a:rPr>
              <a:t> позднепермского Кутту-Адам-</a:t>
            </a:r>
            <a:r>
              <a:rPr lang="ru-RU" sz="1200" dirty="0" err="1">
                <a:solidFill>
                  <a:schemeClr val="tx1"/>
                </a:solidFill>
                <a:latin typeface="Arial" panose="020B0604020202020204" pitchFamily="34" charset="0"/>
                <a:cs typeface="Arial" panose="020B0604020202020204" pitchFamily="34" charset="0"/>
              </a:rPr>
              <a:t>Ирекского</a:t>
            </a:r>
            <a:r>
              <a:rPr lang="ru-RU" sz="1200" dirty="0">
                <a:solidFill>
                  <a:schemeClr val="tx1"/>
                </a:solidFill>
                <a:latin typeface="Arial" panose="020B0604020202020204" pitchFamily="34" charset="0"/>
                <a:cs typeface="Arial" panose="020B0604020202020204" pitchFamily="34" charset="0"/>
              </a:rPr>
              <a:t> интрузивного массива гранитов </a:t>
            </a:r>
            <a:r>
              <a:rPr lang="ru-RU" sz="1200" dirty="0" err="1">
                <a:solidFill>
                  <a:schemeClr val="tx1"/>
                </a:solidFill>
                <a:latin typeface="Arial" panose="020B0604020202020204" pitchFamily="34" charset="0"/>
                <a:cs typeface="Arial" panose="020B0604020202020204" pitchFamily="34" charset="0"/>
              </a:rPr>
              <a:t>акчатауского</a:t>
            </a:r>
            <a:r>
              <a:rPr lang="ru-RU" sz="1200" dirty="0">
                <a:solidFill>
                  <a:schemeClr val="tx1"/>
                </a:solidFill>
                <a:latin typeface="Arial" panose="020B0604020202020204" pitchFamily="34" charset="0"/>
                <a:cs typeface="Arial" panose="020B0604020202020204" pitchFamily="34" charset="0"/>
              </a:rPr>
              <a:t> комплекса. Околорудные изменения выражены в интенсивном контактовом метасоматозе (рис. 66). Рудовмещающая толща залегает </a:t>
            </a:r>
            <a:r>
              <a:rPr lang="ru-RU" sz="1200" dirty="0" err="1">
                <a:solidFill>
                  <a:schemeClr val="tx1"/>
                </a:solidFill>
                <a:latin typeface="Arial" panose="020B0604020202020204" pitchFamily="34" charset="0"/>
                <a:cs typeface="Arial" panose="020B0604020202020204" pitchFamily="34" charset="0"/>
              </a:rPr>
              <a:t>моноклинально</a:t>
            </a:r>
            <a:r>
              <a:rPr lang="ru-RU" sz="1200" dirty="0">
                <a:solidFill>
                  <a:schemeClr val="tx1"/>
                </a:solidFill>
                <a:latin typeface="Arial" panose="020B0604020202020204" pitchFamily="34" charset="0"/>
                <a:cs typeface="Arial" panose="020B0604020202020204" pitchFamily="34" charset="0"/>
              </a:rPr>
              <a:t> с падением 30-500 на северо-запад. Выявлена одна </a:t>
            </a:r>
            <a:r>
              <a:rPr lang="ru-RU" sz="1200" dirty="0" err="1">
                <a:solidFill>
                  <a:schemeClr val="tx1"/>
                </a:solidFill>
                <a:latin typeface="Arial" panose="020B0604020202020204" pitchFamily="34" charset="0"/>
                <a:cs typeface="Arial" panose="020B0604020202020204" pitchFamily="34" charset="0"/>
              </a:rPr>
              <a:t>пластообразная</a:t>
            </a:r>
            <a:r>
              <a:rPr lang="ru-RU" sz="1200" dirty="0">
                <a:solidFill>
                  <a:schemeClr val="tx1"/>
                </a:solidFill>
                <a:latin typeface="Arial" panose="020B0604020202020204" pitchFamily="34" charset="0"/>
                <a:cs typeface="Arial" panose="020B0604020202020204" pitchFamily="34" charset="0"/>
              </a:rPr>
              <a:t> залежь "Сюрприз" с простиранием на северо-восток и восток-северо-восток, падением 30° к северо-западу. Длина ее 795 м, ширина 15-65 м, мощность 11,5-36,5 м. Глубина залегания кровли от 0 до 150 м. С поверхности до глубины 0-10м развита кора выветривания.</a:t>
            </a:r>
            <a:endParaRPr lang="en-US" sz="1200" dirty="0">
              <a:solidFill>
                <a:schemeClr val="tx1"/>
              </a:solidFill>
              <a:latin typeface="Arial" panose="020B0604020202020204" pitchFamily="34" charset="0"/>
              <a:cs typeface="Arial" panose="020B0604020202020204" pitchFamily="34" charset="0"/>
            </a:endParaRPr>
          </a:p>
          <a:p>
            <a:pPr algn="just"/>
            <a:endParaRPr lang="ru-RU" sz="800" dirty="0">
              <a:solidFill>
                <a:schemeClr val="tx1"/>
              </a:solidFill>
              <a:latin typeface="Arial" panose="020B0604020202020204" pitchFamily="34" charset="0"/>
              <a:cs typeface="Arial" panose="020B0604020202020204" pitchFamily="34" charset="0"/>
            </a:endParaRPr>
          </a:p>
          <a:p>
            <a:pPr algn="just"/>
            <a:r>
              <a:rPr lang="ru-RU" sz="1200" dirty="0">
                <a:solidFill>
                  <a:schemeClr val="tx1"/>
                </a:solidFill>
                <a:latin typeface="Arial" panose="020B0604020202020204" pitchFamily="34" charset="0"/>
                <a:cs typeface="Arial" panose="020B0604020202020204" pitchFamily="34" charset="0"/>
              </a:rPr>
              <a:t>Минеральный состав рудной массы, %: </a:t>
            </a:r>
            <a:r>
              <a:rPr lang="ru-RU" sz="1200" dirty="0" err="1">
                <a:solidFill>
                  <a:schemeClr val="tx1"/>
                </a:solidFill>
                <a:latin typeface="Arial" panose="020B0604020202020204" pitchFamily="34" charset="0"/>
                <a:cs typeface="Arial" panose="020B0604020202020204" pitchFamily="34" charset="0"/>
              </a:rPr>
              <a:t>волластонит</a:t>
            </a:r>
            <a:r>
              <a:rPr lang="ru-RU" sz="1200" dirty="0">
                <a:solidFill>
                  <a:schemeClr val="tx1"/>
                </a:solidFill>
                <a:latin typeface="Arial" panose="020B0604020202020204" pitchFamily="34" charset="0"/>
                <a:cs typeface="Arial" panose="020B0604020202020204" pitchFamily="34" charset="0"/>
              </a:rPr>
              <a:t> - 35-70; кальцит -16,5, имеются кварц и единичные зерна эпидота, граната, пироксена.</a:t>
            </a:r>
          </a:p>
          <a:p>
            <a:pPr algn="just"/>
            <a:endParaRPr lang="ru-RU" sz="1200" dirty="0">
              <a:solidFill>
                <a:schemeClr val="tx1"/>
              </a:solidFill>
              <a:latin typeface="Arial" panose="020B0604020202020204" pitchFamily="34" charset="0"/>
              <a:cs typeface="Arial" panose="020B0604020202020204" pitchFamily="34" charset="0"/>
            </a:endParaRPr>
          </a:p>
        </p:txBody>
      </p:sp>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444071186"/>
              </p:ext>
            </p:extLst>
          </p:nvPr>
        </p:nvGraphicFramePr>
        <p:xfrm>
          <a:off x="1524001" y="4691137"/>
          <a:ext cx="6048685" cy="1327726"/>
        </p:xfrm>
        <a:graphic>
          <a:graphicData uri="http://schemas.openxmlformats.org/drawingml/2006/table">
            <a:tbl>
              <a:tblPr firstRow="1" firstCol="1" bandRow="1">
                <a:tableStyleId>{21E4AEA4-8DFA-4A89-87EB-49C32662AFE0}</a:tableStyleId>
              </a:tblPr>
              <a:tblGrid>
                <a:gridCol w="2080450">
                  <a:extLst>
                    <a:ext uri="{9D8B030D-6E8A-4147-A177-3AD203B41FA5}">
                      <a16:colId xmlns:a16="http://schemas.microsoft.com/office/drawing/2014/main" val="20000"/>
                    </a:ext>
                  </a:extLst>
                </a:gridCol>
                <a:gridCol w="1543203">
                  <a:extLst>
                    <a:ext uri="{9D8B030D-6E8A-4147-A177-3AD203B41FA5}">
                      <a16:colId xmlns:a16="http://schemas.microsoft.com/office/drawing/2014/main" val="2658591762"/>
                    </a:ext>
                  </a:extLst>
                </a:gridCol>
                <a:gridCol w="1090356">
                  <a:extLst>
                    <a:ext uri="{9D8B030D-6E8A-4147-A177-3AD203B41FA5}">
                      <a16:colId xmlns:a16="http://schemas.microsoft.com/office/drawing/2014/main" val="20002"/>
                    </a:ext>
                  </a:extLst>
                </a:gridCol>
                <a:gridCol w="1334676">
                  <a:extLst>
                    <a:ext uri="{9D8B030D-6E8A-4147-A177-3AD203B41FA5}">
                      <a16:colId xmlns:a16="http://schemas.microsoft.com/office/drawing/2014/main" val="20003"/>
                    </a:ext>
                  </a:extLst>
                </a:gridCol>
              </a:tblGrid>
              <a:tr h="32112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795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a:t>
                      </a:r>
                      <a:r>
                        <a:rPr lang="ru-RU" sz="1200" b="1" kern="1200" baseline="0" dirty="0">
                          <a:solidFill>
                            <a:schemeClr val="bg1"/>
                          </a:solidFill>
                          <a:latin typeface="Century Gothic" panose="020B0502020202020204" pitchFamily="34" charset="0"/>
                          <a:ea typeface="+mn-ea"/>
                          <a:cs typeface="Times New Roman" panose="02020603050405020304" pitchFamily="18" charset="0"/>
                        </a:rPr>
                        <a:t> </a:t>
                      </a:r>
                      <a:r>
                        <a:rPr lang="ru-RU" sz="1200" b="1" kern="1200" baseline="0" dirty="0" err="1">
                          <a:solidFill>
                            <a:schemeClr val="bg1"/>
                          </a:solidFill>
                          <a:latin typeface="Century Gothic" panose="020B0502020202020204" pitchFamily="34" charset="0"/>
                          <a:ea typeface="+mn-ea"/>
                          <a:cs typeface="Times New Roman" panose="02020603050405020304" pitchFamily="18" charset="0"/>
                        </a:rPr>
                        <a:t>тыс.т</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a:solidFill>
                            <a:schemeClr val="bg1"/>
                          </a:solidFill>
                          <a:latin typeface="Century Gothic" panose="020B0502020202020204" pitchFamily="34" charset="0"/>
                        </a:rPr>
                        <a:t>Забалансовые</a:t>
                      </a:r>
                      <a:r>
                        <a:rPr lang="ru-RU" sz="1200" b="1" dirty="0">
                          <a:solidFill>
                            <a:schemeClr val="bg1"/>
                          </a:solidFill>
                          <a:latin typeface="Century Gothic" panose="020B0502020202020204" pitchFamily="34" charset="0"/>
                        </a:rPr>
                        <a:t> запасы, </a:t>
                      </a:r>
                      <a:r>
                        <a:rPr lang="ru-RU" sz="1200" b="1" dirty="0" err="1">
                          <a:solidFill>
                            <a:schemeClr val="bg1"/>
                          </a:solidFill>
                          <a:latin typeface="Century Gothic" panose="020B0502020202020204" pitchFamily="34" charset="0"/>
                        </a:rPr>
                        <a:t>тыс.т</a:t>
                      </a:r>
                      <a:endParaRPr lang="ru-RU" sz="1200" b="1" dirty="0">
                        <a:solidFill>
                          <a:schemeClr val="bg1"/>
                        </a:solidFill>
                        <a:latin typeface="Century Gothic" panose="020B0502020202020204" pitchFamily="34"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4270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kern="1200" dirty="0" err="1">
                          <a:solidFill>
                            <a:schemeClr val="dk1"/>
                          </a:solidFill>
                          <a:latin typeface="Century Gothic" panose="020B0502020202020204" pitchFamily="34" charset="0"/>
                          <a:ea typeface="+mn-ea"/>
                          <a:cs typeface="Times New Roman" panose="02020603050405020304" pitchFamily="18" charset="0"/>
                        </a:rPr>
                        <a:t>Волластонит</a:t>
                      </a:r>
                      <a:endParaRPr lang="ru-RU" sz="1200" b="0" kern="1200" dirty="0">
                        <a:solidFill>
                          <a:schemeClr val="dk1"/>
                        </a:solidFill>
                        <a:latin typeface="Century Gothic" panose="020B0502020202020204" pitchFamily="34" charset="0"/>
                        <a:ea typeface="+mn-ea"/>
                        <a:cs typeface="Times New Roman" panose="02020603050405020304" pitchFamily="18" charset="0"/>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А+В+С1 – 755,3</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rPr>
                        <a:t>С2 – 2633,8</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Century Gothic" panose="020B0502020202020204" pitchFamily="34" charset="0"/>
                          <a:ea typeface="+mn-ea"/>
                          <a:cs typeface="+mn-cs"/>
                        </a:rPr>
                        <a:t>-</a:t>
                      </a: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6" name="Рисунок 5"/>
          <p:cNvPicPr>
            <a:picLocks noChangeAspect="1"/>
          </p:cNvPicPr>
          <p:nvPr/>
        </p:nvPicPr>
        <p:blipFill>
          <a:blip r:embed="rId4"/>
          <a:stretch>
            <a:fillRect/>
          </a:stretch>
        </p:blipFill>
        <p:spPr>
          <a:xfrm>
            <a:off x="7974539" y="2757048"/>
            <a:ext cx="3436412" cy="2034052"/>
          </a:xfrm>
          <a:prstGeom prst="rect">
            <a:avLst/>
          </a:prstGeom>
          <a:ln>
            <a:solidFill>
              <a:schemeClr val="tx1"/>
            </a:solidFill>
          </a:ln>
        </p:spPr>
      </p:pic>
      <p:sp>
        <p:nvSpPr>
          <p:cNvPr id="17" name="Прямоугольник 16"/>
          <p:cNvSpPr/>
          <p:nvPr/>
        </p:nvSpPr>
        <p:spPr>
          <a:xfrm>
            <a:off x="7974539" y="5106801"/>
            <a:ext cx="486436" cy="199980"/>
          </a:xfrm>
          <a:prstGeom prst="rect">
            <a:avLst/>
          </a:prstGeom>
          <a:solidFill>
            <a:srgbClr val="DF70E4"/>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8460975" y="5083173"/>
            <a:ext cx="3577773" cy="230832"/>
          </a:xfrm>
          <a:prstGeom prst="rect">
            <a:avLst/>
          </a:prstGeom>
          <a:noFill/>
        </p:spPr>
        <p:txBody>
          <a:bodyPr wrap="square" rtlCol="0">
            <a:spAutoFit/>
          </a:bodyPr>
          <a:lstStyle/>
          <a:p>
            <a:r>
              <a:rPr lang="ru-RU" sz="900" dirty="0">
                <a:latin typeface="Arial" panose="020B0604020202020204" pitchFamily="34" charset="0"/>
                <a:cs typeface="Arial" panose="020B0604020202020204" pitchFamily="34" charset="0"/>
              </a:rPr>
              <a:t>- м-е Сюрприз, включено в ПУГФН на добычу ТПИ </a:t>
            </a:r>
          </a:p>
        </p:txBody>
      </p:sp>
      <p:sp>
        <p:nvSpPr>
          <p:cNvPr id="20" name="TextBox 19">
            <a:extLst>
              <a:ext uri="{FF2B5EF4-FFF2-40B4-BE49-F238E27FC236}">
                <a16:creationId xmlns:a16="http://schemas.microsoft.com/office/drawing/2014/main" id="{4E404341-DFFF-0D78-AA76-869914586280}"/>
              </a:ext>
            </a:extLst>
          </p:cNvPr>
          <p:cNvSpPr txBox="1"/>
          <p:nvPr/>
        </p:nvSpPr>
        <p:spPr>
          <a:xfrm>
            <a:off x="8460975" y="5421903"/>
            <a:ext cx="1750948" cy="230832"/>
          </a:xfrm>
          <a:prstGeom prst="rect">
            <a:avLst/>
          </a:prstGeom>
          <a:noFill/>
        </p:spPr>
        <p:txBody>
          <a:bodyPr wrap="square" rtlCol="0">
            <a:spAutoFit/>
          </a:bodyPr>
          <a:lstStyle>
            <a:defPPr>
              <a:defRPr lang="ru-RU"/>
            </a:defPPr>
            <a:lvl1pPr>
              <a:defRPr sz="900">
                <a:latin typeface="Arial" panose="020B0604020202020204" pitchFamily="34" charset="0"/>
                <a:cs typeface="Arial" panose="020B0604020202020204" pitchFamily="34" charset="0"/>
              </a:defRPr>
            </a:lvl1pPr>
          </a:lstStyle>
          <a:p>
            <a:r>
              <a:rPr lang="ru-RU" dirty="0"/>
              <a:t>- лицензии на ГИН</a:t>
            </a:r>
          </a:p>
        </p:txBody>
      </p:sp>
      <p:pic>
        <p:nvPicPr>
          <p:cNvPr id="21" name="Рисунок 20">
            <a:extLst>
              <a:ext uri="{FF2B5EF4-FFF2-40B4-BE49-F238E27FC236}">
                <a16:creationId xmlns:a16="http://schemas.microsoft.com/office/drawing/2014/main" id="{0E4EE0DF-E0AF-080C-C331-FAE11773DB5C}"/>
              </a:ext>
            </a:extLst>
          </p:cNvPr>
          <p:cNvPicPr>
            <a:picLocks noChangeAspect="1"/>
          </p:cNvPicPr>
          <p:nvPr/>
        </p:nvPicPr>
        <p:blipFill>
          <a:blip r:embed="rId5"/>
          <a:stretch>
            <a:fillRect/>
          </a:stretch>
        </p:blipFill>
        <p:spPr>
          <a:xfrm>
            <a:off x="7974539" y="5455287"/>
            <a:ext cx="486436" cy="192306"/>
          </a:xfrm>
          <a:prstGeom prst="rect">
            <a:avLst/>
          </a:prstGeom>
          <a:ln>
            <a:solidFill>
              <a:schemeClr val="tx1"/>
            </a:solidFill>
          </a:ln>
        </p:spPr>
      </p:pic>
      <p:sp>
        <p:nvSpPr>
          <p:cNvPr id="22" name="Google Shape;1365;p21">
            <a:extLst>
              <a:ext uri="{FF2B5EF4-FFF2-40B4-BE49-F238E27FC236}">
                <a16:creationId xmlns:a16="http://schemas.microsoft.com/office/drawing/2014/main" id="{B6AB1759-B6B6-416E-8E04-53F80D27DE5E}"/>
              </a:ext>
            </a:extLst>
          </p:cNvPr>
          <p:cNvSpPr txBox="1"/>
          <p:nvPr/>
        </p:nvSpPr>
        <p:spPr>
          <a:xfrm>
            <a:off x="0" y="-16839"/>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dirty="0">
                <a:solidFill>
                  <a:schemeClr val="bg1"/>
                </a:solidFill>
                <a:latin typeface="Arial Black" panose="020B0A04020102020204" pitchFamily="34" charset="0"/>
                <a:cs typeface="Arial" panose="020B0604020202020204" pitchFamily="34" charset="0"/>
              </a:rPr>
              <a:t>Месторождение Сюрприз в Карагандинской области</a:t>
            </a:r>
          </a:p>
        </p:txBody>
      </p:sp>
      <p:pic>
        <p:nvPicPr>
          <p:cNvPr id="23" name="Google Shape;28;p1">
            <a:extLst>
              <a:ext uri="{FF2B5EF4-FFF2-40B4-BE49-F238E27FC236}">
                <a16:creationId xmlns:a16="http://schemas.microsoft.com/office/drawing/2014/main" id="{9001A278-9BA8-4CB5-A726-4F62B3081C24}"/>
              </a:ext>
            </a:extLst>
          </p:cNvPr>
          <p:cNvPicPr preferRelativeResize="0"/>
          <p:nvPr/>
        </p:nvPicPr>
        <p:blipFill rotWithShape="1">
          <a:blip r:embed="rId6">
            <a:alphaModFix/>
            <a:biLevel thresh="25000"/>
          </a:blip>
          <a:srcRect/>
          <a:stretch/>
        </p:blipFill>
        <p:spPr>
          <a:xfrm>
            <a:off x="11140926" y="9107"/>
            <a:ext cx="999230" cy="403599"/>
          </a:xfrm>
          <a:prstGeom prst="rect">
            <a:avLst/>
          </a:prstGeom>
          <a:noFill/>
          <a:ln>
            <a:noFill/>
          </a:ln>
        </p:spPr>
      </p:pic>
    </p:spTree>
    <p:extLst>
      <p:ext uri="{BB962C8B-B14F-4D97-AF65-F5344CB8AC3E}">
        <p14:creationId xmlns:p14="http://schemas.microsoft.com/office/powerpoint/2010/main" val="597322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119601326"/>
              </p:ext>
            </p:extLst>
          </p:nvPr>
        </p:nvGraphicFramePr>
        <p:xfrm>
          <a:off x="1209368" y="4311024"/>
          <a:ext cx="6137940" cy="1773598"/>
        </p:xfrm>
        <a:graphic>
          <a:graphicData uri="http://schemas.openxmlformats.org/drawingml/2006/table">
            <a:tbl>
              <a:tblPr firstRow="1" firstCol="1" bandRow="1">
                <a:tableStyleId>{21E4AEA4-8DFA-4A89-87EB-49C32662AFE0}</a:tableStyleId>
              </a:tblPr>
              <a:tblGrid>
                <a:gridCol w="1366432">
                  <a:extLst>
                    <a:ext uri="{9D8B030D-6E8A-4147-A177-3AD203B41FA5}">
                      <a16:colId xmlns:a16="http://schemas.microsoft.com/office/drawing/2014/main" val="131043786"/>
                    </a:ext>
                  </a:extLst>
                </a:gridCol>
                <a:gridCol w="1827683">
                  <a:extLst>
                    <a:ext uri="{9D8B030D-6E8A-4147-A177-3AD203B41FA5}">
                      <a16:colId xmlns:a16="http://schemas.microsoft.com/office/drawing/2014/main" val="2658591762"/>
                    </a:ext>
                  </a:extLst>
                </a:gridCol>
                <a:gridCol w="1218456">
                  <a:extLst>
                    <a:ext uri="{9D8B030D-6E8A-4147-A177-3AD203B41FA5}">
                      <a16:colId xmlns:a16="http://schemas.microsoft.com/office/drawing/2014/main" val="20002"/>
                    </a:ext>
                  </a:extLst>
                </a:gridCol>
                <a:gridCol w="1725369">
                  <a:extLst>
                    <a:ext uri="{9D8B030D-6E8A-4147-A177-3AD203B41FA5}">
                      <a16:colId xmlns:a16="http://schemas.microsoft.com/office/drawing/2014/main" val="20003"/>
                    </a:ext>
                  </a:extLst>
                </a:gridCol>
              </a:tblGrid>
              <a:tr h="23589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931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 </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a:solidFill>
                            <a:schemeClr val="bg1"/>
                          </a:solidFill>
                          <a:latin typeface="Century Gothic" panose="020B0502020202020204" pitchFamily="34" charset="0"/>
                        </a:rPr>
                        <a:t>Забаланс</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473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Times New Roman" panose="02020603050405020304" pitchFamily="18" charset="0"/>
                        </a:rPr>
                        <a:t>руда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А+В+С1-59,5 </a:t>
                      </a:r>
                      <a:r>
                        <a:rPr lang="ru-RU" sz="1200" b="0" dirty="0" err="1">
                          <a:solidFill>
                            <a:schemeClr val="tx1"/>
                          </a:solidFill>
                          <a:latin typeface="Century Gothic" panose="020B0502020202020204" pitchFamily="34" charset="0"/>
                        </a:rPr>
                        <a:t>тыс.т</a:t>
                      </a:r>
                      <a:r>
                        <a:rPr lang="ru-RU" sz="1200" b="0"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568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Times New Roman" panose="02020603050405020304" pitchFamily="18" charset="0"/>
                        </a:rPr>
                        <a:t>бор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А+В+С1-11,6</a:t>
                      </a:r>
                      <a:r>
                        <a:rPr lang="ru-RU" sz="1200" b="0" baseline="0" dirty="0">
                          <a:solidFill>
                            <a:schemeClr val="tx1"/>
                          </a:solidFill>
                          <a:latin typeface="Century Gothic" panose="020B0502020202020204" pitchFamily="34" charset="0"/>
                        </a:rPr>
                        <a:t> </a:t>
                      </a:r>
                      <a:r>
                        <a:rPr lang="ru-RU" sz="1200" b="0" dirty="0" err="1">
                          <a:solidFill>
                            <a:schemeClr val="tx1"/>
                          </a:solidFill>
                          <a:latin typeface="Century Gothic" panose="020B0502020202020204" pitchFamily="34" charset="0"/>
                        </a:rPr>
                        <a:t>тыс.т</a:t>
                      </a:r>
                      <a:r>
                        <a:rPr lang="ru-RU" sz="1200" b="0"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0572" y="949919"/>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8568223" y="1411783"/>
            <a:ext cx="406660"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cs typeface="Arial" panose="020B0604020202020204" pitchFamily="34" charset="0"/>
            </a:endParaRPr>
          </a:p>
        </p:txBody>
      </p:sp>
      <p:cxnSp>
        <p:nvCxnSpPr>
          <p:cNvPr id="17" name="Прямая соединительная линия 16"/>
          <p:cNvCxnSpPr>
            <a:cxnSpLocks/>
          </p:cNvCxnSpPr>
          <p:nvPr/>
        </p:nvCxnSpPr>
        <p:spPr>
          <a:xfrm flipH="1">
            <a:off x="7722558" y="1833970"/>
            <a:ext cx="845666" cy="83515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966238" y="1786202"/>
            <a:ext cx="1306227" cy="882918"/>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2" name="Прямоугольник 11"/>
          <p:cNvSpPr/>
          <p:nvPr/>
        </p:nvSpPr>
        <p:spPr>
          <a:xfrm>
            <a:off x="1132500" y="966025"/>
            <a:ext cx="6227377" cy="3046988"/>
          </a:xfrm>
          <a:prstGeom prst="rect">
            <a:avLst/>
          </a:prstGeom>
        </p:spPr>
        <p:txBody>
          <a:bodyPr wrap="square">
            <a:spAutoFit/>
          </a:bodyPr>
          <a:lstStyle/>
          <a:p>
            <a:pPr algn="just"/>
            <a:r>
              <a:rPr lang="ru-RU" sz="1200" b="1" dirty="0">
                <a:latin typeface="Arial" panose="020B0604020202020204" pitchFamily="34" charset="0"/>
                <a:cs typeface="Arial" panose="020B0604020202020204" pitchFamily="34" charset="0"/>
              </a:rPr>
              <a:t>Местоположение</a:t>
            </a:r>
            <a:r>
              <a:rPr lang="ru-RU" sz="1200" dirty="0">
                <a:latin typeface="Arial" panose="020B0604020202020204" pitchFamily="34" charset="0"/>
                <a:cs typeface="Arial" panose="020B0604020202020204" pitchFamily="34" charset="0"/>
              </a:rPr>
              <a:t>: расположено в 15  км к  юго-востоку от пос. </a:t>
            </a:r>
            <a:r>
              <a:rPr lang="ru-RU" sz="1200" dirty="0" err="1">
                <a:latin typeface="Arial" panose="020B0604020202020204" pitchFamily="34" charset="0"/>
                <a:cs typeface="Arial" panose="020B0604020202020204" pitchFamily="34" charset="0"/>
              </a:rPr>
              <a:t>Индерборский</a:t>
            </a:r>
            <a:r>
              <a:rPr lang="ru-RU" sz="1200" dirty="0">
                <a:latin typeface="Arial" panose="020B0604020202020204" pitchFamily="34" charset="0"/>
                <a:cs typeface="Arial" panose="020B0604020202020204" pitchFamily="34" charset="0"/>
              </a:rPr>
              <a:t> на территории </a:t>
            </a:r>
            <a:r>
              <a:rPr lang="ru-RU" sz="1200" dirty="0" err="1">
                <a:latin typeface="Arial" panose="020B0604020202020204" pitchFamily="34" charset="0"/>
                <a:cs typeface="Arial" panose="020B0604020202020204" pitchFamily="34" charset="0"/>
              </a:rPr>
              <a:t>Атырауской</a:t>
            </a:r>
            <a:r>
              <a:rPr lang="ru-RU" sz="1200" dirty="0">
                <a:latin typeface="Arial" panose="020B0604020202020204" pitchFamily="34" charset="0"/>
                <a:cs typeface="Arial" panose="020B0604020202020204" pitchFamily="34" charset="0"/>
              </a:rPr>
              <a:t> области.</a:t>
            </a:r>
          </a:p>
          <a:p>
            <a:pPr algn="just"/>
            <a:r>
              <a:rPr lang="ru-RU" sz="1200" b="1" dirty="0">
                <a:latin typeface="Arial" panose="020B0604020202020204" pitchFamily="34" charset="0"/>
                <a:cs typeface="Arial" panose="020B0604020202020204" pitchFamily="34" charset="0"/>
              </a:rPr>
              <a:t>Краткая геологическая характеристика</a:t>
            </a:r>
            <a:r>
              <a:rPr lang="ru-RU" sz="1200" dirty="0">
                <a:latin typeface="Arial" panose="020B0604020202020204" pitchFamily="34" charset="0"/>
                <a:cs typeface="Arial" panose="020B0604020202020204" pitchFamily="34" charset="0"/>
              </a:rPr>
              <a:t>: Площадь месторождения сложена соляной толщей, элювиальными образованиями гипсовой шляпы и неоген – четвертичными отложениями. По условиям образования на месторождении можно выделить два яруса пород: коренные соляные отложения и породы гипсовой шляпы. Морская терригенная формация, </a:t>
            </a:r>
            <a:r>
              <a:rPr lang="ru-RU" sz="1200" dirty="0" err="1">
                <a:latin typeface="Arial" panose="020B0604020202020204" pitchFamily="34" charset="0"/>
                <a:cs typeface="Arial" panose="020B0604020202020204" pitchFamily="34" charset="0"/>
              </a:rPr>
              <a:t>хвалынский</a:t>
            </a:r>
            <a:r>
              <a:rPr lang="ru-RU" sz="1200" dirty="0">
                <a:latin typeface="Arial" panose="020B0604020202020204" pitchFamily="34" charset="0"/>
                <a:cs typeface="Arial" panose="020B0604020202020204" pitchFamily="34" charset="0"/>
              </a:rPr>
              <a:t> горизонт; элювиальные образования гипсовой шляпы </a:t>
            </a:r>
            <a:r>
              <a:rPr lang="ru-RU" sz="1200" dirty="0" err="1">
                <a:latin typeface="Arial" panose="020B0604020202020204" pitchFamily="34" charset="0"/>
                <a:cs typeface="Arial" panose="020B0604020202020204" pitchFamily="34" charset="0"/>
              </a:rPr>
              <a:t>позднепермско</a:t>
            </a:r>
            <a:r>
              <a:rPr lang="ru-RU" sz="1200" dirty="0">
                <a:latin typeface="Arial" panose="020B0604020202020204" pitchFamily="34" charset="0"/>
                <a:cs typeface="Arial" panose="020B0604020202020204" pitchFamily="34" charset="0"/>
              </a:rPr>
              <a:t> - четвертичного возраста по борно- калийному горизонту </a:t>
            </a:r>
            <a:r>
              <a:rPr lang="ru-RU" sz="1200" dirty="0" err="1">
                <a:latin typeface="Arial" panose="020B0604020202020204" pitchFamily="34" charset="0"/>
                <a:cs typeface="Arial" panose="020B0604020202020204" pitchFamily="34" charset="0"/>
              </a:rPr>
              <a:t>щушактауской</a:t>
            </a:r>
            <a:r>
              <a:rPr lang="ru-RU" sz="1200" dirty="0">
                <a:latin typeface="Arial" panose="020B0604020202020204" pitchFamily="34" charset="0"/>
                <a:cs typeface="Arial" panose="020B0604020202020204" pitchFamily="34" charset="0"/>
              </a:rPr>
              <a:t> пачки </a:t>
            </a:r>
            <a:r>
              <a:rPr lang="ru-RU" sz="1200" dirty="0" err="1">
                <a:latin typeface="Arial" panose="020B0604020202020204" pitchFamily="34" charset="0"/>
                <a:cs typeface="Arial" panose="020B0604020202020204" pitchFamily="34" charset="0"/>
              </a:rPr>
              <a:t>кургантауской</a:t>
            </a:r>
            <a:r>
              <a:rPr lang="ru-RU" sz="1200" dirty="0">
                <a:latin typeface="Arial" panose="020B0604020202020204" pitchFamily="34" charset="0"/>
                <a:cs typeface="Arial" panose="020B0604020202020204" pitchFamily="34" charset="0"/>
              </a:rPr>
              <a:t> свиты ранней </a:t>
            </a:r>
            <a:r>
              <a:rPr lang="ru-RU" sz="1200" dirty="0" err="1">
                <a:latin typeface="Arial" panose="020B0604020202020204" pitchFamily="34" charset="0"/>
                <a:cs typeface="Arial" panose="020B0604020202020204" pitchFamily="34" charset="0"/>
              </a:rPr>
              <a:t>перми</a:t>
            </a:r>
            <a:r>
              <a:rPr lang="ru-RU" sz="1200" dirty="0">
                <a:latin typeface="Arial" panose="020B0604020202020204" pitchFamily="34" charset="0"/>
                <a:cs typeface="Arial" panose="020B0604020202020204" pitchFamily="34" charset="0"/>
              </a:rPr>
              <a:t>.  Средняя мощность кровли 40 м.</a:t>
            </a:r>
          </a:p>
          <a:p>
            <a:pPr algn="just"/>
            <a:r>
              <a:rPr lang="ru-RU" sz="1200" dirty="0">
                <a:latin typeface="Arial" panose="020B0604020202020204" pitchFamily="34" charset="0"/>
                <a:cs typeface="Arial" panose="020B0604020202020204" pitchFamily="34" charset="0"/>
              </a:rPr>
              <a:t>Основная часть запасов располагается ниже уровня водоносного горизонта. Месторождение разрабатывается открытым способом. Обводненное рудное тело по опыту </a:t>
            </a:r>
            <a:r>
              <a:rPr lang="ru-RU" sz="1200" dirty="0" err="1">
                <a:latin typeface="Arial" panose="020B0604020202020204" pitchFamily="34" charset="0"/>
                <a:cs typeface="Arial" panose="020B0604020202020204" pitchFamily="34" charset="0"/>
              </a:rPr>
              <a:t>Индерского</a:t>
            </a:r>
            <a:r>
              <a:rPr lang="ru-RU" sz="1200" dirty="0">
                <a:latin typeface="Arial" panose="020B0604020202020204" pitchFamily="34" charset="0"/>
                <a:cs typeface="Arial" panose="020B0604020202020204" pitchFamily="34" charset="0"/>
              </a:rPr>
              <a:t> рудника будет отрабатываться без осушения карьера. Вскрышные и вмещающие рудное тело породы представлены  белыми и серыми гипсами, ангидритом  и глинами, а также песчано-глинистыми отложениями, привнесенными по древнему и современному карсту. </a:t>
            </a:r>
          </a:p>
        </p:txBody>
      </p:sp>
      <p:pic>
        <p:nvPicPr>
          <p:cNvPr id="4" name="Рисунок 3">
            <a:extLst>
              <a:ext uri="{FF2B5EF4-FFF2-40B4-BE49-F238E27FC236}">
                <a16:creationId xmlns:a16="http://schemas.microsoft.com/office/drawing/2014/main" id="{031259CA-2F04-4416-8FA2-3733ADAB63A8}"/>
              </a:ext>
            </a:extLst>
          </p:cNvPr>
          <p:cNvPicPr>
            <a:picLocks noChangeAspect="1"/>
          </p:cNvPicPr>
          <p:nvPr/>
        </p:nvPicPr>
        <p:blipFill>
          <a:blip r:embed="rId3"/>
          <a:stretch>
            <a:fillRect/>
          </a:stretch>
        </p:blipFill>
        <p:spPr>
          <a:xfrm>
            <a:off x="7722558" y="2686149"/>
            <a:ext cx="2549906" cy="2022339"/>
          </a:xfrm>
          <a:prstGeom prst="rect">
            <a:avLst/>
          </a:prstGeom>
          <a:ln>
            <a:solidFill>
              <a:schemeClr val="tx1"/>
            </a:solidFill>
          </a:ln>
        </p:spPr>
      </p:pic>
      <p:sp>
        <p:nvSpPr>
          <p:cNvPr id="20" name="TextBox 19">
            <a:extLst>
              <a:ext uri="{FF2B5EF4-FFF2-40B4-BE49-F238E27FC236}">
                <a16:creationId xmlns:a16="http://schemas.microsoft.com/office/drawing/2014/main" id="{EA54A121-1EC3-4A5C-8C89-A17E389F25CA}"/>
              </a:ext>
            </a:extLst>
          </p:cNvPr>
          <p:cNvSpPr txBox="1"/>
          <p:nvPr/>
        </p:nvSpPr>
        <p:spPr>
          <a:xfrm>
            <a:off x="8335345" y="4984554"/>
            <a:ext cx="1952178" cy="461665"/>
          </a:xfrm>
          <a:prstGeom prst="rect">
            <a:avLst/>
          </a:prstGeom>
          <a:noFill/>
        </p:spPr>
        <p:txBody>
          <a:bodyPr wrap="square" rtlCol="0">
            <a:spAutoFit/>
          </a:bodyPr>
          <a:lstStyle/>
          <a:p>
            <a:r>
              <a:rPr lang="ru-RU" sz="800" dirty="0">
                <a:latin typeface="Arial" panose="020B0604020202020204" pitchFamily="34" charset="0"/>
                <a:cs typeface="Arial" panose="020B0604020202020204" pitchFamily="34" charset="0"/>
              </a:rPr>
              <a:t>- территория включенная в ПУГФН на добычу ТПИ (контур резервного месторождения) </a:t>
            </a:r>
          </a:p>
        </p:txBody>
      </p:sp>
      <p:pic>
        <p:nvPicPr>
          <p:cNvPr id="21" name="Рисунок 20">
            <a:extLst>
              <a:ext uri="{FF2B5EF4-FFF2-40B4-BE49-F238E27FC236}">
                <a16:creationId xmlns:a16="http://schemas.microsoft.com/office/drawing/2014/main" id="{95A7712E-00DB-4B65-9736-A14219DAB805}"/>
              </a:ext>
            </a:extLst>
          </p:cNvPr>
          <p:cNvPicPr>
            <a:picLocks noChangeAspect="1"/>
          </p:cNvPicPr>
          <p:nvPr/>
        </p:nvPicPr>
        <p:blipFill>
          <a:blip r:embed="rId4"/>
          <a:stretch>
            <a:fillRect/>
          </a:stretch>
        </p:blipFill>
        <p:spPr>
          <a:xfrm>
            <a:off x="7824192" y="5060617"/>
            <a:ext cx="409632" cy="200053"/>
          </a:xfrm>
          <a:prstGeom prst="rect">
            <a:avLst/>
          </a:prstGeom>
          <a:ln w="19050">
            <a:solidFill>
              <a:srgbClr val="FF0000"/>
            </a:solidFill>
          </a:ln>
        </p:spPr>
      </p:pic>
      <p:sp>
        <p:nvSpPr>
          <p:cNvPr id="15" name="Google Shape;1365;p21">
            <a:extLst>
              <a:ext uri="{FF2B5EF4-FFF2-40B4-BE49-F238E27FC236}">
                <a16:creationId xmlns:a16="http://schemas.microsoft.com/office/drawing/2014/main" id="{0D282E8F-B346-4927-B02B-B21AB9A901FE}"/>
              </a:ext>
            </a:extLst>
          </p:cNvPr>
          <p:cNvSpPr txBox="1"/>
          <p:nvPr/>
        </p:nvSpPr>
        <p:spPr>
          <a:xfrm>
            <a:off x="0" y="-6282"/>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dirty="0">
                <a:solidFill>
                  <a:schemeClr val="bg1"/>
                </a:solidFill>
                <a:latin typeface="Arial Black" panose="020B0A04020102020204" pitchFamily="34" charset="0"/>
                <a:cs typeface="Arial" panose="020B0604020202020204" pitchFamily="34" charset="0"/>
              </a:rPr>
              <a:t>Месторождение </a:t>
            </a:r>
            <a:r>
              <a:rPr lang="ru-RU" sz="2000" dirty="0" err="1">
                <a:solidFill>
                  <a:schemeClr val="bg1"/>
                </a:solidFill>
                <a:latin typeface="Arial Black" panose="020B0A04020102020204" pitchFamily="34" charset="0"/>
                <a:cs typeface="Arial" panose="020B0604020202020204" pitchFamily="34" charset="0"/>
              </a:rPr>
              <a:t>Месторождение</a:t>
            </a:r>
            <a:r>
              <a:rPr lang="ru-RU" sz="2000" dirty="0">
                <a:solidFill>
                  <a:schemeClr val="bg1"/>
                </a:solidFill>
                <a:latin typeface="Arial Black" panose="020B0A04020102020204" pitchFamily="34" charset="0"/>
                <a:cs typeface="Arial" panose="020B0604020202020204" pitchFamily="34" charset="0"/>
              </a:rPr>
              <a:t> 94 в Атырауской области</a:t>
            </a:r>
          </a:p>
        </p:txBody>
      </p:sp>
      <p:pic>
        <p:nvPicPr>
          <p:cNvPr id="18" name="Google Shape;28;p1">
            <a:extLst>
              <a:ext uri="{FF2B5EF4-FFF2-40B4-BE49-F238E27FC236}">
                <a16:creationId xmlns:a16="http://schemas.microsoft.com/office/drawing/2014/main" id="{FDFBC19B-0850-4752-AF9E-32A43097B9FA}"/>
              </a:ext>
            </a:extLst>
          </p:cNvPr>
          <p:cNvPicPr preferRelativeResize="0"/>
          <p:nvPr/>
        </p:nvPicPr>
        <p:blipFill rotWithShape="1">
          <a:blip r:embed="rId5">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411474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157634" y="459693"/>
            <a:ext cx="6202241" cy="4060863"/>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ru-RU" sz="1200" b="1" dirty="0">
                <a:solidFill>
                  <a:schemeClr val="tx1"/>
                </a:solidFill>
                <a:latin typeface="Arial" panose="020B0604020202020204" pitchFamily="34" charset="0"/>
                <a:cs typeface="Arial" panose="020B0604020202020204" pitchFamily="34" charset="0"/>
              </a:rPr>
              <a:t>Местоположение: </a:t>
            </a:r>
            <a:r>
              <a:rPr lang="ru-RU" sz="1200" dirty="0">
                <a:solidFill>
                  <a:schemeClr val="tx1"/>
                </a:solidFill>
                <a:latin typeface="Arial" panose="020B0604020202020204" pitchFamily="34" charset="0"/>
                <a:cs typeface="Arial" panose="020B0604020202020204" pitchFamily="34" charset="0"/>
              </a:rPr>
              <a:t>Месторождение расположено на южном берегу в. д. хр. </a:t>
            </a:r>
            <a:r>
              <a:rPr lang="ru-RU" sz="1200" dirty="0" err="1">
                <a:solidFill>
                  <a:schemeClr val="tx1"/>
                </a:solidFill>
                <a:latin typeface="Arial" panose="020B0604020202020204" pitchFamily="34" charset="0"/>
                <a:cs typeface="Arial" panose="020B0604020202020204" pitchFamily="34" charset="0"/>
              </a:rPr>
              <a:t>Кызылаутколь</a:t>
            </a:r>
            <a:r>
              <a:rPr lang="ru-RU" sz="1200" dirty="0">
                <a:solidFill>
                  <a:schemeClr val="tx1"/>
                </a:solidFill>
                <a:latin typeface="Arial" panose="020B0604020202020204" pitchFamily="34" charset="0"/>
                <a:cs typeface="Arial" panose="020B0604020202020204" pitchFamily="34" charset="0"/>
              </a:rPr>
              <a:t> в 30 км к северу от ж. д. ст. Каратау и связано с ней грунтовой дорогой.</a:t>
            </a:r>
          </a:p>
          <a:p>
            <a:pPr algn="just">
              <a:spcAft>
                <a:spcPts val="600"/>
              </a:spcAft>
              <a:tabLst>
                <a:tab pos="266700" algn="l"/>
                <a:tab pos="714375" algn="l"/>
              </a:tabLst>
            </a:pPr>
            <a:r>
              <a:rPr lang="ru-RU" sz="1200" b="1" dirty="0">
                <a:solidFill>
                  <a:schemeClr val="tx1"/>
                </a:solidFill>
                <a:latin typeface="Arial" panose="020B0604020202020204" pitchFamily="34" charset="0"/>
                <a:cs typeface="Arial" panose="020B0604020202020204" pitchFamily="34" charset="0"/>
              </a:rPr>
              <a:t>Краткая геологическая </a:t>
            </a:r>
            <a:r>
              <a:rPr lang="ru-RU" sz="1100" b="1" dirty="0">
                <a:solidFill>
                  <a:schemeClr val="tx1"/>
                </a:solidFill>
                <a:latin typeface="Arial" panose="020B0604020202020204" pitchFamily="34" charset="0"/>
                <a:cs typeface="Arial" panose="020B0604020202020204" pitchFamily="34" charset="0"/>
              </a:rPr>
              <a:t>характеристика</a:t>
            </a:r>
            <a:r>
              <a:rPr lang="ru-RU" sz="1100" dirty="0">
                <a:solidFill>
                  <a:schemeClr val="tx1"/>
                </a:solidFill>
                <a:latin typeface="Arial" panose="020B0604020202020204" pitchFamily="34" charset="0"/>
                <a:cs typeface="Arial" panose="020B0604020202020204" pitchFamily="34" charset="0"/>
              </a:rPr>
              <a:t>: На развалах </a:t>
            </a:r>
            <a:r>
              <a:rPr lang="ru-RU" sz="1100" dirty="0" err="1">
                <a:solidFill>
                  <a:schemeClr val="tx1"/>
                </a:solidFill>
                <a:latin typeface="Arial" panose="020B0604020202020204" pitchFamily="34" charset="0"/>
                <a:cs typeface="Arial" panose="020B0604020202020204" pitchFamily="34" charset="0"/>
              </a:rPr>
              <a:t>халцедоносодержащих</a:t>
            </a:r>
            <a:r>
              <a:rPr lang="ru-RU" sz="1100" dirty="0">
                <a:solidFill>
                  <a:schemeClr val="tx1"/>
                </a:solidFill>
                <a:latin typeface="Arial" panose="020B0604020202020204" pitchFamily="34" charset="0"/>
                <a:cs typeface="Arial" panose="020B0604020202020204" pitchFamily="34" charset="0"/>
              </a:rPr>
              <a:t> кремней канавы </a:t>
            </a:r>
            <a:r>
              <a:rPr lang="ru-RU" sz="1100" dirty="0" err="1">
                <a:solidFill>
                  <a:schemeClr val="tx1"/>
                </a:solidFill>
                <a:latin typeface="Arial" panose="020B0604020202020204" pitchFamily="34" charset="0"/>
                <a:cs typeface="Arial" panose="020B0604020202020204" pitchFamily="34" charset="0"/>
              </a:rPr>
              <a:t>распологаются</a:t>
            </a:r>
            <a:r>
              <a:rPr lang="ru-RU" sz="1100" dirty="0">
                <a:solidFill>
                  <a:schemeClr val="tx1"/>
                </a:solidFill>
                <a:latin typeface="Arial" panose="020B0604020202020204" pitchFamily="34" charset="0"/>
                <a:cs typeface="Arial" panose="020B0604020202020204" pitchFamily="34" charset="0"/>
              </a:rPr>
              <a:t> через 20 - 100 м </a:t>
            </a:r>
            <a:r>
              <a:rPr lang="ru-RU" sz="1100" dirty="0" err="1">
                <a:solidFill>
                  <a:schemeClr val="tx1"/>
                </a:solidFill>
                <a:latin typeface="Arial" panose="020B0604020202020204" pitchFamily="34" charset="0"/>
                <a:cs typeface="Arial" panose="020B0604020202020204" pitchFamily="34" charset="0"/>
              </a:rPr>
              <a:t>вкрест</a:t>
            </a:r>
            <a:r>
              <a:rPr lang="ru-RU" sz="1100" dirty="0">
                <a:solidFill>
                  <a:schemeClr val="tx1"/>
                </a:solidFill>
                <a:latin typeface="Arial" panose="020B0604020202020204" pitchFamily="34" charset="0"/>
                <a:cs typeface="Arial" panose="020B0604020202020204" pitchFamily="34" charset="0"/>
              </a:rPr>
              <a:t> простирания, между канавами пройдены </a:t>
            </a:r>
            <a:r>
              <a:rPr lang="ru-RU" sz="1100" dirty="0" err="1">
                <a:solidFill>
                  <a:schemeClr val="tx1"/>
                </a:solidFill>
                <a:latin typeface="Arial" panose="020B0604020202020204" pitchFamily="34" charset="0"/>
                <a:cs typeface="Arial" panose="020B0604020202020204" pitchFamily="34" charset="0"/>
              </a:rPr>
              <a:t>опробовательские</a:t>
            </a:r>
            <a:r>
              <a:rPr lang="ru-RU" sz="1100" dirty="0">
                <a:solidFill>
                  <a:schemeClr val="tx1"/>
                </a:solidFill>
                <a:latin typeface="Arial" panose="020B0604020202020204" pitchFamily="34" charset="0"/>
                <a:cs typeface="Arial" panose="020B0604020202020204" pitchFamily="34" charset="0"/>
              </a:rPr>
              <a:t> карьеры ( 2 х 2 х 1,2 м ), на продолжении канав расположены шурфы </a:t>
            </a:r>
            <a:r>
              <a:rPr lang="ru-RU" sz="1100" dirty="0" err="1">
                <a:solidFill>
                  <a:schemeClr val="tx1"/>
                </a:solidFill>
                <a:latin typeface="Arial" panose="020B0604020202020204" pitchFamily="34" charset="0"/>
                <a:cs typeface="Arial" panose="020B0604020202020204" pitchFamily="34" charset="0"/>
              </a:rPr>
              <a:t>глуб</a:t>
            </a:r>
            <a:r>
              <a:rPr lang="ru-RU" sz="1100" dirty="0">
                <a:solidFill>
                  <a:schemeClr val="tx1"/>
                </a:solidFill>
                <a:latin typeface="Arial" panose="020B0604020202020204" pitchFamily="34" charset="0"/>
                <a:cs typeface="Arial" panose="020B0604020202020204" pitchFamily="34" charset="0"/>
              </a:rPr>
              <a:t>. 5 м через 20 - 60 м; коренные тела изучены скважинами </a:t>
            </a:r>
            <a:r>
              <a:rPr lang="ru-RU" sz="1100" dirty="0" err="1">
                <a:solidFill>
                  <a:schemeClr val="tx1"/>
                </a:solidFill>
                <a:latin typeface="Arial" panose="020B0604020202020204" pitchFamily="34" charset="0"/>
                <a:cs typeface="Arial" panose="020B0604020202020204" pitchFamily="34" charset="0"/>
              </a:rPr>
              <a:t>глуб</a:t>
            </a:r>
            <a:r>
              <a:rPr lang="ru-RU" sz="1100" dirty="0">
                <a:solidFill>
                  <a:schemeClr val="tx1"/>
                </a:solidFill>
                <a:latin typeface="Arial" panose="020B0604020202020204" pitchFamily="34" charset="0"/>
                <a:cs typeface="Arial" panose="020B0604020202020204" pitchFamily="34" charset="0"/>
              </a:rPr>
              <a:t>. 10 - 15 м по сети 50 х  50 м и шурфами </a:t>
            </a:r>
            <a:r>
              <a:rPr lang="ru-RU" sz="1100" dirty="0" err="1">
                <a:solidFill>
                  <a:schemeClr val="tx1"/>
                </a:solidFill>
                <a:latin typeface="Arial" panose="020B0604020202020204" pitchFamily="34" charset="0"/>
                <a:cs typeface="Arial" panose="020B0604020202020204" pitchFamily="34" charset="0"/>
              </a:rPr>
              <a:t>глуб</a:t>
            </a:r>
            <a:r>
              <a:rPr lang="ru-RU" sz="1100" dirty="0">
                <a:solidFill>
                  <a:schemeClr val="tx1"/>
                </a:solidFill>
                <a:latin typeface="Arial" panose="020B0604020202020204" pitchFamily="34" charset="0"/>
                <a:cs typeface="Arial" panose="020B0604020202020204" pitchFamily="34" charset="0"/>
              </a:rPr>
              <a:t>. 6 - 10 м по сети 100 х 100 м; опробование валовое. </a:t>
            </a:r>
          </a:p>
          <a:p>
            <a:pPr algn="just">
              <a:spcAft>
                <a:spcPts val="600"/>
              </a:spcAft>
              <a:tabLst>
                <a:tab pos="266700" algn="l"/>
                <a:tab pos="714375" algn="l"/>
              </a:tabLst>
            </a:pPr>
            <a:r>
              <a:rPr lang="ru-RU" sz="1100" dirty="0">
                <a:solidFill>
                  <a:schemeClr val="tx1"/>
                </a:solidFill>
                <a:latin typeface="Arial" panose="020B0604020202020204" pitchFamily="34" charset="0"/>
                <a:cs typeface="Arial" panose="020B0604020202020204" pitchFamily="34" charset="0"/>
              </a:rPr>
              <a:t>В пределах </a:t>
            </a:r>
            <a:r>
              <a:rPr lang="ru-RU" sz="1100" dirty="0" err="1">
                <a:solidFill>
                  <a:schemeClr val="tx1"/>
                </a:solidFill>
                <a:latin typeface="Arial" panose="020B0604020202020204" pitchFamily="34" charset="0"/>
                <a:cs typeface="Arial" panose="020B0604020202020204" pitchFamily="34" charset="0"/>
              </a:rPr>
              <a:t>терригенно</a:t>
            </a:r>
            <a:r>
              <a:rPr lang="ru-RU" sz="1100" dirty="0">
                <a:solidFill>
                  <a:schemeClr val="tx1"/>
                </a:solidFill>
                <a:latin typeface="Arial" panose="020B0604020202020204" pitchFamily="34" charset="0"/>
                <a:cs typeface="Arial" panose="020B0604020202020204" pitchFamily="34" charset="0"/>
              </a:rPr>
              <a:t> - карбонатной толщи карбонового возраста, имеющей мощность 3500 м, продуктивная толща локализуется в верхах разреза; контакты между подстилающими слоями и рудовмещающей толщей четкие.</a:t>
            </a:r>
          </a:p>
          <a:p>
            <a:pPr algn="just">
              <a:spcAft>
                <a:spcPts val="600"/>
              </a:spcAft>
              <a:tabLst>
                <a:tab pos="266700" algn="l"/>
                <a:tab pos="714375" algn="l"/>
              </a:tabLst>
            </a:pPr>
            <a:r>
              <a:rPr lang="ru-RU" sz="1100" dirty="0" err="1">
                <a:solidFill>
                  <a:schemeClr val="tx1"/>
                </a:solidFill>
                <a:latin typeface="Arial" panose="020B0604020202020204" pitchFamily="34" charset="0"/>
                <a:cs typeface="Arial" panose="020B0604020202020204" pitchFamily="34" charset="0"/>
              </a:rPr>
              <a:t>Халцедоносодержащие</a:t>
            </a:r>
            <a:r>
              <a:rPr lang="ru-RU" sz="1100" dirty="0">
                <a:solidFill>
                  <a:schemeClr val="tx1"/>
                </a:solidFill>
                <a:latin typeface="Arial" panose="020B0604020202020204" pitchFamily="34" charset="0"/>
                <a:cs typeface="Arial" panose="020B0604020202020204" pitchFamily="34" charset="0"/>
              </a:rPr>
              <a:t> кремневые тела слагают положительные формы рельефа в виде ассиметричных грив ЗСЗ простирания и столбообразных возвышенностей; превышения до 15 - 35 м.</a:t>
            </a:r>
          </a:p>
          <a:p>
            <a:pPr algn="just">
              <a:spcAft>
                <a:spcPts val="600"/>
              </a:spcAft>
              <a:tabLst>
                <a:tab pos="266700" algn="l"/>
                <a:tab pos="714375" algn="l"/>
              </a:tabLst>
            </a:pPr>
            <a:r>
              <a:rPr lang="ru-RU" sz="1100" dirty="0">
                <a:solidFill>
                  <a:schemeClr val="tx1"/>
                </a:solidFill>
                <a:latin typeface="Arial" panose="020B0604020202020204" pitchFamily="34" charset="0"/>
                <a:cs typeface="Arial" panose="020B0604020202020204" pitchFamily="34" charset="0"/>
              </a:rPr>
              <a:t>Осадочный, хемогенный; накопление кремнезема в мелководном море путем химического выпадения с образованием золей и последующим их метаморфизмом.</a:t>
            </a:r>
          </a:p>
          <a:p>
            <a:pPr algn="just">
              <a:spcAft>
                <a:spcPts val="600"/>
              </a:spcAft>
              <a:tabLst>
                <a:tab pos="266700" algn="l"/>
                <a:tab pos="714375" algn="l"/>
              </a:tabLst>
            </a:pPr>
            <a:r>
              <a:rPr lang="ru-RU" sz="1100" dirty="0">
                <a:solidFill>
                  <a:schemeClr val="tx1"/>
                </a:solidFill>
                <a:latin typeface="Arial" panose="020B0604020202020204" pitchFamily="34" charset="0"/>
                <a:cs typeface="Arial" panose="020B0604020202020204" pitchFamily="34" charset="0"/>
              </a:rPr>
              <a:t>9 участков развалов кремней с запасами до глубины 1 - 1,5 м по кат. В + С1 - 1450 т отработаны. В восточной части м - </a:t>
            </a:r>
            <a:r>
              <a:rPr lang="ru-RU" sz="1100" dirty="0" err="1">
                <a:solidFill>
                  <a:schemeClr val="tx1"/>
                </a:solidFill>
                <a:latin typeface="Arial" panose="020B0604020202020204" pitchFamily="34" charset="0"/>
                <a:cs typeface="Arial" panose="020B0604020202020204" pitchFamily="34" charset="0"/>
              </a:rPr>
              <a:t>ния</a:t>
            </a:r>
            <a:r>
              <a:rPr lang="ru-RU" sz="1100" dirty="0">
                <a:solidFill>
                  <a:schemeClr val="tx1"/>
                </a:solidFill>
                <a:latin typeface="Arial" panose="020B0604020202020204" pitchFamily="34" charset="0"/>
                <a:cs typeface="Arial" panose="020B0604020202020204" pitchFamily="34" charset="0"/>
              </a:rPr>
              <a:t> выделен участок коренных тел ( глубина от 1,5 до 7 м ) с запасами по кат. С1 + С2 - 251,4 отработан на 25 %. Участки имеют прямоугольную форму, удлинение по простиранию слоев рудовмещающих пород.</a:t>
            </a:r>
          </a:p>
        </p:txBody>
      </p:sp>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1193129286"/>
              </p:ext>
            </p:extLst>
          </p:nvPr>
        </p:nvGraphicFramePr>
        <p:xfrm>
          <a:off x="1248604" y="4682268"/>
          <a:ext cx="6111273" cy="1335074"/>
        </p:xfrm>
        <a:graphic>
          <a:graphicData uri="http://schemas.openxmlformats.org/drawingml/2006/table">
            <a:tbl>
              <a:tblPr firstRow="1" firstCol="1" bandRow="1">
                <a:tableStyleId>{21E4AEA4-8DFA-4A89-87EB-49C32662AFE0}</a:tableStyleId>
              </a:tblPr>
              <a:tblGrid>
                <a:gridCol w="1409748">
                  <a:extLst>
                    <a:ext uri="{9D8B030D-6E8A-4147-A177-3AD203B41FA5}">
                      <a16:colId xmlns:a16="http://schemas.microsoft.com/office/drawing/2014/main" val="131043786"/>
                    </a:ext>
                  </a:extLst>
                </a:gridCol>
                <a:gridCol w="1800877">
                  <a:extLst>
                    <a:ext uri="{9D8B030D-6E8A-4147-A177-3AD203B41FA5}">
                      <a16:colId xmlns:a16="http://schemas.microsoft.com/office/drawing/2014/main" val="2658591762"/>
                    </a:ext>
                  </a:extLst>
                </a:gridCol>
                <a:gridCol w="1200585">
                  <a:extLst>
                    <a:ext uri="{9D8B030D-6E8A-4147-A177-3AD203B41FA5}">
                      <a16:colId xmlns:a16="http://schemas.microsoft.com/office/drawing/2014/main" val="20002"/>
                    </a:ext>
                  </a:extLst>
                </a:gridCol>
                <a:gridCol w="1700063">
                  <a:extLst>
                    <a:ext uri="{9D8B030D-6E8A-4147-A177-3AD203B41FA5}">
                      <a16:colId xmlns:a16="http://schemas.microsoft.com/office/drawing/2014/main" val="20003"/>
                    </a:ext>
                  </a:extLst>
                </a:gridCol>
              </a:tblGrid>
              <a:tr h="260438">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34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 </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a:solidFill>
                            <a:schemeClr val="bg1"/>
                          </a:solidFill>
                          <a:latin typeface="Century Gothic" panose="020B0502020202020204" pitchFamily="34" charset="0"/>
                        </a:rPr>
                        <a:t>Забаланс</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603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Times New Roman" panose="02020603050405020304" pitchFamily="18" charset="0"/>
                        </a:rPr>
                        <a:t>халцедон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С1-50,4 тонн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С2-9,2</a:t>
                      </a:r>
                      <a:r>
                        <a:rPr lang="ru-RU" sz="1200" b="0" baseline="0" dirty="0">
                          <a:solidFill>
                            <a:schemeClr val="tx1"/>
                          </a:solidFill>
                          <a:latin typeface="Century Gothic" panose="020B0502020202020204" pitchFamily="34" charset="0"/>
                        </a:rPr>
                        <a:t> тонн</a:t>
                      </a:r>
                      <a:endParaRPr lang="ru-RU"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0572" y="949919"/>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678682" y="1683983"/>
            <a:ext cx="406660"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Arial" panose="020B0604020202020204" pitchFamily="34" charset="0"/>
              <a:cs typeface="Arial" panose="020B0604020202020204" pitchFamily="34" charset="0"/>
            </a:endParaRPr>
          </a:p>
        </p:txBody>
      </p:sp>
      <p:cxnSp>
        <p:nvCxnSpPr>
          <p:cNvPr id="17" name="Прямая соединительная линия 16"/>
          <p:cNvCxnSpPr>
            <a:cxnSpLocks/>
          </p:cNvCxnSpPr>
          <p:nvPr/>
        </p:nvCxnSpPr>
        <p:spPr>
          <a:xfrm flipH="1">
            <a:off x="7694748" y="2090641"/>
            <a:ext cx="2030406" cy="811262"/>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10060027" y="2090641"/>
            <a:ext cx="601187" cy="798968"/>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4D67EE5C-EAB0-4AAB-B686-FFD8D05E6197}"/>
              </a:ext>
            </a:extLst>
          </p:cNvPr>
          <p:cNvPicPr>
            <a:picLocks noChangeAspect="1"/>
          </p:cNvPicPr>
          <p:nvPr/>
        </p:nvPicPr>
        <p:blipFill>
          <a:blip r:embed="rId3"/>
          <a:stretch>
            <a:fillRect/>
          </a:stretch>
        </p:blipFill>
        <p:spPr>
          <a:xfrm>
            <a:off x="7694748" y="2929231"/>
            <a:ext cx="2975799" cy="1546455"/>
          </a:xfrm>
          <a:prstGeom prst="rect">
            <a:avLst/>
          </a:prstGeom>
          <a:ln>
            <a:solidFill>
              <a:schemeClr val="tx1"/>
            </a:solidFill>
          </a:ln>
        </p:spPr>
      </p:pic>
      <p:sp>
        <p:nvSpPr>
          <p:cNvPr id="20" name="TextBox 19">
            <a:extLst>
              <a:ext uri="{FF2B5EF4-FFF2-40B4-BE49-F238E27FC236}">
                <a16:creationId xmlns:a16="http://schemas.microsoft.com/office/drawing/2014/main" id="{A4D088FD-A258-4415-B0A3-7EB92253BE17}"/>
              </a:ext>
            </a:extLst>
          </p:cNvPr>
          <p:cNvSpPr txBox="1"/>
          <p:nvPr/>
        </p:nvSpPr>
        <p:spPr>
          <a:xfrm>
            <a:off x="8497500" y="4829785"/>
            <a:ext cx="1952178" cy="461665"/>
          </a:xfrm>
          <a:prstGeom prst="rect">
            <a:avLst/>
          </a:prstGeom>
          <a:noFill/>
        </p:spPr>
        <p:txBody>
          <a:bodyPr wrap="square" rtlCol="0">
            <a:spAutoFit/>
          </a:bodyPr>
          <a:lstStyle/>
          <a:p>
            <a:r>
              <a:rPr lang="ru-RU" sz="800" dirty="0">
                <a:latin typeface="Arial" panose="020B0604020202020204" pitchFamily="34" charset="0"/>
                <a:cs typeface="Arial" panose="020B0604020202020204" pitchFamily="34" charset="0"/>
              </a:rPr>
              <a:t>- территория включенная в ПУГФН на добычу ТПИ (контур резервного месторождения) </a:t>
            </a:r>
          </a:p>
        </p:txBody>
      </p:sp>
      <p:pic>
        <p:nvPicPr>
          <p:cNvPr id="21" name="Рисунок 20">
            <a:extLst>
              <a:ext uri="{FF2B5EF4-FFF2-40B4-BE49-F238E27FC236}">
                <a16:creationId xmlns:a16="http://schemas.microsoft.com/office/drawing/2014/main" id="{EFE93B83-EED5-49CF-A458-D474FB7484E5}"/>
              </a:ext>
            </a:extLst>
          </p:cNvPr>
          <p:cNvPicPr>
            <a:picLocks noChangeAspect="1"/>
          </p:cNvPicPr>
          <p:nvPr/>
        </p:nvPicPr>
        <p:blipFill>
          <a:blip r:embed="rId4"/>
          <a:stretch>
            <a:fillRect/>
          </a:stretch>
        </p:blipFill>
        <p:spPr>
          <a:xfrm>
            <a:off x="8057837" y="4939720"/>
            <a:ext cx="409632" cy="200053"/>
          </a:xfrm>
          <a:prstGeom prst="rect">
            <a:avLst/>
          </a:prstGeom>
          <a:ln w="19050">
            <a:solidFill>
              <a:srgbClr val="FF0000"/>
            </a:solidFill>
          </a:ln>
        </p:spPr>
      </p:pic>
      <p:sp>
        <p:nvSpPr>
          <p:cNvPr id="15" name="Google Shape;1365;p21">
            <a:extLst>
              <a:ext uri="{FF2B5EF4-FFF2-40B4-BE49-F238E27FC236}">
                <a16:creationId xmlns:a16="http://schemas.microsoft.com/office/drawing/2014/main" id="{D77469E4-7139-4BCD-A004-CB637BEFCB4C}"/>
              </a:ext>
            </a:extLst>
          </p:cNvPr>
          <p:cNvSpPr txBox="1"/>
          <p:nvPr/>
        </p:nvSpPr>
        <p:spPr>
          <a:xfrm>
            <a:off x="0" y="-6282"/>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dirty="0">
                <a:solidFill>
                  <a:schemeClr val="bg1"/>
                </a:solidFill>
                <a:latin typeface="Arial Black" panose="020B0A04020102020204" pitchFamily="34" charset="0"/>
                <a:cs typeface="Arial" panose="020B0604020202020204" pitchFamily="34" charset="0"/>
              </a:rPr>
              <a:t>Месторождение Приозерное в Жамбылской области</a:t>
            </a:r>
          </a:p>
        </p:txBody>
      </p:sp>
      <p:pic>
        <p:nvPicPr>
          <p:cNvPr id="22" name="Google Shape;28;p1">
            <a:extLst>
              <a:ext uri="{FF2B5EF4-FFF2-40B4-BE49-F238E27FC236}">
                <a16:creationId xmlns:a16="http://schemas.microsoft.com/office/drawing/2014/main" id="{203B455B-4E62-4EBA-8956-44C5308F9981}"/>
              </a:ext>
            </a:extLst>
          </p:cNvPr>
          <p:cNvPicPr preferRelativeResize="0"/>
          <p:nvPr/>
        </p:nvPicPr>
        <p:blipFill rotWithShape="1">
          <a:blip r:embed="rId5">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137359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157636" y="603022"/>
            <a:ext cx="6202241" cy="4080056"/>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endParaRPr lang="ru-RU" sz="1200" b="1" dirty="0">
              <a:solidFill>
                <a:schemeClr val="tx1"/>
              </a:solidFill>
              <a:latin typeface="Arial" panose="020B0604020202020204" pitchFamily="34" charset="0"/>
              <a:cs typeface="Arial" panose="020B0604020202020204" pitchFamily="34" charset="0"/>
            </a:endParaRPr>
          </a:p>
          <a:p>
            <a:pPr algn="just">
              <a:spcAft>
                <a:spcPts val="600"/>
              </a:spcAft>
              <a:tabLst>
                <a:tab pos="266700" algn="l"/>
                <a:tab pos="714375" algn="l"/>
              </a:tabLst>
            </a:pPr>
            <a:endParaRPr lang="ru-RU" sz="1200" b="1" dirty="0">
              <a:solidFill>
                <a:schemeClr val="tx1"/>
              </a:solidFill>
              <a:latin typeface="Arial" panose="020B0604020202020204" pitchFamily="34" charset="0"/>
              <a:cs typeface="Arial" panose="020B0604020202020204" pitchFamily="34" charset="0"/>
            </a:endParaRPr>
          </a:p>
          <a:p>
            <a:pPr algn="just">
              <a:spcAft>
                <a:spcPts val="600"/>
              </a:spcAft>
              <a:tabLst>
                <a:tab pos="266700" algn="l"/>
                <a:tab pos="714375" algn="l"/>
              </a:tabLst>
            </a:pPr>
            <a:endParaRPr lang="ru-RU" sz="1200" b="1" dirty="0">
              <a:solidFill>
                <a:schemeClr val="tx1"/>
              </a:solidFill>
              <a:latin typeface="Arial" panose="020B0604020202020204" pitchFamily="34" charset="0"/>
              <a:cs typeface="Arial" panose="020B0604020202020204" pitchFamily="34" charset="0"/>
            </a:endParaRPr>
          </a:p>
          <a:p>
            <a:pPr algn="just">
              <a:spcAft>
                <a:spcPts val="600"/>
              </a:spcAft>
              <a:tabLst>
                <a:tab pos="266700" algn="l"/>
                <a:tab pos="714375" algn="l"/>
              </a:tabLst>
            </a:pPr>
            <a:endParaRPr lang="ru-RU" sz="1200" b="1" dirty="0">
              <a:solidFill>
                <a:schemeClr val="tx1"/>
              </a:solidFill>
              <a:latin typeface="Arial" panose="020B0604020202020204" pitchFamily="34" charset="0"/>
              <a:cs typeface="Arial" panose="020B0604020202020204" pitchFamily="34" charset="0"/>
            </a:endParaRPr>
          </a:p>
          <a:p>
            <a:pPr algn="just">
              <a:spcAft>
                <a:spcPts val="600"/>
              </a:spcAft>
              <a:tabLst>
                <a:tab pos="266700" algn="l"/>
                <a:tab pos="714375" algn="l"/>
              </a:tabLst>
            </a:pPr>
            <a:r>
              <a:rPr lang="ru-RU" sz="1200" b="1" dirty="0">
                <a:solidFill>
                  <a:schemeClr val="tx1"/>
                </a:solidFill>
                <a:latin typeface="Arial" panose="020B0604020202020204" pitchFamily="34" charset="0"/>
                <a:cs typeface="Arial" panose="020B0604020202020204" pitchFamily="34" charset="0"/>
              </a:rPr>
              <a:t>Местоположение: </a:t>
            </a:r>
            <a:r>
              <a:rPr lang="ru-RU" sz="1200" dirty="0">
                <a:solidFill>
                  <a:schemeClr val="tx1"/>
                </a:solidFill>
                <a:latin typeface="Arial" panose="020B0604020202020204" pitchFamily="34" charset="0"/>
                <a:cs typeface="Arial" panose="020B0604020202020204" pitchFamily="34" charset="0"/>
              </a:rPr>
              <a:t>расположено в 6 км к востоку от </a:t>
            </a:r>
            <a:r>
              <a:rPr lang="ru-RU" sz="1200" dirty="0" err="1">
                <a:solidFill>
                  <a:schemeClr val="tx1"/>
                </a:solidFill>
                <a:latin typeface="Arial" panose="020B0604020202020204" pitchFamily="34" charset="0"/>
                <a:cs typeface="Arial" panose="020B0604020202020204" pitchFamily="34" charset="0"/>
              </a:rPr>
              <a:t>п.Октябрьский</a:t>
            </a:r>
            <a:r>
              <a:rPr lang="ru-RU" sz="1200" dirty="0">
                <a:solidFill>
                  <a:schemeClr val="tx1"/>
                </a:solidFill>
                <a:latin typeface="Arial" panose="020B0604020202020204" pitchFamily="34" charset="0"/>
                <a:cs typeface="Arial" panose="020B0604020202020204" pitchFamily="34" charset="0"/>
              </a:rPr>
              <a:t>, в 3 км от отработанного Зимнего месторождения.</a:t>
            </a:r>
          </a:p>
          <a:p>
            <a:pPr algn="just">
              <a:spcAft>
                <a:spcPts val="600"/>
              </a:spcAft>
              <a:tabLst>
                <a:tab pos="266700" algn="l"/>
                <a:tab pos="714375" algn="l"/>
              </a:tabLst>
            </a:pPr>
            <a:r>
              <a:rPr lang="ru-RU" sz="1200" b="1" dirty="0">
                <a:solidFill>
                  <a:schemeClr val="tx1"/>
                </a:solidFill>
                <a:latin typeface="Arial" panose="020B0604020202020204" pitchFamily="34" charset="0"/>
                <a:cs typeface="Arial" panose="020B0604020202020204" pitchFamily="34" charset="0"/>
              </a:rPr>
              <a:t>Краткая геологическая </a:t>
            </a:r>
            <a:r>
              <a:rPr lang="ru-RU" sz="1100" b="1" dirty="0">
                <a:solidFill>
                  <a:schemeClr val="tx1"/>
                </a:solidFill>
                <a:latin typeface="Arial" panose="020B0604020202020204" pitchFamily="34" charset="0"/>
                <a:cs typeface="Arial" panose="020B0604020202020204" pitchFamily="34" charset="0"/>
              </a:rPr>
              <a:t>характеристика</a:t>
            </a:r>
            <a:r>
              <a:rPr lang="ru-RU" sz="1100" dirty="0">
                <a:solidFill>
                  <a:schemeClr val="tx1"/>
                </a:solidFill>
                <a:latin typeface="Arial" panose="020B0604020202020204" pitchFamily="34" charset="0"/>
                <a:cs typeface="Arial" panose="020B0604020202020204" pitchFamily="34" charset="0"/>
              </a:rPr>
              <a:t>: Меловые </a:t>
            </a:r>
            <a:r>
              <a:rPr lang="ru-RU" sz="1100" dirty="0" err="1">
                <a:solidFill>
                  <a:schemeClr val="tx1"/>
                </a:solidFill>
                <a:latin typeface="Arial" panose="020B0604020202020204" pitchFamily="34" charset="0"/>
                <a:cs typeface="Arial" panose="020B0604020202020204" pitchFamily="34" charset="0"/>
              </a:rPr>
              <a:t>бокситоносные</a:t>
            </a:r>
            <a:r>
              <a:rPr lang="ru-RU" sz="1100" dirty="0">
                <a:solidFill>
                  <a:schemeClr val="tx1"/>
                </a:solidFill>
                <a:latin typeface="Arial" panose="020B0604020202020204" pitchFamily="34" charset="0"/>
                <a:cs typeface="Arial" panose="020B0604020202020204" pitchFamily="34" charset="0"/>
              </a:rPr>
              <a:t> отложения выполняют карстовую впадину в известняках нижнего карбона, контактирующих с одновозрастными эффузивно-осадочными породами. Глубина карстовой депрессии около 200 м. В разрезе </a:t>
            </a:r>
            <a:r>
              <a:rPr lang="ru-RU" sz="1100" dirty="0" err="1">
                <a:solidFill>
                  <a:schemeClr val="tx1"/>
                </a:solidFill>
                <a:latin typeface="Arial" panose="020B0604020202020204" pitchFamily="34" charset="0"/>
                <a:cs typeface="Arial" panose="020B0604020202020204" pitchFamily="34" charset="0"/>
              </a:rPr>
              <a:t>бокситоносных</a:t>
            </a:r>
            <a:r>
              <a:rPr lang="ru-RU" sz="1100" dirty="0">
                <a:solidFill>
                  <a:schemeClr val="tx1"/>
                </a:solidFill>
                <a:latin typeface="Arial" panose="020B0604020202020204" pitchFamily="34" charset="0"/>
                <a:cs typeface="Arial" panose="020B0604020202020204" pitchFamily="34" charset="0"/>
              </a:rPr>
              <a:t> отложений выделено 5 рудных тел (1, 1а-1г), три из них – 1, 1а, 1б содержат промышленные запасы, составляющие в сумме 915,1 </a:t>
            </a:r>
            <a:r>
              <a:rPr lang="ru-RU" sz="1100" dirty="0" err="1">
                <a:solidFill>
                  <a:schemeClr val="tx1"/>
                </a:solidFill>
                <a:latin typeface="Arial" panose="020B0604020202020204" pitchFamily="34" charset="0"/>
                <a:cs typeface="Arial" panose="020B0604020202020204" pitchFamily="34" charset="0"/>
              </a:rPr>
              <a:t>тыс.т</a:t>
            </a:r>
            <a:r>
              <a:rPr lang="ru-RU" sz="1100" dirty="0">
                <a:solidFill>
                  <a:schemeClr val="tx1"/>
                </a:solidFill>
                <a:latin typeface="Arial" panose="020B0604020202020204" pitchFamily="34" charset="0"/>
                <a:cs typeface="Arial" panose="020B0604020202020204" pitchFamily="34" charset="0"/>
              </a:rPr>
              <a:t>. Рудные тела имеют длину от 70 до 100 м, а ширина их не превышает 100 м. Минимальная глубина залегания кровли равна 33,1 м, а подошва рудного тела 1б находится на глубине      148,1 м. Мощность бокситов по рудным телам составляет 9,3 м, 22,3 м, 25,9 м.</a:t>
            </a:r>
          </a:p>
          <a:p>
            <a:pPr algn="just">
              <a:spcAft>
                <a:spcPts val="600"/>
              </a:spcAft>
              <a:tabLst>
                <a:tab pos="266700" algn="l"/>
                <a:tab pos="714375" algn="l"/>
              </a:tabLst>
            </a:pPr>
            <a:r>
              <a:rPr lang="ru-RU" sz="1100" dirty="0">
                <a:solidFill>
                  <a:schemeClr val="tx1"/>
                </a:solidFill>
                <a:latin typeface="Arial" panose="020B0604020202020204" pitchFamily="34" charset="0"/>
                <a:cs typeface="Arial" panose="020B0604020202020204" pitchFamily="34" charset="0"/>
              </a:rPr>
              <a:t>Характеризуя качество бокситов, следует отметить с одной стороны высокие содержания по рудным телам глинозема (45-47%), низкие - кремнезема (8-9%) и железа (2-12%), в то же время высокое содержание карбонатов (в среднем по месторождению – 2,44%), органики (</a:t>
            </a:r>
            <a:r>
              <a:rPr lang="ru-RU" sz="1100" dirty="0" err="1">
                <a:solidFill>
                  <a:schemeClr val="tx1"/>
                </a:solidFill>
                <a:latin typeface="Arial" panose="020B0604020202020204" pitchFamily="34" charset="0"/>
                <a:cs typeface="Arial" panose="020B0604020202020204" pitchFamily="34" charset="0"/>
              </a:rPr>
              <a:t>Сорг</a:t>
            </a:r>
            <a:r>
              <a:rPr lang="ru-RU" sz="1100" dirty="0">
                <a:solidFill>
                  <a:schemeClr val="tx1"/>
                </a:solidFill>
                <a:latin typeface="Arial" panose="020B0604020202020204" pitchFamily="34" charset="0"/>
                <a:cs typeface="Arial" panose="020B0604020202020204" pitchFamily="34" charset="0"/>
              </a:rPr>
              <a:t> около 1%) и пирита до 9%, что выразилось в повышенном содержании серы.</a:t>
            </a:r>
          </a:p>
          <a:p>
            <a:pPr algn="just">
              <a:spcAft>
                <a:spcPts val="600"/>
              </a:spcAft>
              <a:tabLst>
                <a:tab pos="266700" algn="l"/>
                <a:tab pos="714375" algn="l"/>
              </a:tabLst>
            </a:pPr>
            <a:r>
              <a:rPr lang="ru-RU" sz="1100" dirty="0">
                <a:solidFill>
                  <a:schemeClr val="tx1"/>
                </a:solidFill>
                <a:latin typeface="Arial" panose="020B0604020202020204" pitchFamily="34" charset="0"/>
                <a:cs typeface="Arial" panose="020B0604020202020204" pitchFamily="34" charset="0"/>
              </a:rPr>
              <a:t>По технологическим свойствам согласно заключению ВАМИ, бокситы Восточно-</a:t>
            </a:r>
            <a:r>
              <a:rPr lang="ru-RU" sz="1100" dirty="0" err="1">
                <a:solidFill>
                  <a:schemeClr val="tx1"/>
                </a:solidFill>
                <a:latin typeface="Arial" panose="020B0604020202020204" pitchFamily="34" charset="0"/>
                <a:cs typeface="Arial" panose="020B0604020202020204" pitchFamily="34" charset="0"/>
              </a:rPr>
              <a:t>Козыревского</a:t>
            </a:r>
            <a:r>
              <a:rPr lang="ru-RU" sz="1100" dirty="0">
                <a:solidFill>
                  <a:schemeClr val="tx1"/>
                </a:solidFill>
                <a:latin typeface="Arial" panose="020B0604020202020204" pitchFamily="34" charset="0"/>
                <a:cs typeface="Arial" panose="020B0604020202020204" pitchFamily="34" charset="0"/>
              </a:rPr>
              <a:t> месторождения не пригодны для использования на Павлодарском заводе.</a:t>
            </a:r>
          </a:p>
          <a:p>
            <a:pPr algn="just">
              <a:spcAft>
                <a:spcPts val="600"/>
              </a:spcAft>
              <a:tabLst>
                <a:tab pos="266700" algn="l"/>
                <a:tab pos="714375" algn="l"/>
              </a:tabLst>
            </a:pPr>
            <a:r>
              <a:rPr lang="ru-RU" sz="1100" dirty="0">
                <a:solidFill>
                  <a:schemeClr val="tx1"/>
                </a:solidFill>
                <a:latin typeface="Arial" panose="020B0604020202020204" pitchFamily="34" charset="0"/>
                <a:cs typeface="Arial" panose="020B0604020202020204" pitchFamily="34" charset="0"/>
              </a:rPr>
              <a:t>Инженерно-геологические и гидрогеологические условия залегания месторождения оцениваются как сложные (при высоком коэффициенте вскрыши предполагаются и высокие </a:t>
            </a:r>
            <a:r>
              <a:rPr lang="ru-RU" sz="1100" dirty="0" err="1">
                <a:solidFill>
                  <a:schemeClr val="tx1"/>
                </a:solidFill>
                <a:latin typeface="Arial" panose="020B0604020202020204" pitchFamily="34" charset="0"/>
                <a:cs typeface="Arial" panose="020B0604020202020204" pitchFamily="34" charset="0"/>
              </a:rPr>
              <a:t>водопритоки</a:t>
            </a:r>
            <a:r>
              <a:rPr lang="ru-RU" sz="1100" dirty="0">
                <a:solidFill>
                  <a:schemeClr val="tx1"/>
                </a:solidFill>
                <a:latin typeface="Arial" panose="020B0604020202020204" pitchFamily="34" charset="0"/>
                <a:cs typeface="Arial" panose="020B0604020202020204" pitchFamily="34" charset="0"/>
              </a:rPr>
              <a:t> в карьер).</a:t>
            </a:r>
          </a:p>
          <a:p>
            <a:pPr algn="just">
              <a:spcAft>
                <a:spcPts val="600"/>
              </a:spcAft>
              <a:tabLst>
                <a:tab pos="266700" algn="l"/>
                <a:tab pos="714375" algn="l"/>
              </a:tabLst>
            </a:pPr>
            <a:endParaRPr lang="ru-RU" sz="1100" dirty="0">
              <a:solidFill>
                <a:schemeClr val="tx1"/>
              </a:solidFill>
              <a:latin typeface="Arial" panose="020B0604020202020204" pitchFamily="34" charset="0"/>
              <a:cs typeface="Arial" panose="020B0604020202020204" pitchFamily="34" charset="0"/>
            </a:endParaRPr>
          </a:p>
          <a:p>
            <a:r>
              <a:rPr lang="ru-RU" sz="1100" dirty="0"/>
              <a:t>Инженерно-геологические и гидрогеологические условия залегания месторождения оцениваются как сложные (при высоком </a:t>
            </a:r>
            <a:r>
              <a:rPr lang="ru-RU" sz="1100" dirty="0" err="1"/>
              <a:t>коэффициизвлечение</a:t>
            </a:r>
            <a:r>
              <a:rPr lang="ru-RU" sz="1100" dirty="0"/>
              <a:t> </a:t>
            </a:r>
            <a:r>
              <a:rPr lang="en-US" sz="1100" dirty="0"/>
              <a:t>Al</a:t>
            </a:r>
            <a:r>
              <a:rPr lang="ru-MD" sz="1100" baseline="-25000" dirty="0"/>
              <a:t>2</a:t>
            </a:r>
            <a:r>
              <a:rPr lang="en-US" sz="1100" dirty="0"/>
              <a:t>O</a:t>
            </a:r>
            <a:r>
              <a:rPr lang="ru-MD" sz="1100" baseline="-25000" dirty="0"/>
              <a:t>3</a:t>
            </a:r>
            <a:r>
              <a:rPr lang="ru-MD" sz="1100" dirty="0"/>
              <a:t> </a:t>
            </a:r>
            <a:r>
              <a:rPr lang="ru-RU" sz="1100" dirty="0"/>
              <a:t>в глинозем – 88 %;</a:t>
            </a:r>
          </a:p>
          <a:p>
            <a:r>
              <a:rPr lang="ru-RU" sz="1100" dirty="0"/>
              <a:t>при оценке учитывался только глинозем.</a:t>
            </a:r>
          </a:p>
          <a:p>
            <a:pPr algn="just">
              <a:spcAft>
                <a:spcPts val="600"/>
              </a:spcAft>
              <a:tabLst>
                <a:tab pos="266700" algn="l"/>
                <a:tab pos="714375" algn="l"/>
              </a:tabLst>
            </a:pPr>
            <a:endParaRPr lang="ru-RU" sz="1100" dirty="0">
              <a:solidFill>
                <a:schemeClr val="tx1"/>
              </a:solidFill>
              <a:latin typeface="Arial" panose="020B0604020202020204" pitchFamily="34" charset="0"/>
              <a:cs typeface="Arial" panose="020B0604020202020204" pitchFamily="34" charset="0"/>
            </a:endParaRPr>
          </a:p>
        </p:txBody>
      </p:sp>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797329644"/>
              </p:ext>
            </p:extLst>
          </p:nvPr>
        </p:nvGraphicFramePr>
        <p:xfrm>
          <a:off x="1157636" y="4861509"/>
          <a:ext cx="6202241" cy="1195162"/>
        </p:xfrm>
        <a:graphic>
          <a:graphicData uri="http://schemas.openxmlformats.org/drawingml/2006/table">
            <a:tbl>
              <a:tblPr firstRow="1" firstCol="1" bandRow="1">
                <a:tableStyleId>{21E4AEA4-8DFA-4A89-87EB-49C32662AFE0}</a:tableStyleId>
              </a:tblPr>
              <a:tblGrid>
                <a:gridCol w="1430733">
                  <a:extLst>
                    <a:ext uri="{9D8B030D-6E8A-4147-A177-3AD203B41FA5}">
                      <a16:colId xmlns:a16="http://schemas.microsoft.com/office/drawing/2014/main" val="131043786"/>
                    </a:ext>
                  </a:extLst>
                </a:gridCol>
                <a:gridCol w="1827683">
                  <a:extLst>
                    <a:ext uri="{9D8B030D-6E8A-4147-A177-3AD203B41FA5}">
                      <a16:colId xmlns:a16="http://schemas.microsoft.com/office/drawing/2014/main" val="2658591762"/>
                    </a:ext>
                  </a:extLst>
                </a:gridCol>
                <a:gridCol w="1218456">
                  <a:extLst>
                    <a:ext uri="{9D8B030D-6E8A-4147-A177-3AD203B41FA5}">
                      <a16:colId xmlns:a16="http://schemas.microsoft.com/office/drawing/2014/main" val="20002"/>
                    </a:ext>
                  </a:extLst>
                </a:gridCol>
                <a:gridCol w="1725369">
                  <a:extLst>
                    <a:ext uri="{9D8B030D-6E8A-4147-A177-3AD203B41FA5}">
                      <a16:colId xmlns:a16="http://schemas.microsoft.com/office/drawing/2014/main" val="20003"/>
                    </a:ext>
                  </a:extLst>
                </a:gridCol>
              </a:tblGrid>
              <a:tr h="231837">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601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 </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a:solidFill>
                            <a:schemeClr val="bg1"/>
                          </a:solidFill>
                          <a:latin typeface="Century Gothic" panose="020B0502020202020204" pitchFamily="34" charset="0"/>
                        </a:rPr>
                        <a:t>Забаланс</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4607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Times New Roman" panose="02020603050405020304" pitchFamily="18" charset="0"/>
                        </a:rPr>
                        <a:t>бокситы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С1-914,0 </a:t>
                      </a:r>
                      <a:r>
                        <a:rPr lang="ru-RU" sz="1200" b="0" dirty="0" err="1">
                          <a:solidFill>
                            <a:schemeClr val="tx1"/>
                          </a:solidFill>
                          <a:latin typeface="Century Gothic" panose="020B0502020202020204" pitchFamily="34" charset="0"/>
                        </a:rPr>
                        <a:t>тыс.т</a:t>
                      </a:r>
                      <a:r>
                        <a:rPr lang="ru-RU" sz="1200" b="0"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0572" y="949919"/>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010292" y="945482"/>
            <a:ext cx="406660"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8399537" y="1352141"/>
            <a:ext cx="610756" cy="928167"/>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9416952" y="1352141"/>
            <a:ext cx="1017414" cy="928167"/>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FFA28439-3032-471D-84A7-D5E9F0C6A1B1}"/>
              </a:ext>
            </a:extLst>
          </p:cNvPr>
          <p:cNvPicPr>
            <a:picLocks noChangeAspect="1"/>
          </p:cNvPicPr>
          <p:nvPr/>
        </p:nvPicPr>
        <p:blipFill>
          <a:blip r:embed="rId3"/>
          <a:stretch>
            <a:fillRect/>
          </a:stretch>
        </p:blipFill>
        <p:spPr>
          <a:xfrm>
            <a:off x="8399538" y="2289616"/>
            <a:ext cx="2034829" cy="1497556"/>
          </a:xfrm>
          <a:prstGeom prst="rect">
            <a:avLst/>
          </a:prstGeom>
          <a:ln>
            <a:solidFill>
              <a:schemeClr val="tx1"/>
            </a:solidFill>
          </a:ln>
        </p:spPr>
      </p:pic>
      <p:sp>
        <p:nvSpPr>
          <p:cNvPr id="20" name="TextBox 19">
            <a:extLst>
              <a:ext uri="{FF2B5EF4-FFF2-40B4-BE49-F238E27FC236}">
                <a16:creationId xmlns:a16="http://schemas.microsoft.com/office/drawing/2014/main" id="{746251CB-0926-4E54-9E6D-5C1753F88AAF}"/>
              </a:ext>
            </a:extLst>
          </p:cNvPr>
          <p:cNvSpPr txBox="1"/>
          <p:nvPr/>
        </p:nvSpPr>
        <p:spPr>
          <a:xfrm>
            <a:off x="8760296" y="4241933"/>
            <a:ext cx="1952178" cy="461665"/>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территория включенная в ПУГФН на добычу ТПИ (контур резервного месторождения) </a:t>
            </a:r>
          </a:p>
        </p:txBody>
      </p:sp>
      <p:pic>
        <p:nvPicPr>
          <p:cNvPr id="21" name="Рисунок 20">
            <a:extLst>
              <a:ext uri="{FF2B5EF4-FFF2-40B4-BE49-F238E27FC236}">
                <a16:creationId xmlns:a16="http://schemas.microsoft.com/office/drawing/2014/main" id="{76DEA5F4-0AAA-4A22-9115-05A2C177521D}"/>
              </a:ext>
            </a:extLst>
          </p:cNvPr>
          <p:cNvPicPr>
            <a:picLocks noChangeAspect="1"/>
          </p:cNvPicPr>
          <p:nvPr/>
        </p:nvPicPr>
        <p:blipFill>
          <a:blip r:embed="rId4"/>
          <a:stretch>
            <a:fillRect/>
          </a:stretch>
        </p:blipFill>
        <p:spPr>
          <a:xfrm>
            <a:off x="8320633" y="4351868"/>
            <a:ext cx="409632" cy="200053"/>
          </a:xfrm>
          <a:prstGeom prst="rect">
            <a:avLst/>
          </a:prstGeom>
          <a:ln w="19050">
            <a:solidFill>
              <a:srgbClr val="FF0000"/>
            </a:solidFill>
          </a:ln>
        </p:spPr>
      </p:pic>
      <p:sp>
        <p:nvSpPr>
          <p:cNvPr id="15" name="Google Shape;1365;p21">
            <a:extLst>
              <a:ext uri="{FF2B5EF4-FFF2-40B4-BE49-F238E27FC236}">
                <a16:creationId xmlns:a16="http://schemas.microsoft.com/office/drawing/2014/main" id="{7FB0F913-3E44-4B87-811A-363BA1587EE4}"/>
              </a:ext>
            </a:extLst>
          </p:cNvPr>
          <p:cNvSpPr txBox="1"/>
          <p:nvPr/>
        </p:nvSpPr>
        <p:spPr>
          <a:xfrm>
            <a:off x="0" y="-6282"/>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dirty="0">
                <a:solidFill>
                  <a:schemeClr val="bg1"/>
                </a:solidFill>
                <a:latin typeface="Arial Black" panose="020B0A04020102020204" pitchFamily="34" charset="0"/>
                <a:cs typeface="Arial" panose="020B0604020202020204" pitchFamily="34" charset="0"/>
              </a:rPr>
              <a:t>Месторождение Восточно-</a:t>
            </a:r>
            <a:r>
              <a:rPr lang="ru-RU" sz="2000" dirty="0" err="1">
                <a:solidFill>
                  <a:schemeClr val="bg1"/>
                </a:solidFill>
                <a:latin typeface="Arial Black" panose="020B0A04020102020204" pitchFamily="34" charset="0"/>
                <a:cs typeface="Arial" panose="020B0604020202020204" pitchFamily="34" charset="0"/>
              </a:rPr>
              <a:t>Козыревское</a:t>
            </a:r>
            <a:r>
              <a:rPr lang="ru-RU" sz="2000" dirty="0">
                <a:solidFill>
                  <a:schemeClr val="bg1"/>
                </a:solidFill>
                <a:latin typeface="Arial Black" panose="020B0A04020102020204" pitchFamily="34" charset="0"/>
                <a:cs typeface="Arial" panose="020B0604020202020204" pitchFamily="34" charset="0"/>
              </a:rPr>
              <a:t> в Костанайской области</a:t>
            </a:r>
          </a:p>
        </p:txBody>
      </p:sp>
      <p:pic>
        <p:nvPicPr>
          <p:cNvPr id="22" name="Google Shape;28;p1">
            <a:extLst>
              <a:ext uri="{FF2B5EF4-FFF2-40B4-BE49-F238E27FC236}">
                <a16:creationId xmlns:a16="http://schemas.microsoft.com/office/drawing/2014/main" id="{729E5FBF-F30C-43E8-B1AE-29ADD42286B9}"/>
              </a:ext>
            </a:extLst>
          </p:cNvPr>
          <p:cNvPicPr preferRelativeResize="0"/>
          <p:nvPr/>
        </p:nvPicPr>
        <p:blipFill rotWithShape="1">
          <a:blip r:embed="rId5">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218414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875069" y="618077"/>
            <a:ext cx="6604303" cy="4080056"/>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ru-RU" sz="1200" b="1" dirty="0">
                <a:solidFill>
                  <a:schemeClr val="tx1"/>
                </a:solidFill>
                <a:latin typeface="Arial" panose="020B0604020202020204" pitchFamily="34" charset="0"/>
                <a:cs typeface="Arial" panose="020B0604020202020204" pitchFamily="34" charset="0"/>
              </a:rPr>
              <a:t>Местоположение: </a:t>
            </a:r>
            <a:r>
              <a:rPr lang="ru-RU" sz="1200" dirty="0">
                <a:solidFill>
                  <a:schemeClr val="tx1"/>
                </a:solidFill>
                <a:latin typeface="Arial" panose="020B0604020202020204" pitchFamily="34" charset="0"/>
                <a:cs typeface="Arial" panose="020B0604020202020204" pitchFamily="34" charset="0"/>
              </a:rPr>
              <a:t>расположено в 27 км на юго-запад от поселка </a:t>
            </a:r>
            <a:r>
              <a:rPr lang="ru-RU" sz="1200" dirty="0" err="1">
                <a:solidFill>
                  <a:schemeClr val="tx1"/>
                </a:solidFill>
                <a:latin typeface="Arial" panose="020B0604020202020204" pitchFamily="34" charset="0"/>
                <a:cs typeface="Arial" panose="020B0604020202020204" pitchFamily="34" charset="0"/>
              </a:rPr>
              <a:t>Шетпе</a:t>
            </a:r>
            <a:r>
              <a:rPr lang="ru-RU" sz="1200" dirty="0">
                <a:solidFill>
                  <a:schemeClr val="tx1"/>
                </a:solidFill>
                <a:latin typeface="Arial" panose="020B0604020202020204" pitchFamily="34" charset="0"/>
                <a:cs typeface="Arial" panose="020B0604020202020204" pitchFamily="34" charset="0"/>
              </a:rPr>
              <a:t> и в 50 км на северо-восток от г. Актау на территории </a:t>
            </a:r>
            <a:r>
              <a:rPr lang="ru-RU" sz="1200" dirty="0" err="1">
                <a:solidFill>
                  <a:schemeClr val="tx1"/>
                </a:solidFill>
                <a:latin typeface="Arial" panose="020B0604020202020204" pitchFamily="34" charset="0"/>
                <a:cs typeface="Arial" panose="020B0604020202020204" pitchFamily="34" charset="0"/>
              </a:rPr>
              <a:t>Мангистауского</a:t>
            </a:r>
            <a:r>
              <a:rPr lang="ru-RU" sz="1200" dirty="0">
                <a:solidFill>
                  <a:schemeClr val="tx1"/>
                </a:solidFill>
                <a:latin typeface="Arial" panose="020B0604020202020204" pitchFamily="34" charset="0"/>
                <a:cs typeface="Arial" panose="020B0604020202020204" pitchFamily="34" charset="0"/>
              </a:rPr>
              <a:t> района </a:t>
            </a:r>
            <a:r>
              <a:rPr lang="ru-RU" sz="1200" dirty="0" err="1">
                <a:solidFill>
                  <a:schemeClr val="tx1"/>
                </a:solidFill>
                <a:latin typeface="Arial" panose="020B0604020202020204" pitchFamily="34" charset="0"/>
                <a:cs typeface="Arial" panose="020B0604020202020204" pitchFamily="34" charset="0"/>
              </a:rPr>
              <a:t>Мангистауской</a:t>
            </a:r>
            <a:r>
              <a:rPr lang="ru-RU" sz="1200" dirty="0">
                <a:solidFill>
                  <a:schemeClr val="tx1"/>
                </a:solidFill>
                <a:latin typeface="Arial" panose="020B0604020202020204" pitchFamily="34" charset="0"/>
                <a:cs typeface="Arial" panose="020B0604020202020204" pitchFamily="34" charset="0"/>
              </a:rPr>
              <a:t> области. </a:t>
            </a:r>
          </a:p>
          <a:p>
            <a:pPr algn="just">
              <a:spcAft>
                <a:spcPts val="600"/>
              </a:spcAft>
              <a:tabLst>
                <a:tab pos="266700" algn="l"/>
                <a:tab pos="714375" algn="l"/>
              </a:tabLst>
            </a:pPr>
            <a:r>
              <a:rPr lang="ru-RU" sz="1200" b="1" dirty="0">
                <a:solidFill>
                  <a:schemeClr val="tx1"/>
                </a:solidFill>
                <a:latin typeface="Arial" panose="020B0604020202020204" pitchFamily="34" charset="0"/>
                <a:cs typeface="Arial" panose="020B0604020202020204" pitchFamily="34" charset="0"/>
              </a:rPr>
              <a:t>Краткая геологическая характеристика</a:t>
            </a:r>
            <a:r>
              <a:rPr lang="ru-RU" sz="1200" dirty="0">
                <a:solidFill>
                  <a:schemeClr val="tx1"/>
                </a:solidFill>
                <a:latin typeface="Arial" panose="020B0604020202020204" pitchFamily="34" charset="0"/>
                <a:cs typeface="Arial" panose="020B0604020202020204" pitchFamily="34" charset="0"/>
              </a:rPr>
              <a:t>: Месторождение относится к барит-</a:t>
            </a:r>
            <a:r>
              <a:rPr lang="ru-RU" sz="1200" dirty="0" err="1">
                <a:solidFill>
                  <a:schemeClr val="tx1"/>
                </a:solidFill>
                <a:latin typeface="Arial" panose="020B0604020202020204" pitchFamily="34" charset="0"/>
                <a:cs typeface="Arial" panose="020B0604020202020204" pitchFamily="34" charset="0"/>
              </a:rPr>
              <a:t>целестиновому</a:t>
            </a:r>
            <a:r>
              <a:rPr lang="ru-RU" sz="1200" dirty="0">
                <a:solidFill>
                  <a:schemeClr val="tx1"/>
                </a:solidFill>
                <a:latin typeface="Arial" panose="020B0604020202020204" pitchFamily="34" charset="0"/>
                <a:cs typeface="Arial" panose="020B0604020202020204" pitchFamily="34" charset="0"/>
              </a:rPr>
              <a:t> типу. Оно приурочено к </a:t>
            </a:r>
            <a:r>
              <a:rPr lang="ru-RU" sz="1200" dirty="0" err="1">
                <a:solidFill>
                  <a:schemeClr val="tx1"/>
                </a:solidFill>
                <a:latin typeface="Arial" panose="020B0604020202020204" pitchFamily="34" charset="0"/>
                <a:cs typeface="Arial" panose="020B0604020202020204" pitchFamily="34" charset="0"/>
              </a:rPr>
              <a:t>Карасязьтаспасской</a:t>
            </a:r>
            <a:r>
              <a:rPr lang="ru-RU" sz="1200" dirty="0">
                <a:solidFill>
                  <a:schemeClr val="tx1"/>
                </a:solidFill>
                <a:latin typeface="Arial" panose="020B0604020202020204" pitchFamily="34" charset="0"/>
                <a:cs typeface="Arial" panose="020B0604020202020204" pitchFamily="34" charset="0"/>
              </a:rPr>
              <a:t> антиклинали. В строении месторождения принимают участие осадочные породы юры, мела, палеогена и неогена, а также четвертичные осадки различного генезиса. Промышленное </a:t>
            </a:r>
            <a:r>
              <a:rPr lang="ru-RU" sz="1200" dirty="0" err="1">
                <a:solidFill>
                  <a:schemeClr val="tx1"/>
                </a:solidFill>
                <a:latin typeface="Arial" panose="020B0604020202020204" pitchFamily="34" charset="0"/>
                <a:cs typeface="Arial" panose="020B0604020202020204" pitchFamily="34" charset="0"/>
              </a:rPr>
              <a:t>оруденение</a:t>
            </a:r>
            <a:r>
              <a:rPr lang="ru-RU" sz="1200" dirty="0">
                <a:solidFill>
                  <a:schemeClr val="tx1"/>
                </a:solidFill>
                <a:latin typeface="Arial" panose="020B0604020202020204" pitchFamily="34" charset="0"/>
                <a:cs typeface="Arial" panose="020B0604020202020204" pitchFamily="34" charset="0"/>
              </a:rPr>
              <a:t> приурочено к </a:t>
            </a:r>
            <a:r>
              <a:rPr lang="ru-RU" sz="1200" dirty="0" err="1">
                <a:solidFill>
                  <a:schemeClr val="tx1"/>
                </a:solidFill>
                <a:latin typeface="Arial" panose="020B0604020202020204" pitchFamily="34" charset="0"/>
                <a:cs typeface="Arial" panose="020B0604020202020204" pitchFamily="34" charset="0"/>
              </a:rPr>
              <a:t>среднесарматским</a:t>
            </a:r>
            <a:r>
              <a:rPr lang="ru-RU" sz="1200" dirty="0">
                <a:solidFill>
                  <a:schemeClr val="tx1"/>
                </a:solidFill>
                <a:latin typeface="Arial" panose="020B0604020202020204" pitchFamily="34" charset="0"/>
                <a:cs typeface="Arial" panose="020B0604020202020204" pitchFamily="34" charset="0"/>
              </a:rPr>
              <a:t> мелководным и прибрежно-мелководным пористым </a:t>
            </a:r>
            <a:r>
              <a:rPr lang="ru-RU" sz="1200" dirty="0" err="1">
                <a:solidFill>
                  <a:schemeClr val="tx1"/>
                </a:solidFill>
                <a:latin typeface="Arial" panose="020B0604020202020204" pitchFamily="34" charset="0"/>
                <a:cs typeface="Arial" panose="020B0604020202020204" pitchFamily="34" charset="0"/>
              </a:rPr>
              <a:t>ракушняковым</a:t>
            </a:r>
            <a:r>
              <a:rPr lang="ru-RU" sz="1200" dirty="0">
                <a:solidFill>
                  <a:schemeClr val="tx1"/>
                </a:solidFill>
                <a:latin typeface="Arial" panose="020B0604020202020204" pitchFamily="34" charset="0"/>
                <a:cs typeface="Arial" panose="020B0604020202020204" pitchFamily="34" charset="0"/>
              </a:rPr>
              <a:t> фациям. Слабая барит-</a:t>
            </a:r>
            <a:r>
              <a:rPr lang="ru-RU" sz="1200" dirty="0" err="1">
                <a:solidFill>
                  <a:schemeClr val="tx1"/>
                </a:solidFill>
                <a:latin typeface="Arial" panose="020B0604020202020204" pitchFamily="34" charset="0"/>
                <a:cs typeface="Arial" panose="020B0604020202020204" pitchFamily="34" charset="0"/>
              </a:rPr>
              <a:t>целестиновая</a:t>
            </a:r>
            <a:r>
              <a:rPr lang="ru-RU" sz="1200" dirty="0">
                <a:solidFill>
                  <a:schemeClr val="tx1"/>
                </a:solidFill>
                <a:latin typeface="Arial" panose="020B0604020202020204" pitchFamily="34" charset="0"/>
                <a:cs typeface="Arial" panose="020B0604020202020204" pitchFamily="34" charset="0"/>
              </a:rPr>
              <a:t> минерализация прослежена в </a:t>
            </a:r>
            <a:r>
              <a:rPr lang="ru-RU" sz="1200" dirty="0" err="1">
                <a:solidFill>
                  <a:schemeClr val="tx1"/>
                </a:solidFill>
                <a:latin typeface="Arial" panose="020B0604020202020204" pitchFamily="34" charset="0"/>
                <a:cs typeface="Arial" panose="020B0604020202020204" pitchFamily="34" charset="0"/>
              </a:rPr>
              <a:t>верхнепалеоцен-нижнеэоценовых</a:t>
            </a:r>
            <a:r>
              <a:rPr lang="ru-RU" sz="1200" dirty="0">
                <a:solidFill>
                  <a:schemeClr val="tx1"/>
                </a:solidFill>
                <a:latin typeface="Arial" panose="020B0604020202020204" pitchFamily="34" charset="0"/>
                <a:cs typeface="Arial" panose="020B0604020202020204" pitchFamily="34" charset="0"/>
              </a:rPr>
              <a:t> песчаниках.</a:t>
            </a:r>
          </a:p>
          <a:p>
            <a:pPr algn="just">
              <a:spcAft>
                <a:spcPts val="600"/>
              </a:spcAft>
              <a:tabLst>
                <a:tab pos="266700" algn="l"/>
                <a:tab pos="714375" algn="l"/>
              </a:tabLst>
            </a:pPr>
            <a:r>
              <a:rPr lang="ru-RU" sz="1200" dirty="0">
                <a:solidFill>
                  <a:schemeClr val="tx1"/>
                </a:solidFill>
                <a:latin typeface="Arial" panose="020B0604020202020204" pitchFamily="34" charset="0"/>
                <a:cs typeface="Arial" panose="020B0604020202020204" pitchFamily="34" charset="0"/>
              </a:rPr>
              <a:t>Рудный горизонт представлен </a:t>
            </a:r>
            <a:r>
              <a:rPr lang="ru-RU" sz="1200" dirty="0" err="1">
                <a:solidFill>
                  <a:schemeClr val="tx1"/>
                </a:solidFill>
                <a:latin typeface="Arial" panose="020B0604020202020204" pitchFamily="34" charset="0"/>
                <a:cs typeface="Arial" panose="020B0604020202020204" pitchFamily="34" charset="0"/>
              </a:rPr>
              <a:t>пластообразной</a:t>
            </a:r>
            <a:r>
              <a:rPr lang="ru-RU" sz="1200" dirty="0">
                <a:solidFill>
                  <a:schemeClr val="tx1"/>
                </a:solidFill>
                <a:latin typeface="Arial" panose="020B0604020202020204" pitchFamily="34" charset="0"/>
                <a:cs typeface="Arial" panose="020B0604020202020204" pitchFamily="34" charset="0"/>
              </a:rPr>
              <a:t> залежью, согласной с вмещающими породами. В нем выделяются гнездовые и прожилково-вкрапленные, </a:t>
            </a:r>
            <a:r>
              <a:rPr lang="ru-RU" sz="1200" dirty="0" err="1">
                <a:solidFill>
                  <a:schemeClr val="tx1"/>
                </a:solidFill>
                <a:latin typeface="Arial" panose="020B0604020202020204" pitchFamily="34" charset="0"/>
                <a:cs typeface="Arial" panose="020B0604020202020204" pitchFamily="34" charset="0"/>
              </a:rPr>
              <a:t>гнездово</a:t>
            </a:r>
            <a:r>
              <a:rPr lang="ru-RU" sz="1200" dirty="0">
                <a:solidFill>
                  <a:schemeClr val="tx1"/>
                </a:solidFill>
                <a:latin typeface="Arial" panose="020B0604020202020204" pitchFamily="34" charset="0"/>
                <a:cs typeface="Arial" panose="020B0604020202020204" pitchFamily="34" charset="0"/>
              </a:rPr>
              <a:t>-вкрапленные, </a:t>
            </a:r>
            <a:r>
              <a:rPr lang="ru-RU" sz="1200" dirty="0" err="1">
                <a:solidFill>
                  <a:schemeClr val="tx1"/>
                </a:solidFill>
                <a:latin typeface="Arial" panose="020B0604020202020204" pitchFamily="34" charset="0"/>
                <a:cs typeface="Arial" panose="020B0604020202020204" pitchFamily="34" charset="0"/>
              </a:rPr>
              <a:t>желваково</a:t>
            </a:r>
            <a:r>
              <a:rPr lang="ru-RU" sz="1200" dirty="0">
                <a:solidFill>
                  <a:schemeClr val="tx1"/>
                </a:solidFill>
                <a:latin typeface="Arial" panose="020B0604020202020204" pitchFamily="34" charset="0"/>
                <a:cs typeface="Arial" panose="020B0604020202020204" pitchFamily="34" charset="0"/>
              </a:rPr>
              <a:t>-цементационные массивные руды и сплошные пластово-линзообразные </a:t>
            </a:r>
            <a:r>
              <a:rPr lang="ru-RU" sz="1200" dirty="0" err="1">
                <a:solidFill>
                  <a:schemeClr val="tx1"/>
                </a:solidFill>
                <a:latin typeface="Arial" panose="020B0604020202020204" pitchFamily="34" charset="0"/>
                <a:cs typeface="Arial" panose="020B0604020202020204" pitchFamily="34" charset="0"/>
              </a:rPr>
              <a:t>субсогласные</a:t>
            </a:r>
            <a:r>
              <a:rPr lang="ru-RU" sz="1200" dirty="0">
                <a:solidFill>
                  <a:schemeClr val="tx1"/>
                </a:solidFill>
                <a:latin typeface="Arial" panose="020B0604020202020204" pitchFamily="34" charset="0"/>
                <a:cs typeface="Arial" panose="020B0604020202020204" pitchFamily="34" charset="0"/>
              </a:rPr>
              <a:t> тела. Последние представляют наибольший практический интерес. Они тяготеют к нижнему подошвенному слою среднего сармата и подстилаются глинами. Площадь рудоносного горизонта 110 км2. С юго-востока на северо-запад </a:t>
            </a:r>
            <a:r>
              <a:rPr lang="ru-RU" sz="1200" dirty="0" err="1">
                <a:solidFill>
                  <a:schemeClr val="tx1"/>
                </a:solidFill>
                <a:latin typeface="Arial" panose="020B0604020202020204" pitchFamily="34" charset="0"/>
                <a:cs typeface="Arial" panose="020B0604020202020204" pitchFamily="34" charset="0"/>
              </a:rPr>
              <a:t>оруденение</a:t>
            </a:r>
            <a:r>
              <a:rPr lang="ru-RU" sz="1200" dirty="0">
                <a:solidFill>
                  <a:schemeClr val="tx1"/>
                </a:solidFill>
                <a:latin typeface="Arial" panose="020B0604020202020204" pitchFamily="34" charset="0"/>
                <a:cs typeface="Arial" panose="020B0604020202020204" pitchFamily="34" charset="0"/>
              </a:rPr>
              <a:t> протягивается на 11 км. Западный фланг месторождения частично уничтожен эрозией и имеет причудливо-извилистую границу. Северо-восточная граница вытянута прямолинейно. Мощность рудовмещающей пачки среднего сармата 14,5 м. Глубина залегания кровли практически горизонтальной залежи от 0 до 22 м. Мощность рудоносной толщи от 0,5 до 11,5 м (средняя 3 м). Содержание целестина от 5 до 85%.</a:t>
            </a:r>
          </a:p>
        </p:txBody>
      </p:sp>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940137650"/>
              </p:ext>
            </p:extLst>
          </p:nvPr>
        </p:nvGraphicFramePr>
        <p:xfrm>
          <a:off x="1076101" y="4891620"/>
          <a:ext cx="6202241" cy="1644647"/>
        </p:xfrm>
        <a:graphic>
          <a:graphicData uri="http://schemas.openxmlformats.org/drawingml/2006/table">
            <a:tbl>
              <a:tblPr firstRow="1" firstCol="1" bandRow="1">
                <a:tableStyleId>{21E4AEA4-8DFA-4A89-87EB-49C32662AFE0}</a:tableStyleId>
              </a:tblPr>
              <a:tblGrid>
                <a:gridCol w="1430733">
                  <a:extLst>
                    <a:ext uri="{9D8B030D-6E8A-4147-A177-3AD203B41FA5}">
                      <a16:colId xmlns:a16="http://schemas.microsoft.com/office/drawing/2014/main" val="131043786"/>
                    </a:ext>
                  </a:extLst>
                </a:gridCol>
                <a:gridCol w="1827683">
                  <a:extLst>
                    <a:ext uri="{9D8B030D-6E8A-4147-A177-3AD203B41FA5}">
                      <a16:colId xmlns:a16="http://schemas.microsoft.com/office/drawing/2014/main" val="2658591762"/>
                    </a:ext>
                  </a:extLst>
                </a:gridCol>
                <a:gridCol w="1218456">
                  <a:extLst>
                    <a:ext uri="{9D8B030D-6E8A-4147-A177-3AD203B41FA5}">
                      <a16:colId xmlns:a16="http://schemas.microsoft.com/office/drawing/2014/main" val="20002"/>
                    </a:ext>
                  </a:extLst>
                </a:gridCol>
                <a:gridCol w="1725369">
                  <a:extLst>
                    <a:ext uri="{9D8B030D-6E8A-4147-A177-3AD203B41FA5}">
                      <a16:colId xmlns:a16="http://schemas.microsoft.com/office/drawing/2014/main" val="20003"/>
                    </a:ext>
                  </a:extLst>
                </a:gridCol>
              </a:tblGrid>
              <a:tr h="243039">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050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 </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err="1">
                          <a:solidFill>
                            <a:schemeClr val="bg1"/>
                          </a:solidFill>
                          <a:latin typeface="Century Gothic" panose="020B0502020202020204" pitchFamily="34" charset="0"/>
                        </a:rPr>
                        <a:t>Забаланс</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426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Times New Roman" panose="02020603050405020304" pitchFamily="18" charset="0"/>
                        </a:rPr>
                        <a:t>руда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А+В+С1-792,0тыс.т.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r h="486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Times New Roman" panose="02020603050405020304" pitchFamily="18" charset="0"/>
                        </a:rPr>
                        <a:t>барит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А+В+С1-87,0тыс.т.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0572" y="949919"/>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8280759" y="1582873"/>
            <a:ext cx="406660"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7886034" y="1989531"/>
            <a:ext cx="394727" cy="703148"/>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8723503" y="1996171"/>
            <a:ext cx="2013333" cy="696508"/>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55FC63E0-08D0-4765-A0D2-20EDDDBEFC2A}"/>
              </a:ext>
            </a:extLst>
          </p:cNvPr>
          <p:cNvPicPr>
            <a:picLocks noChangeAspect="1"/>
          </p:cNvPicPr>
          <p:nvPr/>
        </p:nvPicPr>
        <p:blipFill>
          <a:blip r:embed="rId3"/>
          <a:stretch>
            <a:fillRect/>
          </a:stretch>
        </p:blipFill>
        <p:spPr>
          <a:xfrm>
            <a:off x="7886033" y="2694443"/>
            <a:ext cx="2850802" cy="2084528"/>
          </a:xfrm>
          <a:prstGeom prst="rect">
            <a:avLst/>
          </a:prstGeom>
          <a:ln>
            <a:solidFill>
              <a:schemeClr val="tx1"/>
            </a:solidFill>
          </a:ln>
        </p:spPr>
      </p:pic>
      <p:sp>
        <p:nvSpPr>
          <p:cNvPr id="20" name="TextBox 19">
            <a:extLst>
              <a:ext uri="{FF2B5EF4-FFF2-40B4-BE49-F238E27FC236}">
                <a16:creationId xmlns:a16="http://schemas.microsoft.com/office/drawing/2014/main" id="{460FEC94-2A41-4CCF-874D-5152699078E3}"/>
              </a:ext>
            </a:extLst>
          </p:cNvPr>
          <p:cNvSpPr txBox="1"/>
          <p:nvPr/>
        </p:nvSpPr>
        <p:spPr>
          <a:xfrm>
            <a:off x="8335345" y="5129098"/>
            <a:ext cx="1952178" cy="215444"/>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контур резервного месторождения </a:t>
            </a:r>
          </a:p>
        </p:txBody>
      </p:sp>
      <p:pic>
        <p:nvPicPr>
          <p:cNvPr id="21" name="Рисунок 20">
            <a:extLst>
              <a:ext uri="{FF2B5EF4-FFF2-40B4-BE49-F238E27FC236}">
                <a16:creationId xmlns:a16="http://schemas.microsoft.com/office/drawing/2014/main" id="{CF1C8D77-F1D2-4448-9EDA-185EF3E7BABB}"/>
              </a:ext>
            </a:extLst>
          </p:cNvPr>
          <p:cNvPicPr>
            <a:picLocks noChangeAspect="1"/>
          </p:cNvPicPr>
          <p:nvPr/>
        </p:nvPicPr>
        <p:blipFill>
          <a:blip r:embed="rId4"/>
          <a:stretch>
            <a:fillRect/>
          </a:stretch>
        </p:blipFill>
        <p:spPr>
          <a:xfrm>
            <a:off x="7897556" y="5165327"/>
            <a:ext cx="409632" cy="200053"/>
          </a:xfrm>
          <a:prstGeom prst="rect">
            <a:avLst/>
          </a:prstGeom>
          <a:ln w="19050">
            <a:solidFill>
              <a:srgbClr val="FF0000"/>
            </a:solidFill>
          </a:ln>
        </p:spPr>
      </p:pic>
      <p:sp>
        <p:nvSpPr>
          <p:cNvPr id="12" name="Прямоугольник 11">
            <a:extLst>
              <a:ext uri="{FF2B5EF4-FFF2-40B4-BE49-F238E27FC236}">
                <a16:creationId xmlns:a16="http://schemas.microsoft.com/office/drawing/2014/main" id="{93D12CBE-3558-490C-B09A-8E6D004449F0}"/>
              </a:ext>
            </a:extLst>
          </p:cNvPr>
          <p:cNvSpPr/>
          <p:nvPr/>
        </p:nvSpPr>
        <p:spPr>
          <a:xfrm>
            <a:off x="7886034" y="5517232"/>
            <a:ext cx="421155" cy="20005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EFE31AFB-0A26-4988-8E19-77955F86D68E}"/>
              </a:ext>
            </a:extLst>
          </p:cNvPr>
          <p:cNvSpPr txBox="1"/>
          <p:nvPr/>
        </p:nvSpPr>
        <p:spPr>
          <a:xfrm>
            <a:off x="8335345" y="5498500"/>
            <a:ext cx="1952178" cy="215444"/>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контрактная территория УВ</a:t>
            </a:r>
          </a:p>
        </p:txBody>
      </p:sp>
      <p:sp>
        <p:nvSpPr>
          <p:cNvPr id="23" name="Google Shape;1365;p21">
            <a:extLst>
              <a:ext uri="{FF2B5EF4-FFF2-40B4-BE49-F238E27FC236}">
                <a16:creationId xmlns:a16="http://schemas.microsoft.com/office/drawing/2014/main" id="{5E941447-7E8B-4E57-B102-D19D22A26A6E}"/>
              </a:ext>
            </a:extLst>
          </p:cNvPr>
          <p:cNvSpPr txBox="1"/>
          <p:nvPr/>
        </p:nvSpPr>
        <p:spPr>
          <a:xfrm>
            <a:off x="0" y="-6282"/>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dirty="0">
                <a:solidFill>
                  <a:schemeClr val="bg1"/>
                </a:solidFill>
                <a:latin typeface="Arial Black" panose="020B0A04020102020204" pitchFamily="34" charset="0"/>
                <a:cs typeface="Arial" panose="020B0604020202020204" pitchFamily="34" charset="0"/>
              </a:rPr>
              <a:t>Месторождение </a:t>
            </a:r>
            <a:r>
              <a:rPr lang="ru-RU" sz="2000" dirty="0" err="1">
                <a:solidFill>
                  <a:schemeClr val="bg1"/>
                </a:solidFill>
                <a:latin typeface="Arial Black" panose="020B0A04020102020204" pitchFamily="34" charset="0"/>
                <a:cs typeface="Arial" panose="020B0604020202020204" pitchFamily="34" charset="0"/>
              </a:rPr>
              <a:t>Аурташ</a:t>
            </a:r>
            <a:r>
              <a:rPr lang="ru-RU" sz="2000" dirty="0">
                <a:solidFill>
                  <a:schemeClr val="bg1"/>
                </a:solidFill>
                <a:latin typeface="Arial Black" panose="020B0A04020102020204" pitchFamily="34" charset="0"/>
                <a:cs typeface="Arial" panose="020B0604020202020204" pitchFamily="34" charset="0"/>
              </a:rPr>
              <a:t> уч. Западный в Мангистауской области</a:t>
            </a:r>
          </a:p>
        </p:txBody>
      </p:sp>
      <p:pic>
        <p:nvPicPr>
          <p:cNvPr id="25" name="Google Shape;28;p1">
            <a:extLst>
              <a:ext uri="{FF2B5EF4-FFF2-40B4-BE49-F238E27FC236}">
                <a16:creationId xmlns:a16="http://schemas.microsoft.com/office/drawing/2014/main" id="{6DA2AB8B-795C-4A0B-B072-6AE789B37D80}"/>
              </a:ext>
            </a:extLst>
          </p:cNvPr>
          <p:cNvPicPr preferRelativeResize="0"/>
          <p:nvPr/>
        </p:nvPicPr>
        <p:blipFill rotWithShape="1">
          <a:blip r:embed="rId5">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188814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135464" y="949919"/>
            <a:ext cx="6202241" cy="2369169"/>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r>
              <a:rPr lang="ru-RU" sz="1200" b="1" dirty="0">
                <a:solidFill>
                  <a:schemeClr val="tx1"/>
                </a:solidFill>
                <a:latin typeface="Arial" panose="020B0604020202020204" pitchFamily="34" charset="0"/>
                <a:cs typeface="Arial" panose="020B0604020202020204" pitchFamily="34" charset="0"/>
              </a:rPr>
              <a:t>Местоположение: </a:t>
            </a:r>
            <a:r>
              <a:rPr lang="ru-RU"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Расположено в 20 км южнее ж.-д. станции Сары-</a:t>
            </a:r>
            <a:r>
              <a:rPr lang="ru-RU"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Озек</a:t>
            </a:r>
            <a:r>
              <a:rPr lang="ru-RU"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Алматинская область.</a:t>
            </a:r>
          </a:p>
          <a:p>
            <a:pPr algn="just">
              <a:tabLst>
                <a:tab pos="266700" algn="l"/>
                <a:tab pos="714375" algn="l"/>
              </a:tabLst>
            </a:pPr>
            <a:r>
              <a:rPr lang="ru-RU" sz="1200" b="1" dirty="0">
                <a:solidFill>
                  <a:schemeClr val="tx1"/>
                </a:solidFill>
                <a:latin typeface="Arial" panose="020B0604020202020204" pitchFamily="34" charset="0"/>
                <a:cs typeface="Arial" panose="020B0604020202020204" pitchFamily="34" charset="0"/>
              </a:rPr>
              <a:t>	    Краткая геологическая характеристика: </a:t>
            </a:r>
            <a:r>
              <a:rPr lang="ru-RU" sz="1200" dirty="0">
                <a:solidFill>
                  <a:schemeClr val="tx1"/>
                </a:solidFill>
                <a:latin typeface="Arial" panose="020B0604020202020204" pitchFamily="34" charset="0"/>
                <a:cs typeface="Arial" panose="020B0604020202020204" pitchFamily="34" charset="0"/>
              </a:rPr>
              <a:t>Месторождение </a:t>
            </a:r>
            <a:r>
              <a:rPr lang="ru-RU" sz="1200" dirty="0" err="1">
                <a:solidFill>
                  <a:schemeClr val="tx1"/>
                </a:solidFill>
                <a:latin typeface="Arial" panose="020B0604020202020204" pitchFamily="34" charset="0"/>
                <a:cs typeface="Arial" panose="020B0604020202020204" pitchFamily="34" charset="0"/>
              </a:rPr>
              <a:t>Бетбастау</a:t>
            </a:r>
            <a:r>
              <a:rPr lang="ru-RU" sz="1200" dirty="0">
                <a:solidFill>
                  <a:schemeClr val="tx1"/>
                </a:solidFill>
                <a:latin typeface="Arial" panose="020B0604020202020204" pitchFamily="34" charset="0"/>
                <a:cs typeface="Arial" panose="020B0604020202020204" pitchFamily="34" charset="0"/>
              </a:rPr>
              <a:t> по морфологическим особенностям относится к IV  группе сложности по классификации ГКЗ. С учетом группы разведанности к категории С1 отнесены запасы, разведанные по сети менее 40х40 м, а к категории С2 при сети 40х40 м (в основном 40х80, 80х80 м). Запасы месторождения </a:t>
            </a:r>
            <a:r>
              <a:rPr lang="ru-RU" sz="1200" dirty="0" err="1">
                <a:solidFill>
                  <a:schemeClr val="tx1"/>
                </a:solidFill>
                <a:latin typeface="Arial" panose="020B0604020202020204" pitchFamily="34" charset="0"/>
                <a:cs typeface="Arial" panose="020B0604020202020204" pitchFamily="34" charset="0"/>
              </a:rPr>
              <a:t>Бетбастау</a:t>
            </a:r>
            <a:r>
              <a:rPr lang="ru-RU" sz="1200" dirty="0">
                <a:solidFill>
                  <a:schemeClr val="tx1"/>
                </a:solidFill>
                <a:latin typeface="Arial" panose="020B0604020202020204" pitchFamily="34" charset="0"/>
                <a:cs typeface="Arial" panose="020B0604020202020204" pitchFamily="34" charset="0"/>
              </a:rPr>
              <a:t> подсчитаны до глубины 100-120. Всего выделено 4 </a:t>
            </a:r>
            <a:r>
              <a:rPr lang="ru-RU" sz="1200" dirty="0" err="1">
                <a:solidFill>
                  <a:schemeClr val="tx1"/>
                </a:solidFill>
                <a:latin typeface="Arial" panose="020B0604020202020204" pitchFamily="34" charset="0"/>
                <a:cs typeface="Arial" panose="020B0604020202020204" pitchFamily="34" charset="0"/>
              </a:rPr>
              <a:t>подсчетных</a:t>
            </a:r>
            <a:r>
              <a:rPr lang="ru-RU" sz="1200" dirty="0">
                <a:solidFill>
                  <a:schemeClr val="tx1"/>
                </a:solidFill>
                <a:latin typeface="Arial" panose="020B0604020202020204" pitchFamily="34" charset="0"/>
                <a:cs typeface="Arial" panose="020B0604020202020204" pitchFamily="34" charset="0"/>
              </a:rPr>
              <a:t> блоков категории С1 и 3</a:t>
            </a:r>
            <a:r>
              <a:rPr lang="en-US" sz="1200" dirty="0">
                <a:solidFill>
                  <a:schemeClr val="tx1"/>
                </a:solidFill>
                <a:latin typeface="Arial" panose="020B0604020202020204" pitchFamily="34" charset="0"/>
                <a:cs typeface="Arial" panose="020B0604020202020204" pitchFamily="34" charset="0"/>
              </a:rPr>
              <a:t> </a:t>
            </a:r>
            <a:r>
              <a:rPr lang="ru-RU" sz="1200" dirty="0" err="1">
                <a:solidFill>
                  <a:schemeClr val="tx1"/>
                </a:solidFill>
                <a:latin typeface="Arial" panose="020B0604020202020204" pitchFamily="34" charset="0"/>
                <a:cs typeface="Arial" panose="020B0604020202020204" pitchFamily="34" charset="0"/>
              </a:rPr>
              <a:t>подсчетных</a:t>
            </a:r>
            <a:r>
              <a:rPr lang="ru-RU" sz="1200" dirty="0">
                <a:solidFill>
                  <a:schemeClr val="tx1"/>
                </a:solidFill>
                <a:latin typeface="Arial" panose="020B0604020202020204" pitchFamily="34" charset="0"/>
                <a:cs typeface="Arial" panose="020B0604020202020204" pitchFamily="34" charset="0"/>
              </a:rPr>
              <a:t> блока категории С2</a:t>
            </a:r>
            <a:r>
              <a:rPr lang="en-US" sz="1200" dirty="0">
                <a:solidFill>
                  <a:schemeClr val="tx1"/>
                </a:solidFill>
                <a:latin typeface="Arial" panose="020B0604020202020204" pitchFamily="34" charset="0"/>
                <a:cs typeface="Arial" panose="020B0604020202020204" pitchFamily="34" charset="0"/>
              </a:rPr>
              <a:t>.</a:t>
            </a:r>
            <a:endParaRPr lang="ru-RU" dirty="0">
              <a:latin typeface="Times New Roman" panose="02020603050405020304" pitchFamily="18" charset="0"/>
              <a:ea typeface="Times New Roman" panose="02020603050405020304" pitchFamily="18" charset="0"/>
            </a:endParaRPr>
          </a:p>
        </p:txBody>
      </p:sp>
      <p:graphicFrame>
        <p:nvGraphicFramePr>
          <p:cNvPr id="14" name="Таблица 13">
            <a:extLst>
              <a:ext uri="{FF2B5EF4-FFF2-40B4-BE49-F238E27FC236}">
                <a16:creationId xmlns:a16="http://schemas.microsoft.com/office/drawing/2014/main" id="{9576F009-74C6-43FA-B9FF-7925185E924E}"/>
              </a:ext>
            </a:extLst>
          </p:cNvPr>
          <p:cNvGraphicFramePr>
            <a:graphicFrameLocks noGrp="1"/>
          </p:cNvGraphicFramePr>
          <p:nvPr>
            <p:extLst>
              <p:ext uri="{D42A27DB-BD31-4B8C-83A1-F6EECF244321}">
                <p14:modId xmlns:p14="http://schemas.microsoft.com/office/powerpoint/2010/main" val="2720245447"/>
              </p:ext>
            </p:extLst>
          </p:nvPr>
        </p:nvGraphicFramePr>
        <p:xfrm>
          <a:off x="1159279" y="3645654"/>
          <a:ext cx="6200598" cy="1360724"/>
        </p:xfrm>
        <a:graphic>
          <a:graphicData uri="http://schemas.openxmlformats.org/drawingml/2006/table">
            <a:tbl>
              <a:tblPr firstRow="1" firstCol="1" bandRow="1">
                <a:tableStyleId>{21E4AEA4-8DFA-4A89-87EB-49C32662AFE0}</a:tableStyleId>
              </a:tblPr>
              <a:tblGrid>
                <a:gridCol w="1430354">
                  <a:extLst>
                    <a:ext uri="{9D8B030D-6E8A-4147-A177-3AD203B41FA5}">
                      <a16:colId xmlns:a16="http://schemas.microsoft.com/office/drawing/2014/main" val="131043786"/>
                    </a:ext>
                  </a:extLst>
                </a:gridCol>
                <a:gridCol w="2230888">
                  <a:extLst>
                    <a:ext uri="{9D8B030D-6E8A-4147-A177-3AD203B41FA5}">
                      <a16:colId xmlns:a16="http://schemas.microsoft.com/office/drawing/2014/main" val="2658591762"/>
                    </a:ext>
                  </a:extLst>
                </a:gridCol>
                <a:gridCol w="2539356">
                  <a:extLst>
                    <a:ext uri="{9D8B030D-6E8A-4147-A177-3AD203B41FA5}">
                      <a16:colId xmlns:a16="http://schemas.microsoft.com/office/drawing/2014/main" val="20002"/>
                    </a:ext>
                  </a:extLst>
                </a:gridCol>
              </a:tblGrid>
              <a:tr h="27644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extLst>
                  <a:ext uri="{0D108BD9-81ED-4DB2-BD59-A6C34878D82A}">
                    <a16:rowId xmlns:a16="http://schemas.microsoft.com/office/drawing/2014/main" val="10000"/>
                  </a:ext>
                </a:extLst>
              </a:tr>
              <a:tr h="369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 </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extLst>
                  <a:ext uri="{0D108BD9-81ED-4DB2-BD59-A6C34878D82A}">
                    <a16:rowId xmlns:a16="http://schemas.microsoft.com/office/drawing/2014/main" val="4136081732"/>
                  </a:ext>
                </a:extLst>
              </a:tr>
              <a:tr h="627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Times New Roman" panose="02020603050405020304" pitchFamily="18" charset="0"/>
                        </a:rPr>
                        <a:t>золото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Руда: С1-42 </a:t>
                      </a:r>
                      <a:r>
                        <a:rPr lang="ru-RU" sz="1200" b="0" dirty="0" err="1">
                          <a:solidFill>
                            <a:schemeClr val="tx1"/>
                          </a:solidFill>
                          <a:latin typeface="Century Gothic" panose="020B0502020202020204" pitchFamily="34" charset="0"/>
                        </a:rPr>
                        <a:t>тыс.</a:t>
                      </a:r>
                      <a:r>
                        <a:rPr lang="ru-RU" sz="1200" b="0" baseline="0" dirty="0" err="1">
                          <a:solidFill>
                            <a:schemeClr val="tx1"/>
                          </a:solidFill>
                          <a:latin typeface="Century Gothic" panose="020B0502020202020204" pitchFamily="34" charset="0"/>
                        </a:rPr>
                        <a:t>т</a:t>
                      </a:r>
                      <a:endParaRPr lang="ru-RU" sz="1200" b="0" baseline="0" dirty="0">
                        <a:solidFill>
                          <a:schemeClr val="tx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baseline="0" dirty="0">
                          <a:solidFill>
                            <a:schemeClr val="tx1"/>
                          </a:solidFill>
                          <a:latin typeface="Century Gothic" panose="020B0502020202020204" pitchFamily="34" charset="0"/>
                        </a:rPr>
                        <a:t>Золото -  384 кг</a:t>
                      </a:r>
                      <a:endParaRPr lang="ru-RU"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Руда: С2-122 </a:t>
                      </a:r>
                      <a:r>
                        <a:rPr lang="ru-RU" sz="1200" b="0" dirty="0" err="1">
                          <a:solidFill>
                            <a:schemeClr val="tx1"/>
                          </a:solidFill>
                          <a:latin typeface="Century Gothic" panose="020B0502020202020204" pitchFamily="34" charset="0"/>
                        </a:rPr>
                        <a:t>тыс.</a:t>
                      </a:r>
                      <a:r>
                        <a:rPr lang="ru-RU" sz="1200" b="0" baseline="0" dirty="0" err="1">
                          <a:solidFill>
                            <a:schemeClr val="tx1"/>
                          </a:solidFill>
                          <a:latin typeface="Century Gothic" panose="020B0502020202020204" pitchFamily="34" charset="0"/>
                        </a:rPr>
                        <a:t>т</a:t>
                      </a:r>
                      <a:endParaRPr lang="ru-RU" sz="1200" b="0" baseline="0" dirty="0">
                        <a:solidFill>
                          <a:schemeClr val="tx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baseline="0" dirty="0">
                          <a:solidFill>
                            <a:schemeClr val="tx1"/>
                          </a:solidFill>
                          <a:latin typeface="Century Gothic" panose="020B0502020202020204" pitchFamily="34" charset="0"/>
                        </a:rPr>
                        <a:t>Золото -  779 кг</a:t>
                      </a:r>
                      <a:endParaRPr lang="ru-RU"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0572" y="949919"/>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686305" y="1579995"/>
            <a:ext cx="406660"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7937593" y="2082395"/>
            <a:ext cx="1748713" cy="906005"/>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10122525" y="2038693"/>
            <a:ext cx="562753" cy="947540"/>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4" name="Рисунок 3">
            <a:extLst>
              <a:ext uri="{FF2B5EF4-FFF2-40B4-BE49-F238E27FC236}">
                <a16:creationId xmlns:a16="http://schemas.microsoft.com/office/drawing/2014/main" id="{BCEE78FB-51F6-44F4-92D9-8044403E5AE6}"/>
              </a:ext>
            </a:extLst>
          </p:cNvPr>
          <p:cNvPicPr>
            <a:picLocks noChangeAspect="1"/>
          </p:cNvPicPr>
          <p:nvPr/>
        </p:nvPicPr>
        <p:blipFill>
          <a:blip r:embed="rId3"/>
          <a:stretch>
            <a:fillRect/>
          </a:stretch>
        </p:blipFill>
        <p:spPr>
          <a:xfrm>
            <a:off x="7937593" y="3005427"/>
            <a:ext cx="2908911" cy="1360724"/>
          </a:xfrm>
          <a:prstGeom prst="rect">
            <a:avLst/>
          </a:prstGeom>
          <a:ln>
            <a:solidFill>
              <a:schemeClr val="tx1"/>
            </a:solidFill>
          </a:ln>
        </p:spPr>
      </p:pic>
      <p:sp>
        <p:nvSpPr>
          <p:cNvPr id="15" name="TextBox 14">
            <a:extLst>
              <a:ext uri="{FF2B5EF4-FFF2-40B4-BE49-F238E27FC236}">
                <a16:creationId xmlns:a16="http://schemas.microsoft.com/office/drawing/2014/main" id="{5CCA33BA-088C-4E80-8D89-25954F69B503}"/>
              </a:ext>
            </a:extLst>
          </p:cNvPr>
          <p:cNvSpPr txBox="1"/>
          <p:nvPr/>
        </p:nvSpPr>
        <p:spPr>
          <a:xfrm>
            <a:off x="8550120" y="5280951"/>
            <a:ext cx="1952178" cy="215444"/>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контур резервного месторождения </a:t>
            </a:r>
          </a:p>
        </p:txBody>
      </p:sp>
      <p:pic>
        <p:nvPicPr>
          <p:cNvPr id="20" name="Рисунок 19">
            <a:extLst>
              <a:ext uri="{FF2B5EF4-FFF2-40B4-BE49-F238E27FC236}">
                <a16:creationId xmlns:a16="http://schemas.microsoft.com/office/drawing/2014/main" id="{2A2A144D-FC63-4E06-9CDB-A0B1B1818453}"/>
              </a:ext>
            </a:extLst>
          </p:cNvPr>
          <p:cNvPicPr>
            <a:picLocks noChangeAspect="1"/>
          </p:cNvPicPr>
          <p:nvPr/>
        </p:nvPicPr>
        <p:blipFill>
          <a:blip r:embed="rId4"/>
          <a:stretch>
            <a:fillRect/>
          </a:stretch>
        </p:blipFill>
        <p:spPr>
          <a:xfrm>
            <a:off x="8112331" y="5317180"/>
            <a:ext cx="409632" cy="200053"/>
          </a:xfrm>
          <a:prstGeom prst="rect">
            <a:avLst/>
          </a:prstGeom>
          <a:ln w="19050">
            <a:solidFill>
              <a:srgbClr val="EB9A9B"/>
            </a:solidFill>
          </a:ln>
        </p:spPr>
      </p:pic>
      <p:pic>
        <p:nvPicPr>
          <p:cNvPr id="21" name="Picture 3">
            <a:extLst>
              <a:ext uri="{FF2B5EF4-FFF2-40B4-BE49-F238E27FC236}">
                <a16:creationId xmlns:a16="http://schemas.microsoft.com/office/drawing/2014/main" id="{C142F854-8BCC-437B-BEF9-8843740D342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09950" y="4953787"/>
            <a:ext cx="3238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a:extLst>
              <a:ext uri="{FF2B5EF4-FFF2-40B4-BE49-F238E27FC236}">
                <a16:creationId xmlns:a16="http://schemas.microsoft.com/office/drawing/2014/main" id="{D711A4D3-EF00-4976-BD86-EF8EFA4675BC}"/>
              </a:ext>
            </a:extLst>
          </p:cNvPr>
          <p:cNvSpPr txBox="1"/>
          <p:nvPr/>
        </p:nvSpPr>
        <p:spPr>
          <a:xfrm>
            <a:off x="8550238" y="4983549"/>
            <a:ext cx="2678795" cy="215444"/>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балансовое месторождение</a:t>
            </a:r>
          </a:p>
        </p:txBody>
      </p:sp>
      <p:sp>
        <p:nvSpPr>
          <p:cNvPr id="23" name="Google Shape;1365;p21">
            <a:extLst>
              <a:ext uri="{FF2B5EF4-FFF2-40B4-BE49-F238E27FC236}">
                <a16:creationId xmlns:a16="http://schemas.microsoft.com/office/drawing/2014/main" id="{52E31EBF-9744-4D95-96A9-6306B88B48D1}"/>
              </a:ext>
            </a:extLst>
          </p:cNvPr>
          <p:cNvSpPr txBox="1"/>
          <p:nvPr/>
        </p:nvSpPr>
        <p:spPr>
          <a:xfrm>
            <a:off x="0" y="-6282"/>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dirty="0">
                <a:solidFill>
                  <a:schemeClr val="bg1"/>
                </a:solidFill>
                <a:latin typeface="Arial Black" panose="020B0A04020102020204" pitchFamily="34" charset="0"/>
                <a:cs typeface="Arial" panose="020B0604020202020204" pitchFamily="34" charset="0"/>
              </a:rPr>
              <a:t>Месторождение </a:t>
            </a:r>
            <a:r>
              <a:rPr lang="ru-RU" sz="2000" dirty="0" err="1">
                <a:solidFill>
                  <a:schemeClr val="bg1"/>
                </a:solidFill>
                <a:latin typeface="Arial Black" panose="020B0A04020102020204" pitchFamily="34" charset="0"/>
                <a:cs typeface="Arial" panose="020B0604020202020204" pitchFamily="34" charset="0"/>
              </a:rPr>
              <a:t>Бетбастау</a:t>
            </a:r>
            <a:r>
              <a:rPr lang="ru-RU" sz="2000" dirty="0">
                <a:solidFill>
                  <a:schemeClr val="bg1"/>
                </a:solidFill>
                <a:latin typeface="Arial Black" panose="020B0A04020102020204" pitchFamily="34" charset="0"/>
                <a:cs typeface="Arial" panose="020B0604020202020204" pitchFamily="34" charset="0"/>
              </a:rPr>
              <a:t> в Жетысуской области</a:t>
            </a:r>
          </a:p>
        </p:txBody>
      </p:sp>
      <p:pic>
        <p:nvPicPr>
          <p:cNvPr id="24" name="Google Shape;28;p1">
            <a:extLst>
              <a:ext uri="{FF2B5EF4-FFF2-40B4-BE49-F238E27FC236}">
                <a16:creationId xmlns:a16="http://schemas.microsoft.com/office/drawing/2014/main" id="{B1F45FF7-BB6C-4B99-A549-8C75BE642DA5}"/>
              </a:ext>
            </a:extLst>
          </p:cNvPr>
          <p:cNvPicPr preferRelativeResize="0"/>
          <p:nvPr/>
        </p:nvPicPr>
        <p:blipFill rotWithShape="1">
          <a:blip r:embed="rId7">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157862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186626" y="580025"/>
            <a:ext cx="6202241" cy="3959332"/>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tabLst>
                <a:tab pos="266700" algn="l"/>
                <a:tab pos="714375" algn="l"/>
              </a:tabLst>
            </a:pPr>
            <a:r>
              <a:rPr lang="ru-RU" sz="1200" b="1" dirty="0">
                <a:solidFill>
                  <a:schemeClr val="tx1"/>
                </a:solidFill>
                <a:latin typeface="Arial" panose="020B0604020202020204" pitchFamily="34" charset="0"/>
                <a:cs typeface="Arial" panose="020B0604020202020204" pitchFamily="34" charset="0"/>
              </a:rPr>
              <a:t>	</a:t>
            </a:r>
          </a:p>
          <a:p>
            <a:pPr algn="just">
              <a:spcAft>
                <a:spcPts val="600"/>
              </a:spcAft>
              <a:tabLst>
                <a:tab pos="266700" algn="l"/>
                <a:tab pos="714375" algn="l"/>
              </a:tabLst>
            </a:pPr>
            <a:endParaRPr lang="ru-RU" sz="1200" b="1" dirty="0">
              <a:solidFill>
                <a:schemeClr val="tx1"/>
              </a:solidFill>
              <a:latin typeface="Arial" panose="020B0604020202020204" pitchFamily="34" charset="0"/>
              <a:cs typeface="Arial" panose="020B0604020202020204" pitchFamily="34" charset="0"/>
            </a:endParaRPr>
          </a:p>
          <a:p>
            <a:pPr algn="just">
              <a:spcAft>
                <a:spcPts val="600"/>
              </a:spcAft>
              <a:tabLst>
                <a:tab pos="266700" algn="l"/>
                <a:tab pos="714375" algn="l"/>
              </a:tabLst>
            </a:pPr>
            <a:r>
              <a:rPr lang="ru-RU" sz="1200" b="1" dirty="0">
                <a:solidFill>
                  <a:schemeClr val="tx1"/>
                </a:solidFill>
                <a:latin typeface="Arial" panose="020B0604020202020204" pitchFamily="34" charset="0"/>
                <a:cs typeface="Arial" panose="020B0604020202020204" pitchFamily="34" charset="0"/>
              </a:rPr>
              <a:t>	Местоположение: </a:t>
            </a:r>
            <a:r>
              <a:rPr lang="ru-RU" sz="1200" dirty="0">
                <a:solidFill>
                  <a:schemeClr val="tx1"/>
                </a:solidFill>
                <a:latin typeface="Arial" panose="020B0604020202020204" pitchFamily="34" charset="0"/>
                <a:cs typeface="Arial" panose="020B0604020202020204" pitchFamily="34" charset="0"/>
              </a:rPr>
              <a:t>Расположено в Нуринском районе Карагандинской области, в 60 км к юго-западу от г. Караганды.</a:t>
            </a:r>
          </a:p>
          <a:p>
            <a:pPr algn="just">
              <a:spcAft>
                <a:spcPts val="600"/>
              </a:spcAft>
              <a:tabLst>
                <a:tab pos="266700" algn="l"/>
                <a:tab pos="714375" algn="l"/>
              </a:tabLst>
            </a:pPr>
            <a:r>
              <a:rPr lang="ru-RU" sz="1200" dirty="0">
                <a:solidFill>
                  <a:schemeClr val="tx1"/>
                </a:solidFill>
                <a:latin typeface="Arial" panose="020B0604020202020204" pitchFamily="34" charset="0"/>
                <a:cs typeface="Arial" panose="020B0604020202020204" pitchFamily="34" charset="0"/>
              </a:rPr>
              <a:t> 	</a:t>
            </a:r>
            <a:r>
              <a:rPr lang="ru-RU" sz="1200" b="1" dirty="0">
                <a:solidFill>
                  <a:schemeClr val="tx1"/>
                </a:solidFill>
                <a:latin typeface="Arial" panose="020B0604020202020204" pitchFamily="34" charset="0"/>
                <a:cs typeface="Arial" panose="020B0604020202020204" pitchFamily="34" charset="0"/>
              </a:rPr>
              <a:t>Краткая геологическая характеристика: </a:t>
            </a:r>
            <a:r>
              <a:rPr lang="ru-RU" sz="1200" dirty="0">
                <a:solidFill>
                  <a:schemeClr val="tx1"/>
                </a:solidFill>
                <a:latin typeface="Arial" panose="020B0604020202020204" pitchFamily="34" charset="0"/>
                <a:cs typeface="Arial" panose="020B0604020202020204" pitchFamily="34" charset="0"/>
              </a:rPr>
              <a:t>Площадь месторождения сложена вулканогенными породами среднего-верхнего ордовика со слепым интрузивным телом на глубине 0,2-1,0 км. В зоне </a:t>
            </a:r>
            <a:r>
              <a:rPr lang="ru-RU" sz="1200" dirty="0" err="1">
                <a:solidFill>
                  <a:schemeClr val="tx1"/>
                </a:solidFill>
                <a:latin typeface="Arial" panose="020B0604020202020204" pitchFamily="34" charset="0"/>
                <a:cs typeface="Arial" panose="020B0604020202020204" pitchFamily="34" charset="0"/>
              </a:rPr>
              <a:t>рассланцевания</a:t>
            </a:r>
            <a:r>
              <a:rPr lang="ru-RU" sz="1200" dirty="0">
                <a:solidFill>
                  <a:schemeClr val="tx1"/>
                </a:solidFill>
                <a:latin typeface="Arial" panose="020B0604020202020204" pitchFamily="34" charset="0"/>
                <a:cs typeface="Arial" panose="020B0604020202020204" pitchFamily="34" charset="0"/>
              </a:rPr>
              <a:t> протяженностью более 10 км и шириной 1,5 км к экзоконтактовой части слепого интрузива приурочена серия кварцевых жил </a:t>
            </a:r>
            <a:r>
              <a:rPr lang="ru-RU" sz="1200" dirty="0" err="1">
                <a:solidFill>
                  <a:schemeClr val="tx1"/>
                </a:solidFill>
                <a:latin typeface="Arial" panose="020B0604020202020204" pitchFamily="34" charset="0"/>
                <a:cs typeface="Arial" panose="020B0604020202020204" pitchFamily="34" charset="0"/>
              </a:rPr>
              <a:t>кулисообразного</a:t>
            </a:r>
            <a:r>
              <a:rPr lang="ru-RU" sz="1200" dirty="0">
                <a:solidFill>
                  <a:schemeClr val="tx1"/>
                </a:solidFill>
                <a:latin typeface="Arial" panose="020B0604020202020204" pitchFamily="34" charset="0"/>
                <a:cs typeface="Arial" panose="020B0604020202020204" pitchFamily="34" charset="0"/>
              </a:rPr>
              <a:t> залегания общей протяженностью 9 км. Длина кварцевых жил от 20 до 200-300 м, мощностью от 0,1 до 10,5 м. Выделены две зоны: Восточная и Западная. Восточная зона включает 4 жилы </a:t>
            </a:r>
            <a:r>
              <a:rPr lang="ru-RU" sz="1200" dirty="0" err="1">
                <a:solidFill>
                  <a:schemeClr val="tx1"/>
                </a:solidFill>
                <a:latin typeface="Arial" panose="020B0604020202020204" pitchFamily="34" charset="0"/>
                <a:cs typeface="Arial" panose="020B0604020202020204" pitchFamily="34" charset="0"/>
              </a:rPr>
              <a:t>субширотного</a:t>
            </a:r>
            <a:r>
              <a:rPr lang="ru-RU" sz="1200" dirty="0">
                <a:solidFill>
                  <a:schemeClr val="tx1"/>
                </a:solidFill>
                <a:latin typeface="Arial" panose="020B0604020202020204" pitchFamily="34" charset="0"/>
                <a:cs typeface="Arial" panose="020B0604020202020204" pitchFamily="34" charset="0"/>
              </a:rPr>
              <a:t> простирания общей протяженностью 440 м. Ширина зоны с жильным </a:t>
            </a:r>
            <a:r>
              <a:rPr lang="ru-RU" sz="1200" dirty="0" err="1">
                <a:solidFill>
                  <a:schemeClr val="tx1"/>
                </a:solidFill>
                <a:latin typeface="Arial" panose="020B0604020202020204" pitchFamily="34" charset="0"/>
                <a:cs typeface="Arial" panose="020B0604020202020204" pitchFamily="34" charset="0"/>
              </a:rPr>
              <a:t>оруденением</a:t>
            </a:r>
            <a:r>
              <a:rPr lang="ru-RU" sz="1200" dirty="0">
                <a:solidFill>
                  <a:schemeClr val="tx1"/>
                </a:solidFill>
                <a:latin typeface="Arial" panose="020B0604020202020204" pitchFamily="34" charset="0"/>
                <a:cs typeface="Arial" panose="020B0604020202020204" pitchFamily="34" charset="0"/>
              </a:rPr>
              <a:t> 30-50 м, мощность кварцевых жил 0,2-10,5 м. Содержание золота от 0,2 до 91,4 г/т. Повышенная концентрация золота тяготеет к висячему боку рудных тел. В одной из жил в рудном столбе мощностью 3 м содержание золота 44-64 г/т с макроскопически видимыми его вкраплениями. В скважине на глубине 29-36 м содержание золота составляет 10,2-91,4 г/т на мощность 1,3 м. В других кварцевых жилах его концентрация колеблется от 0,1 до 21 г/т. </a:t>
            </a:r>
          </a:p>
          <a:p>
            <a:pPr algn="just">
              <a:spcAft>
                <a:spcPts val="600"/>
              </a:spcAft>
              <a:tabLst>
                <a:tab pos="266700" algn="l"/>
                <a:tab pos="714375" algn="l"/>
              </a:tabLst>
            </a:pPr>
            <a:r>
              <a:rPr lang="ru-RU" sz="1200" dirty="0">
                <a:solidFill>
                  <a:schemeClr val="tx1"/>
                </a:solidFill>
                <a:latin typeface="Arial" panose="020B0604020202020204" pitchFamily="34" charset="0"/>
                <a:cs typeface="Arial" panose="020B0604020202020204" pitchFamily="34" charset="0"/>
              </a:rPr>
              <a:t>Западная зона представлена двумя </a:t>
            </a:r>
            <a:r>
              <a:rPr lang="ru-RU" sz="1200" dirty="0" err="1">
                <a:solidFill>
                  <a:schemeClr val="tx1"/>
                </a:solidFill>
                <a:latin typeface="Arial" panose="020B0604020202020204" pitchFamily="34" charset="0"/>
                <a:cs typeface="Arial" panose="020B0604020202020204" pitchFamily="34" charset="0"/>
              </a:rPr>
              <a:t>кулисообразными</a:t>
            </a:r>
            <a:r>
              <a:rPr lang="ru-RU" sz="1200" dirty="0">
                <a:solidFill>
                  <a:schemeClr val="tx1"/>
                </a:solidFill>
                <a:latin typeface="Arial" panose="020B0604020202020204" pitchFamily="34" charset="0"/>
                <a:cs typeface="Arial" panose="020B0604020202020204" pitchFamily="34" charset="0"/>
              </a:rPr>
              <a:t> кварцевыми жилами мощностью 8-10 м, длиной 100-200 м. Общая протяженность зоны 400 м, ширина распространения кварцевых жил 80-100 м. Вскрыты канавами. Распределение золота в рудных телах крайне неравномерное, столбовое от 0,1 до 10-20 г/т и более.</a:t>
            </a:r>
          </a:p>
          <a:p>
            <a:pPr algn="just">
              <a:spcAft>
                <a:spcPts val="600"/>
              </a:spcAft>
              <a:tabLst>
                <a:tab pos="266700" algn="l"/>
                <a:tab pos="714375" algn="l"/>
              </a:tabLst>
            </a:pPr>
            <a:r>
              <a:rPr lang="ru-RU" sz="1200" dirty="0">
                <a:solidFill>
                  <a:schemeClr val="tx1"/>
                </a:solidFill>
                <a:latin typeface="Arial" panose="020B0604020202020204" pitchFamily="34" charset="0"/>
                <a:cs typeface="Arial" panose="020B0604020202020204" pitchFamily="34" charset="0"/>
              </a:rPr>
              <a:t> </a:t>
            </a:r>
            <a:r>
              <a:rPr lang="ru-RU" sz="1200" b="1" dirty="0">
                <a:solidFill>
                  <a:schemeClr val="tx1"/>
                </a:solidFill>
                <a:latin typeface="Arial" panose="020B0604020202020204" pitchFamily="34" charset="0"/>
                <a:cs typeface="Arial" panose="020B0604020202020204" pitchFamily="34" charset="0"/>
              </a:rPr>
              <a:t> </a:t>
            </a:r>
            <a:endParaRPr lang="ru-RU" sz="1200" dirty="0">
              <a:solidFill>
                <a:schemeClr val="tx1"/>
              </a:solidFill>
              <a:latin typeface="Arial" panose="020B0604020202020204" pitchFamily="34" charset="0"/>
              <a:cs typeface="Arial" panose="020B0604020202020204" pitchFamily="34" charset="0"/>
            </a:endParaRPr>
          </a:p>
        </p:txBody>
      </p:sp>
      <p:pic>
        <p:nvPicPr>
          <p:cNvPr id="13"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20572" y="949919"/>
            <a:ext cx="2381727" cy="13303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9465252" y="1315332"/>
            <a:ext cx="406660" cy="406659"/>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7" name="Прямая соединительная линия 16"/>
          <p:cNvCxnSpPr>
            <a:cxnSpLocks/>
          </p:cNvCxnSpPr>
          <p:nvPr/>
        </p:nvCxnSpPr>
        <p:spPr>
          <a:xfrm flipH="1">
            <a:off x="7904254" y="1732768"/>
            <a:ext cx="1560999" cy="1265447"/>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p:cNvCxnSpPr>
            <a:cxnSpLocks/>
          </p:cNvCxnSpPr>
          <p:nvPr/>
        </p:nvCxnSpPr>
        <p:spPr>
          <a:xfrm>
            <a:off x="9871912" y="1732768"/>
            <a:ext cx="947098" cy="1246253"/>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21" name="Таблица 20">
            <a:extLst>
              <a:ext uri="{FF2B5EF4-FFF2-40B4-BE49-F238E27FC236}">
                <a16:creationId xmlns:a16="http://schemas.microsoft.com/office/drawing/2014/main" id="{5760AE6D-22F6-4422-B9F2-FB21EBB686FD}"/>
              </a:ext>
            </a:extLst>
          </p:cNvPr>
          <p:cNvGraphicFramePr>
            <a:graphicFrameLocks noGrp="1"/>
          </p:cNvGraphicFramePr>
          <p:nvPr>
            <p:extLst>
              <p:ext uri="{D42A27DB-BD31-4B8C-83A1-F6EECF244321}">
                <p14:modId xmlns:p14="http://schemas.microsoft.com/office/powerpoint/2010/main" val="3968676117"/>
              </p:ext>
            </p:extLst>
          </p:nvPr>
        </p:nvGraphicFramePr>
        <p:xfrm>
          <a:off x="1188269" y="4911142"/>
          <a:ext cx="6200598" cy="1273041"/>
        </p:xfrm>
        <a:graphic>
          <a:graphicData uri="http://schemas.openxmlformats.org/drawingml/2006/table">
            <a:tbl>
              <a:tblPr firstRow="1" firstCol="1" bandRow="1">
                <a:tableStyleId>{21E4AEA4-8DFA-4A89-87EB-49C32662AFE0}</a:tableStyleId>
              </a:tblPr>
              <a:tblGrid>
                <a:gridCol w="1929656">
                  <a:extLst>
                    <a:ext uri="{9D8B030D-6E8A-4147-A177-3AD203B41FA5}">
                      <a16:colId xmlns:a16="http://schemas.microsoft.com/office/drawing/2014/main" val="131043786"/>
                    </a:ext>
                  </a:extLst>
                </a:gridCol>
                <a:gridCol w="2103004">
                  <a:extLst>
                    <a:ext uri="{9D8B030D-6E8A-4147-A177-3AD203B41FA5}">
                      <a16:colId xmlns:a16="http://schemas.microsoft.com/office/drawing/2014/main" val="2658591762"/>
                    </a:ext>
                  </a:extLst>
                </a:gridCol>
                <a:gridCol w="2167938">
                  <a:extLst>
                    <a:ext uri="{9D8B030D-6E8A-4147-A177-3AD203B41FA5}">
                      <a16:colId xmlns:a16="http://schemas.microsoft.com/office/drawing/2014/main" val="20002"/>
                    </a:ext>
                  </a:extLst>
                </a:gridCol>
              </a:tblGrid>
              <a:tr h="27644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a:p>
                  </a:txBody>
                  <a:tcPr/>
                </a:tc>
                <a:extLst>
                  <a:ext uri="{0D108BD9-81ED-4DB2-BD59-A6C34878D82A}">
                    <a16:rowId xmlns:a16="http://schemas.microsoft.com/office/drawing/2014/main" val="10000"/>
                  </a:ext>
                </a:extLst>
              </a:tr>
              <a:tr h="369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 запасы </a:t>
                      </a:r>
                      <a:endParaRPr lang="ru-RU" sz="1200" b="1" dirty="0">
                        <a:solidFill>
                          <a:schemeClr val="bg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endParaRPr lang="ru-RU"/>
                    </a:p>
                  </a:txBody>
                  <a:tcPr/>
                </a:tc>
                <a:extLst>
                  <a:ext uri="{0D108BD9-81ED-4DB2-BD59-A6C34878D82A}">
                    <a16:rowId xmlns:a16="http://schemas.microsoft.com/office/drawing/2014/main" val="4136081732"/>
                  </a:ext>
                </a:extLst>
              </a:tr>
              <a:tr h="627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latin typeface="Century Gothic" panose="020B0502020202020204" pitchFamily="34" charset="0"/>
                          <a:ea typeface="+mn-ea"/>
                          <a:cs typeface="Times New Roman" panose="02020603050405020304" pitchFamily="18" charset="0"/>
                        </a:rPr>
                        <a:t>золото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Руда: С1- 3,0 </a:t>
                      </a:r>
                      <a:r>
                        <a:rPr lang="ru-RU" sz="1200" b="0" dirty="0" err="1">
                          <a:solidFill>
                            <a:schemeClr val="tx1"/>
                          </a:solidFill>
                          <a:latin typeface="Century Gothic" panose="020B0502020202020204" pitchFamily="34" charset="0"/>
                        </a:rPr>
                        <a:t>тыс.</a:t>
                      </a:r>
                      <a:r>
                        <a:rPr lang="ru-RU" sz="1200" b="0" baseline="0" dirty="0" err="1">
                          <a:solidFill>
                            <a:schemeClr val="tx1"/>
                          </a:solidFill>
                          <a:latin typeface="Century Gothic" panose="020B0502020202020204" pitchFamily="34" charset="0"/>
                        </a:rPr>
                        <a:t>т</a:t>
                      </a:r>
                      <a:endParaRPr lang="ru-RU" sz="1200" b="0" baseline="0" dirty="0">
                        <a:solidFill>
                          <a:schemeClr val="tx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baseline="0" dirty="0">
                          <a:solidFill>
                            <a:schemeClr val="tx1"/>
                          </a:solidFill>
                          <a:latin typeface="Century Gothic" panose="020B0502020202020204" pitchFamily="34" charset="0"/>
                        </a:rPr>
                        <a:t>Золото -  25,0 кг</a:t>
                      </a:r>
                      <a:endParaRPr lang="ru-RU"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Century Gothic" panose="020B0502020202020204" pitchFamily="34" charset="0"/>
                        </a:rPr>
                        <a:t>Руда: С2 - 2,0 </a:t>
                      </a:r>
                      <a:r>
                        <a:rPr lang="ru-RU" sz="1200" b="0" dirty="0" err="1">
                          <a:solidFill>
                            <a:schemeClr val="tx1"/>
                          </a:solidFill>
                          <a:latin typeface="Century Gothic" panose="020B0502020202020204" pitchFamily="34" charset="0"/>
                        </a:rPr>
                        <a:t>тыс.</a:t>
                      </a:r>
                      <a:r>
                        <a:rPr lang="ru-RU" sz="1200" b="0" baseline="0" dirty="0" err="1">
                          <a:solidFill>
                            <a:schemeClr val="tx1"/>
                          </a:solidFill>
                          <a:latin typeface="Century Gothic" panose="020B0502020202020204" pitchFamily="34" charset="0"/>
                        </a:rPr>
                        <a:t>т</a:t>
                      </a:r>
                      <a:endParaRPr lang="ru-RU" sz="1200" b="0" baseline="0" dirty="0">
                        <a:solidFill>
                          <a:schemeClr val="tx1"/>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baseline="0" dirty="0">
                          <a:solidFill>
                            <a:schemeClr val="tx1"/>
                          </a:solidFill>
                          <a:latin typeface="Century Gothic" panose="020B0502020202020204" pitchFamily="34" charset="0"/>
                        </a:rPr>
                        <a:t>Золото -  13,0 кг</a:t>
                      </a:r>
                      <a:endParaRPr lang="ru-RU" sz="1200" b="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07095"/>
                  </a:ext>
                </a:extLst>
              </a:tr>
            </a:tbl>
          </a:graphicData>
        </a:graphic>
      </p:graphicFrame>
      <p:pic>
        <p:nvPicPr>
          <p:cNvPr id="4" name="Рисунок 3">
            <a:extLst>
              <a:ext uri="{FF2B5EF4-FFF2-40B4-BE49-F238E27FC236}">
                <a16:creationId xmlns:a16="http://schemas.microsoft.com/office/drawing/2014/main" id="{8CE8DB6C-DDAB-4082-852B-7171980148E9}"/>
              </a:ext>
            </a:extLst>
          </p:cNvPr>
          <p:cNvPicPr>
            <a:picLocks noChangeAspect="1"/>
          </p:cNvPicPr>
          <p:nvPr/>
        </p:nvPicPr>
        <p:blipFill>
          <a:blip r:embed="rId3"/>
          <a:stretch>
            <a:fillRect/>
          </a:stretch>
        </p:blipFill>
        <p:spPr>
          <a:xfrm>
            <a:off x="7904254" y="3026962"/>
            <a:ext cx="2914757" cy="1642672"/>
          </a:xfrm>
          <a:prstGeom prst="rect">
            <a:avLst/>
          </a:prstGeom>
          <a:ln>
            <a:solidFill>
              <a:schemeClr val="tx1"/>
            </a:solidFill>
          </a:ln>
        </p:spPr>
      </p:pic>
      <p:sp>
        <p:nvSpPr>
          <p:cNvPr id="20" name="TextBox 19">
            <a:extLst>
              <a:ext uri="{FF2B5EF4-FFF2-40B4-BE49-F238E27FC236}">
                <a16:creationId xmlns:a16="http://schemas.microsoft.com/office/drawing/2014/main" id="{631BC58D-0750-409F-A8C1-1796D7A89BF8}"/>
              </a:ext>
            </a:extLst>
          </p:cNvPr>
          <p:cNvSpPr txBox="1"/>
          <p:nvPr/>
        </p:nvSpPr>
        <p:spPr>
          <a:xfrm>
            <a:off x="8550120" y="5280951"/>
            <a:ext cx="1952178" cy="215444"/>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контур резервного месторождения </a:t>
            </a:r>
          </a:p>
        </p:txBody>
      </p:sp>
      <p:pic>
        <p:nvPicPr>
          <p:cNvPr id="22" name="Рисунок 21">
            <a:extLst>
              <a:ext uri="{FF2B5EF4-FFF2-40B4-BE49-F238E27FC236}">
                <a16:creationId xmlns:a16="http://schemas.microsoft.com/office/drawing/2014/main" id="{F74146C4-BF8B-430A-9752-2578BAB90F71}"/>
              </a:ext>
            </a:extLst>
          </p:cNvPr>
          <p:cNvPicPr>
            <a:picLocks noChangeAspect="1"/>
          </p:cNvPicPr>
          <p:nvPr/>
        </p:nvPicPr>
        <p:blipFill>
          <a:blip r:embed="rId4"/>
          <a:stretch>
            <a:fillRect/>
          </a:stretch>
        </p:blipFill>
        <p:spPr>
          <a:xfrm>
            <a:off x="8112331" y="5317180"/>
            <a:ext cx="409632" cy="200053"/>
          </a:xfrm>
          <a:prstGeom prst="rect">
            <a:avLst/>
          </a:prstGeom>
          <a:ln w="19050">
            <a:solidFill>
              <a:srgbClr val="FF0000"/>
            </a:solidFill>
          </a:ln>
        </p:spPr>
      </p:pic>
      <p:pic>
        <p:nvPicPr>
          <p:cNvPr id="23" name="Picture 3">
            <a:extLst>
              <a:ext uri="{FF2B5EF4-FFF2-40B4-BE49-F238E27FC236}">
                <a16:creationId xmlns:a16="http://schemas.microsoft.com/office/drawing/2014/main" id="{350733ED-0936-44A9-984E-940BE5E384E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44852" y="4881380"/>
            <a:ext cx="3238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a:extLst>
              <a:ext uri="{FF2B5EF4-FFF2-40B4-BE49-F238E27FC236}">
                <a16:creationId xmlns:a16="http://schemas.microsoft.com/office/drawing/2014/main" id="{D2CDE494-B6C5-4B62-B372-F69542484F48}"/>
              </a:ext>
            </a:extLst>
          </p:cNvPr>
          <p:cNvSpPr txBox="1"/>
          <p:nvPr/>
        </p:nvSpPr>
        <p:spPr>
          <a:xfrm>
            <a:off x="8585140" y="4911142"/>
            <a:ext cx="2678795" cy="215444"/>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балансовое месторождение</a:t>
            </a:r>
          </a:p>
        </p:txBody>
      </p:sp>
      <p:pic>
        <p:nvPicPr>
          <p:cNvPr id="25" name="Рисунок 24">
            <a:extLst>
              <a:ext uri="{FF2B5EF4-FFF2-40B4-BE49-F238E27FC236}">
                <a16:creationId xmlns:a16="http://schemas.microsoft.com/office/drawing/2014/main" id="{0A954CF7-11C0-449F-A7AA-DF239148E9CD}"/>
              </a:ext>
            </a:extLst>
          </p:cNvPr>
          <p:cNvPicPr>
            <a:picLocks noChangeAspect="1"/>
          </p:cNvPicPr>
          <p:nvPr/>
        </p:nvPicPr>
        <p:blipFill>
          <a:blip r:embed="rId7"/>
          <a:stretch>
            <a:fillRect/>
          </a:stretch>
        </p:blipFill>
        <p:spPr>
          <a:xfrm>
            <a:off x="8122945" y="5656740"/>
            <a:ext cx="409632" cy="200052"/>
          </a:xfrm>
          <a:prstGeom prst="rect">
            <a:avLst/>
          </a:prstGeom>
          <a:ln>
            <a:solidFill>
              <a:schemeClr val="tx1"/>
            </a:solidFill>
          </a:ln>
        </p:spPr>
      </p:pic>
      <p:sp>
        <p:nvSpPr>
          <p:cNvPr id="26" name="TextBox 25">
            <a:extLst>
              <a:ext uri="{FF2B5EF4-FFF2-40B4-BE49-F238E27FC236}">
                <a16:creationId xmlns:a16="http://schemas.microsoft.com/office/drawing/2014/main" id="{D6CE3FDA-EC5D-4C4C-8234-4B6B307C12E2}"/>
              </a:ext>
            </a:extLst>
          </p:cNvPr>
          <p:cNvSpPr txBox="1"/>
          <p:nvPr/>
        </p:nvSpPr>
        <p:spPr>
          <a:xfrm>
            <a:off x="8550120" y="5641350"/>
            <a:ext cx="1952178" cy="215444"/>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ГГИН</a:t>
            </a:r>
          </a:p>
        </p:txBody>
      </p:sp>
      <p:sp>
        <p:nvSpPr>
          <p:cNvPr id="27" name="Google Shape;1365;p21">
            <a:extLst>
              <a:ext uri="{FF2B5EF4-FFF2-40B4-BE49-F238E27FC236}">
                <a16:creationId xmlns:a16="http://schemas.microsoft.com/office/drawing/2014/main" id="{5A3CF526-09F3-45C4-92A9-4AAFC7AE9ED7}"/>
              </a:ext>
            </a:extLst>
          </p:cNvPr>
          <p:cNvSpPr txBox="1"/>
          <p:nvPr/>
        </p:nvSpPr>
        <p:spPr>
          <a:xfrm>
            <a:off x="0" y="-6282"/>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dirty="0">
                <a:solidFill>
                  <a:schemeClr val="bg1"/>
                </a:solidFill>
                <a:latin typeface="Arial Black" panose="020B0A04020102020204" pitchFamily="34" charset="0"/>
                <a:cs typeface="Arial" panose="020B0604020202020204" pitchFamily="34" charset="0"/>
              </a:rPr>
              <a:t>Месторождение </a:t>
            </a:r>
            <a:r>
              <a:rPr lang="ru-RU" sz="2000" dirty="0" err="1">
                <a:solidFill>
                  <a:schemeClr val="bg1"/>
                </a:solidFill>
                <a:latin typeface="Arial Black" panose="020B0A04020102020204" pitchFamily="34" charset="0"/>
                <a:cs typeface="Arial" panose="020B0604020202020204" pitchFamily="34" charset="0"/>
              </a:rPr>
              <a:t>Узунмурт</a:t>
            </a:r>
            <a:r>
              <a:rPr lang="ru-RU" sz="2000" dirty="0">
                <a:solidFill>
                  <a:schemeClr val="bg1"/>
                </a:solidFill>
                <a:latin typeface="Arial Black" panose="020B0A04020102020204" pitchFamily="34" charset="0"/>
                <a:cs typeface="Arial" panose="020B0604020202020204" pitchFamily="34" charset="0"/>
              </a:rPr>
              <a:t> в Карагандинской области</a:t>
            </a:r>
          </a:p>
        </p:txBody>
      </p:sp>
      <p:pic>
        <p:nvPicPr>
          <p:cNvPr id="28" name="Google Shape;28;p1">
            <a:extLst>
              <a:ext uri="{FF2B5EF4-FFF2-40B4-BE49-F238E27FC236}">
                <a16:creationId xmlns:a16="http://schemas.microsoft.com/office/drawing/2014/main" id="{4C945878-E709-4752-A742-59A60B8E69F7}"/>
              </a:ext>
            </a:extLst>
          </p:cNvPr>
          <p:cNvPicPr preferRelativeResize="0"/>
          <p:nvPr/>
        </p:nvPicPr>
        <p:blipFill rotWithShape="1">
          <a:blip r:embed="rId8">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353390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2081342" y="1077478"/>
            <a:ext cx="5479237" cy="3496947"/>
          </a:xfrm>
          <a:prstGeom prst="rect">
            <a:avLst/>
          </a:prstGeom>
          <a:solidFill>
            <a:schemeClr val="bg1"/>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742950">
              <a:spcAft>
                <a:spcPts val="488"/>
              </a:spcAft>
              <a:tabLst>
                <a:tab pos="216694" algn="l"/>
                <a:tab pos="580430" algn="l"/>
              </a:tabLst>
              <a:defRPr/>
            </a:pPr>
            <a:r>
              <a:rPr lang="ru-RU" sz="1200" b="1" dirty="0">
                <a:solidFill>
                  <a:prstClr val="black"/>
                </a:solidFill>
                <a:latin typeface="Arial" panose="020B0604020202020204" pitchFamily="34" charset="0"/>
                <a:cs typeface="Arial" panose="020B0604020202020204" pitchFamily="34" charset="0"/>
              </a:rPr>
              <a:t>Местоположение : р</a:t>
            </a:r>
            <a:r>
              <a:rPr lang="ru-RU" sz="1200" dirty="0">
                <a:solidFill>
                  <a:prstClr val="black"/>
                </a:solidFill>
                <a:latin typeface="Arial" panose="020B0604020202020204" pitchFamily="34" charset="0"/>
                <a:cs typeface="Arial" panose="020B0604020202020204" pitchFamily="34" charset="0"/>
              </a:rPr>
              <a:t>асположено в Мичуринском районе, в 45 км к юго-западу от г. Караганды и в 7,5 км к западу от </a:t>
            </a:r>
            <a:r>
              <a:rPr lang="ru-RU" sz="1200" dirty="0" err="1">
                <a:solidFill>
                  <a:prstClr val="black"/>
                </a:solidFill>
                <a:latin typeface="Arial" panose="020B0604020202020204" pitchFamily="34" charset="0"/>
                <a:cs typeface="Arial" panose="020B0604020202020204" pitchFamily="34" charset="0"/>
              </a:rPr>
              <a:t>ж.д</a:t>
            </a:r>
            <a:r>
              <a:rPr lang="ru-RU" sz="1200" dirty="0">
                <a:solidFill>
                  <a:prstClr val="black"/>
                </a:solidFill>
                <a:latin typeface="Arial" panose="020B0604020202020204" pitchFamily="34" charset="0"/>
                <a:cs typeface="Arial" panose="020B0604020202020204" pitchFamily="34" charset="0"/>
              </a:rPr>
              <a:t>. станции Карабас. </a:t>
            </a:r>
          </a:p>
          <a:p>
            <a:pPr algn="just" defTabSz="742950">
              <a:spcAft>
                <a:spcPts val="488"/>
              </a:spcAft>
              <a:tabLst>
                <a:tab pos="216694" algn="l"/>
                <a:tab pos="580430" algn="l"/>
              </a:tabLst>
              <a:defRPr/>
            </a:pPr>
            <a:r>
              <a:rPr lang="ru-RU" sz="1200" b="1" dirty="0">
                <a:solidFill>
                  <a:prstClr val="black"/>
                </a:solidFill>
                <a:latin typeface="Arial" panose="020B0604020202020204" pitchFamily="34" charset="0"/>
                <a:cs typeface="Arial" panose="020B0604020202020204" pitchFamily="34" charset="0"/>
              </a:rPr>
              <a:t>Краткая геологическая характеристика: </a:t>
            </a:r>
            <a:r>
              <a:rPr lang="ru-RU" sz="1200" dirty="0">
                <a:solidFill>
                  <a:prstClr val="black"/>
                </a:solidFill>
                <a:latin typeface="Arial" panose="020B0604020202020204" pitchFamily="34" charset="0"/>
                <a:cs typeface="Arial" panose="020B0604020202020204" pitchFamily="34" charset="0"/>
              </a:rPr>
              <a:t>Залежи барита приурочены к автохтонному блоку </a:t>
            </a:r>
            <a:r>
              <a:rPr lang="ru-RU" sz="1200" dirty="0" err="1">
                <a:solidFill>
                  <a:prstClr val="black"/>
                </a:solidFill>
                <a:latin typeface="Arial" panose="020B0604020202020204" pitchFamily="34" charset="0"/>
                <a:cs typeface="Arial" panose="020B0604020202020204" pitchFamily="34" charset="0"/>
              </a:rPr>
              <a:t>Жалаирского</a:t>
            </a:r>
            <a:r>
              <a:rPr lang="ru-RU" sz="1200" dirty="0">
                <a:solidFill>
                  <a:prstClr val="black"/>
                </a:solidFill>
                <a:latin typeface="Arial" panose="020B0604020202020204" pitchFamily="34" charset="0"/>
                <a:cs typeface="Arial" panose="020B0604020202020204" pitchFamily="34" charset="0"/>
              </a:rPr>
              <a:t> надвига и залегают в контакте конгломерат-песчаников живет-</a:t>
            </a:r>
            <a:r>
              <a:rPr lang="ru-RU" sz="1200" dirty="0" err="1">
                <a:solidFill>
                  <a:prstClr val="black"/>
                </a:solidFill>
                <a:latin typeface="Arial" panose="020B0604020202020204" pitchFamily="34" charset="0"/>
                <a:cs typeface="Arial" panose="020B0604020202020204" pitchFamily="34" charset="0"/>
              </a:rPr>
              <a:t>франского</a:t>
            </a:r>
            <a:r>
              <a:rPr lang="ru-RU" sz="1200" dirty="0">
                <a:solidFill>
                  <a:prstClr val="black"/>
                </a:solidFill>
                <a:latin typeface="Arial" panose="020B0604020202020204" pitchFamily="34" charset="0"/>
                <a:cs typeface="Arial" panose="020B0604020202020204" pitchFamily="34" charset="0"/>
              </a:rPr>
              <a:t> возраста с серыми, темно-серыми известняками и мергелями комковатой и </a:t>
            </a:r>
            <a:r>
              <a:rPr lang="ru-RU" sz="1200" dirty="0" err="1">
                <a:solidFill>
                  <a:prstClr val="black"/>
                </a:solidFill>
                <a:latin typeface="Arial" panose="020B0604020202020204" pitchFamily="34" charset="0"/>
                <a:cs typeface="Arial" panose="020B0604020202020204" pitchFamily="34" charset="0"/>
              </a:rPr>
              <a:t>брекчиевидной</a:t>
            </a:r>
            <a:r>
              <a:rPr lang="ru-RU" sz="1200" dirty="0">
                <a:solidFill>
                  <a:prstClr val="black"/>
                </a:solidFill>
                <a:latin typeface="Arial" panose="020B0604020202020204" pitchFamily="34" charset="0"/>
                <a:cs typeface="Arial" panose="020B0604020202020204" pitchFamily="34" charset="0"/>
              </a:rPr>
              <a:t> текстуры. На месторождении выделены и разведаны семь баритовых залежей, длина которых от 120 м (рудное тело 7) до 400 м (рудные тела 1 и 2) и 1800 м (рудные тела (3, 4, 5, 6). Видимая мощность от 2 до 125 м в раздуве рудного тела 1. Залежи вытянуты цепочкой с северо-востока на юго-запад на 18 км. На Западном фланге (протяженность 4,5 км) локализуются 11 баритовых тел. На глубину они быстро выклиниваются. Контакты тел нечеткие. Контуры залежей в лежачем боку сложные, обусловлены, вероятно, карстовыми явлениями  в </a:t>
            </a:r>
            <a:r>
              <a:rPr lang="ru-RU" sz="1200" dirty="0" err="1">
                <a:solidFill>
                  <a:prstClr val="black"/>
                </a:solidFill>
                <a:latin typeface="Arial" panose="020B0604020202020204" pitchFamily="34" charset="0"/>
                <a:cs typeface="Arial" panose="020B0604020202020204" pitchFamily="34" charset="0"/>
              </a:rPr>
              <a:t>нижнефаменских</a:t>
            </a:r>
            <a:r>
              <a:rPr lang="ru-RU" sz="1200" dirty="0">
                <a:solidFill>
                  <a:prstClr val="black"/>
                </a:solidFill>
                <a:latin typeface="Arial" panose="020B0604020202020204" pitchFamily="34" charset="0"/>
                <a:cs typeface="Arial" panose="020B0604020202020204" pitchFamily="34" charset="0"/>
              </a:rPr>
              <a:t> известняках. </a:t>
            </a:r>
          </a:p>
          <a:p>
            <a:pPr algn="just" defTabSz="742950">
              <a:spcAft>
                <a:spcPts val="488"/>
              </a:spcAft>
              <a:tabLst>
                <a:tab pos="216694" algn="l"/>
                <a:tab pos="580430" algn="l"/>
              </a:tabLst>
              <a:defRPr/>
            </a:pPr>
            <a:r>
              <a:rPr lang="ru-RU" sz="1200" dirty="0">
                <a:solidFill>
                  <a:prstClr val="black"/>
                </a:solidFill>
                <a:latin typeface="Arial" panose="020B0604020202020204" pitchFamily="34" charset="0"/>
                <a:cs typeface="Arial" panose="020B0604020202020204" pitchFamily="34" charset="0"/>
              </a:rPr>
              <a:t>Околорудные изменения выражены в перекристаллизации, </a:t>
            </a:r>
            <a:r>
              <a:rPr lang="ru-RU" sz="1200" dirty="0" err="1">
                <a:solidFill>
                  <a:prstClr val="black"/>
                </a:solidFill>
                <a:latin typeface="Arial" panose="020B0604020202020204" pitchFamily="34" charset="0"/>
                <a:cs typeface="Arial" panose="020B0604020202020204" pitchFamily="34" charset="0"/>
              </a:rPr>
              <a:t>окремнении</a:t>
            </a:r>
            <a:r>
              <a:rPr lang="ru-RU" sz="1200" dirty="0">
                <a:solidFill>
                  <a:prstClr val="black"/>
                </a:solidFill>
                <a:latin typeface="Arial" panose="020B0604020202020204" pitchFamily="34" charset="0"/>
                <a:cs typeface="Arial" panose="020B0604020202020204" pitchFamily="34" charset="0"/>
              </a:rPr>
              <a:t>, </a:t>
            </a:r>
            <a:r>
              <a:rPr lang="ru-RU" sz="1200" dirty="0" err="1">
                <a:solidFill>
                  <a:prstClr val="black"/>
                </a:solidFill>
                <a:latin typeface="Arial" panose="020B0604020202020204" pitchFamily="34" charset="0"/>
                <a:cs typeface="Arial" panose="020B0604020202020204" pitchFamily="34" charset="0"/>
              </a:rPr>
              <a:t>окварцевании</a:t>
            </a:r>
            <a:r>
              <a:rPr lang="ru-RU" sz="1200" dirty="0">
                <a:solidFill>
                  <a:prstClr val="black"/>
                </a:solidFill>
                <a:latin typeface="Arial" panose="020B0604020202020204" pitchFamily="34" charset="0"/>
                <a:cs typeface="Arial" panose="020B0604020202020204" pitchFamily="34" charset="0"/>
              </a:rPr>
              <a:t>, </a:t>
            </a:r>
            <a:r>
              <a:rPr lang="ru-RU" sz="1200" dirty="0" err="1">
                <a:solidFill>
                  <a:prstClr val="black"/>
                </a:solidFill>
                <a:latin typeface="Arial" panose="020B0604020202020204" pitchFamily="34" charset="0"/>
                <a:cs typeface="Arial" panose="020B0604020202020204" pitchFamily="34" charset="0"/>
              </a:rPr>
              <a:t>калишпатизации</a:t>
            </a:r>
            <a:r>
              <a:rPr lang="ru-RU" sz="1200" dirty="0">
                <a:solidFill>
                  <a:prstClr val="black"/>
                </a:solidFill>
                <a:latin typeface="Arial" panose="020B0604020202020204" pitchFamily="34" charset="0"/>
                <a:cs typeface="Arial" panose="020B0604020202020204" pitchFamily="34" charset="0"/>
              </a:rPr>
              <a:t>, </a:t>
            </a:r>
            <a:r>
              <a:rPr lang="ru-RU" sz="1200" dirty="0" err="1">
                <a:solidFill>
                  <a:prstClr val="black"/>
                </a:solidFill>
                <a:latin typeface="Arial" panose="020B0604020202020204" pitchFamily="34" charset="0"/>
                <a:cs typeface="Arial" panose="020B0604020202020204" pitchFamily="34" charset="0"/>
              </a:rPr>
              <a:t>эпидотизации</a:t>
            </a:r>
            <a:r>
              <a:rPr lang="ru-RU" sz="1200" dirty="0">
                <a:solidFill>
                  <a:prstClr val="black"/>
                </a:solidFill>
                <a:latin typeface="Arial" panose="020B0604020202020204" pitchFamily="34" charset="0"/>
                <a:cs typeface="Arial" panose="020B0604020202020204" pitchFamily="34" charset="0"/>
              </a:rPr>
              <a:t>. </a:t>
            </a:r>
          </a:p>
          <a:p>
            <a:pPr algn="just" defTabSz="742950">
              <a:spcAft>
                <a:spcPts val="488"/>
              </a:spcAft>
              <a:tabLst>
                <a:tab pos="216694" algn="l"/>
                <a:tab pos="580430" algn="l"/>
              </a:tabLst>
              <a:defRPr/>
            </a:pPr>
            <a:endParaRPr lang="ru-RU" sz="975" dirty="0">
              <a:solidFill>
                <a:prstClr val="black"/>
              </a:solidFill>
              <a:latin typeface="Arial" panose="020B0604020202020204" pitchFamily="34" charset="0"/>
              <a:cs typeface="Arial" panose="020B0604020202020204" pitchFamily="34" charset="0"/>
            </a:endParaRPr>
          </a:p>
        </p:txBody>
      </p:sp>
      <p:pic>
        <p:nvPicPr>
          <p:cNvPr id="16" name="Picture 2" descr="ÐÐ°ÑÑÐ¸Ð½ÐºÐ¸ Ð¿Ð¾ Ð·Ð°Ð¿ÑÐ¾ÑÑ ÐºÐ°ÑÑÐ° ÐºÐ°Ð·Ð°ÑÑÑÐ°Ð½Ð° 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094602" y="1165918"/>
            <a:ext cx="1935153" cy="108094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a:xfrm>
            <a:off x="9252460" y="1488180"/>
            <a:ext cx="330411" cy="330410"/>
          </a:xfrm>
          <a:prstGeom prst="rect">
            <a:avLst/>
          </a:prstGeom>
          <a:solidFill>
            <a:srgbClr val="00B0F0">
              <a:alpha val="4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ru-RU" sz="1463" dirty="0">
              <a:solidFill>
                <a:prstClr val="white"/>
              </a:solidFill>
              <a:latin typeface="Calibri" panose="020F0502020204030204"/>
            </a:endParaRPr>
          </a:p>
        </p:txBody>
      </p:sp>
      <p:cxnSp>
        <p:nvCxnSpPr>
          <p:cNvPr id="21" name="Прямая соединительная линия 20"/>
          <p:cNvCxnSpPr>
            <a:cxnSpLocks/>
          </p:cNvCxnSpPr>
          <p:nvPr/>
        </p:nvCxnSpPr>
        <p:spPr>
          <a:xfrm flipH="1">
            <a:off x="8256240" y="1818591"/>
            <a:ext cx="996220" cy="794499"/>
          </a:xfrm>
          <a:prstGeom prst="line">
            <a:avLst/>
          </a:prstGeom>
          <a:ln w="12700">
            <a:prstDash val="dash"/>
          </a:ln>
        </p:spPr>
        <p:style>
          <a:lnRef idx="1">
            <a:schemeClr val="dk1"/>
          </a:lnRef>
          <a:fillRef idx="0">
            <a:schemeClr val="dk1"/>
          </a:fillRef>
          <a:effectRef idx="0">
            <a:schemeClr val="dk1"/>
          </a:effectRef>
          <a:fontRef idx="minor">
            <a:schemeClr val="tx1"/>
          </a:fontRef>
        </p:style>
      </p:cxnSp>
      <p:graphicFrame>
        <p:nvGraphicFramePr>
          <p:cNvPr id="6" name="Таблица 5">
            <a:extLst>
              <a:ext uri="{FF2B5EF4-FFF2-40B4-BE49-F238E27FC236}">
                <a16:creationId xmlns:a16="http://schemas.microsoft.com/office/drawing/2014/main" id="{920DC9E1-1D1E-80CF-913A-9374E3FAB4C2}"/>
              </a:ext>
            </a:extLst>
          </p:cNvPr>
          <p:cNvGraphicFramePr>
            <a:graphicFrameLocks noGrp="1"/>
          </p:cNvGraphicFramePr>
          <p:nvPr>
            <p:extLst>
              <p:ext uri="{D42A27DB-BD31-4B8C-83A1-F6EECF244321}">
                <p14:modId xmlns:p14="http://schemas.microsoft.com/office/powerpoint/2010/main" val="4005034355"/>
              </p:ext>
            </p:extLst>
          </p:nvPr>
        </p:nvGraphicFramePr>
        <p:xfrm>
          <a:off x="1863030" y="4552127"/>
          <a:ext cx="6021908" cy="1298284"/>
        </p:xfrm>
        <a:graphic>
          <a:graphicData uri="http://schemas.openxmlformats.org/drawingml/2006/table">
            <a:tbl>
              <a:tblPr firstRow="1" firstCol="1" bandRow="1">
                <a:tableStyleId>{21E4AEA4-8DFA-4A89-87EB-49C32662AFE0}</a:tableStyleId>
              </a:tblPr>
              <a:tblGrid>
                <a:gridCol w="2069873">
                  <a:extLst>
                    <a:ext uri="{9D8B030D-6E8A-4147-A177-3AD203B41FA5}">
                      <a16:colId xmlns:a16="http://schemas.microsoft.com/office/drawing/2014/main" val="131043786"/>
                    </a:ext>
                  </a:extLst>
                </a:gridCol>
                <a:gridCol w="2407776">
                  <a:extLst>
                    <a:ext uri="{9D8B030D-6E8A-4147-A177-3AD203B41FA5}">
                      <a16:colId xmlns:a16="http://schemas.microsoft.com/office/drawing/2014/main" val="2658591762"/>
                    </a:ext>
                  </a:extLst>
                </a:gridCol>
                <a:gridCol w="1544259">
                  <a:extLst>
                    <a:ext uri="{9D8B030D-6E8A-4147-A177-3AD203B41FA5}">
                      <a16:colId xmlns:a16="http://schemas.microsoft.com/office/drawing/2014/main" val="3550398924"/>
                    </a:ext>
                  </a:extLst>
                </a:gridCol>
              </a:tblGrid>
              <a:tr h="28524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Выписка</a:t>
                      </a:r>
                      <a:r>
                        <a:rPr lang="ru-RU" sz="1200" kern="1200" baseline="0" dirty="0">
                          <a:solidFill>
                            <a:schemeClr val="bg1"/>
                          </a:solidFill>
                          <a:latin typeface="Century Gothic" panose="020B0502020202020204" pitchFamily="34" charset="0"/>
                          <a:ea typeface="+mn-ea"/>
                          <a:cs typeface="Times New Roman" panose="02020603050405020304" pitchFamily="18" charset="0"/>
                        </a:rPr>
                        <a:t> из государственного учета запасов по состоянию на 01.01.2023 г. </a:t>
                      </a:r>
                      <a:endParaRPr lang="ru-RU" sz="1200" kern="1200" dirty="0">
                        <a:solidFill>
                          <a:schemeClr val="bg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ru-RU" dirty="0"/>
                    </a:p>
                  </a:txBody>
                  <a:tcPr/>
                </a:tc>
                <a:extLst>
                  <a:ext uri="{0D108BD9-81ED-4DB2-BD59-A6C34878D82A}">
                    <a16:rowId xmlns:a16="http://schemas.microsoft.com/office/drawing/2014/main" val="10000"/>
                  </a:ext>
                </a:extLst>
              </a:tr>
              <a:tr h="4425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bg1"/>
                          </a:solidFill>
                          <a:latin typeface="Century Gothic" panose="020B0502020202020204" pitchFamily="34" charset="0"/>
                          <a:ea typeface="+mn-ea"/>
                          <a:cs typeface="Times New Roman" panose="02020603050405020304" pitchFamily="18" charset="0"/>
                        </a:rPr>
                        <a:t>Полезный компонент</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балансовые</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a:solidFill>
                            <a:schemeClr val="bg1"/>
                          </a:solidFill>
                          <a:latin typeface="Century Gothic" panose="020B0502020202020204" pitchFamily="34" charset="0"/>
                          <a:ea typeface="+mn-ea"/>
                          <a:cs typeface="Times New Roman" panose="02020603050405020304" pitchFamily="18" charset="0"/>
                        </a:rPr>
                        <a:t>забалансовые</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8ED5"/>
                    </a:solidFill>
                  </a:tcPr>
                </a:tc>
                <a:extLst>
                  <a:ext uri="{0D108BD9-81ED-4DB2-BD59-A6C34878D82A}">
                    <a16:rowId xmlns:a16="http://schemas.microsoft.com/office/drawing/2014/main" val="4136081732"/>
                  </a:ext>
                </a:extLst>
              </a:tr>
              <a:tr h="285244">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200" b="0" kern="1200" dirty="0">
                          <a:solidFill>
                            <a:schemeClr val="dk1"/>
                          </a:solidFill>
                          <a:latin typeface="Century Gothic" panose="020B0502020202020204" pitchFamily="34" charset="0"/>
                          <a:ea typeface="+mn-ea"/>
                          <a:cs typeface="Times New Roman" panose="02020603050405020304" pitchFamily="18" charset="0"/>
                        </a:rPr>
                        <a:t>Барит, тыс.т</a:t>
                      </a:r>
                      <a:endParaRPr lang="ru-RU" sz="1200" b="0" kern="1200" dirty="0">
                        <a:solidFill>
                          <a:schemeClr val="dk1"/>
                        </a:solidFill>
                        <a:latin typeface="Century Gothic" panose="020B0502020202020204" pitchFamily="34" charset="0"/>
                        <a:ea typeface="+mn-ea"/>
                        <a:cs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cs typeface="Arial" pitchFamily="34" charset="0"/>
                        </a:rPr>
                        <a:t>А+В+С1</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cs typeface="Arial" pitchFamily="34" charset="0"/>
                        </a:rPr>
                        <a:t>781</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952285"/>
                  </a:ext>
                </a:extLst>
              </a:tr>
              <a:tr h="28524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kern="1200" dirty="0">
                        <a:solidFill>
                          <a:schemeClr val="dk1"/>
                        </a:solidFill>
                        <a:latin typeface="Century Gothic" panose="020B0502020202020204" pitchFamily="34"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Century Gothic" panose="020B0502020202020204" pitchFamily="34" charset="0"/>
                          <a:cs typeface="Arial" pitchFamily="34" charset="0"/>
                        </a:rPr>
                        <a:t>3194,8</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Arial" pitchFamily="34" charset="0"/>
                          <a:cs typeface="Arial" pitchFamily="34" charset="0"/>
                        </a:rPr>
                        <a:t>781 </a:t>
                      </a:r>
                      <a:r>
                        <a:rPr lang="ru-RU" sz="1200" dirty="0" err="1">
                          <a:latin typeface="Arial" pitchFamily="34" charset="0"/>
                          <a:cs typeface="Arial" pitchFamily="34" charset="0"/>
                        </a:rPr>
                        <a:t>тыс.т</a:t>
                      </a:r>
                      <a:endParaRPr lang="ru-RU" sz="12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7288652"/>
                  </a:ext>
                </a:extLst>
              </a:tr>
            </a:tbl>
          </a:graphicData>
        </a:graphic>
      </p:graphicFrame>
      <p:pic>
        <p:nvPicPr>
          <p:cNvPr id="7" name="Рисунок 6">
            <a:extLst>
              <a:ext uri="{FF2B5EF4-FFF2-40B4-BE49-F238E27FC236}">
                <a16:creationId xmlns:a16="http://schemas.microsoft.com/office/drawing/2014/main" id="{B47D44FF-AAB5-4788-BAFD-918260FC4821}"/>
              </a:ext>
            </a:extLst>
          </p:cNvPr>
          <p:cNvPicPr>
            <a:picLocks noChangeAspect="1"/>
          </p:cNvPicPr>
          <p:nvPr/>
        </p:nvPicPr>
        <p:blipFill>
          <a:blip r:embed="rId4"/>
          <a:stretch>
            <a:fillRect/>
          </a:stretch>
        </p:blipFill>
        <p:spPr>
          <a:xfrm>
            <a:off x="8256241" y="2613089"/>
            <a:ext cx="2195969" cy="1535990"/>
          </a:xfrm>
          <a:prstGeom prst="rect">
            <a:avLst/>
          </a:prstGeom>
          <a:ln>
            <a:solidFill>
              <a:schemeClr val="tx1"/>
            </a:solidFill>
          </a:ln>
        </p:spPr>
      </p:pic>
      <p:cxnSp>
        <p:nvCxnSpPr>
          <p:cNvPr id="15" name="Прямая соединительная линия 14">
            <a:extLst>
              <a:ext uri="{FF2B5EF4-FFF2-40B4-BE49-F238E27FC236}">
                <a16:creationId xmlns:a16="http://schemas.microsoft.com/office/drawing/2014/main" id="{351829BE-3A89-4614-BD70-2C4DB6A40C3D}"/>
              </a:ext>
            </a:extLst>
          </p:cNvPr>
          <p:cNvCxnSpPr>
            <a:cxnSpLocks/>
          </p:cNvCxnSpPr>
          <p:nvPr/>
        </p:nvCxnSpPr>
        <p:spPr>
          <a:xfrm>
            <a:off x="9582871" y="1794485"/>
            <a:ext cx="869339" cy="798545"/>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24CBDDFB-3955-4BB0-BE6B-047F84536628}"/>
              </a:ext>
            </a:extLst>
          </p:cNvPr>
          <p:cNvSpPr txBox="1"/>
          <p:nvPr/>
        </p:nvSpPr>
        <p:spPr>
          <a:xfrm>
            <a:off x="8684046" y="4442192"/>
            <a:ext cx="1952178" cy="461665"/>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территория включенная в ПУГФН на добычу ТПИ (контур резервного месторождения) </a:t>
            </a:r>
          </a:p>
        </p:txBody>
      </p:sp>
      <p:pic>
        <p:nvPicPr>
          <p:cNvPr id="22" name="Рисунок 21">
            <a:extLst>
              <a:ext uri="{FF2B5EF4-FFF2-40B4-BE49-F238E27FC236}">
                <a16:creationId xmlns:a16="http://schemas.microsoft.com/office/drawing/2014/main" id="{2C75C977-59EE-4C87-AA35-AA9DA384C576}"/>
              </a:ext>
            </a:extLst>
          </p:cNvPr>
          <p:cNvPicPr>
            <a:picLocks noChangeAspect="1"/>
          </p:cNvPicPr>
          <p:nvPr/>
        </p:nvPicPr>
        <p:blipFill>
          <a:blip r:embed="rId5"/>
          <a:stretch>
            <a:fillRect/>
          </a:stretch>
        </p:blipFill>
        <p:spPr>
          <a:xfrm>
            <a:off x="8244383" y="4552127"/>
            <a:ext cx="409632" cy="200053"/>
          </a:xfrm>
          <a:prstGeom prst="rect">
            <a:avLst/>
          </a:prstGeom>
          <a:ln w="19050">
            <a:solidFill>
              <a:srgbClr val="FF0000"/>
            </a:solidFill>
          </a:ln>
        </p:spPr>
      </p:pic>
      <p:sp>
        <p:nvSpPr>
          <p:cNvPr id="23" name="Прямоугольник 22">
            <a:extLst>
              <a:ext uri="{FF2B5EF4-FFF2-40B4-BE49-F238E27FC236}">
                <a16:creationId xmlns:a16="http://schemas.microsoft.com/office/drawing/2014/main" id="{F07E47FF-6C3C-4CEE-8482-709852AC660F}"/>
              </a:ext>
            </a:extLst>
          </p:cNvPr>
          <p:cNvSpPr/>
          <p:nvPr/>
        </p:nvSpPr>
        <p:spPr>
          <a:xfrm>
            <a:off x="8234735" y="5066236"/>
            <a:ext cx="421155" cy="200050"/>
          </a:xfrm>
          <a:prstGeom prst="rect">
            <a:avLst/>
          </a:prstGeom>
          <a:solidFill>
            <a:srgbClr val="CEE2E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6EFB928B-5304-4005-B20E-84EF79DA5966}"/>
              </a:ext>
            </a:extLst>
          </p:cNvPr>
          <p:cNvSpPr txBox="1"/>
          <p:nvPr/>
        </p:nvSpPr>
        <p:spPr>
          <a:xfrm>
            <a:off x="8684046" y="5047504"/>
            <a:ext cx="1952178" cy="215444"/>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буферная зона плотины</a:t>
            </a:r>
          </a:p>
        </p:txBody>
      </p:sp>
      <p:pic>
        <p:nvPicPr>
          <p:cNvPr id="25" name="Рисунок 24">
            <a:extLst>
              <a:ext uri="{FF2B5EF4-FFF2-40B4-BE49-F238E27FC236}">
                <a16:creationId xmlns:a16="http://schemas.microsoft.com/office/drawing/2014/main" id="{1F0BA68F-1907-48D4-BD04-F702408C7224}"/>
              </a:ext>
            </a:extLst>
          </p:cNvPr>
          <p:cNvPicPr>
            <a:picLocks noChangeAspect="1"/>
          </p:cNvPicPr>
          <p:nvPr/>
        </p:nvPicPr>
        <p:blipFill>
          <a:blip r:embed="rId6"/>
          <a:stretch>
            <a:fillRect/>
          </a:stretch>
        </p:blipFill>
        <p:spPr>
          <a:xfrm>
            <a:off x="8226840" y="5439358"/>
            <a:ext cx="409632" cy="200052"/>
          </a:xfrm>
          <a:prstGeom prst="rect">
            <a:avLst/>
          </a:prstGeom>
          <a:ln>
            <a:solidFill>
              <a:schemeClr val="tx1"/>
            </a:solidFill>
          </a:ln>
        </p:spPr>
      </p:pic>
      <p:sp>
        <p:nvSpPr>
          <p:cNvPr id="26" name="TextBox 25">
            <a:extLst>
              <a:ext uri="{FF2B5EF4-FFF2-40B4-BE49-F238E27FC236}">
                <a16:creationId xmlns:a16="http://schemas.microsoft.com/office/drawing/2014/main" id="{9F929D4B-2F32-47DD-9977-84904E49130E}"/>
              </a:ext>
            </a:extLst>
          </p:cNvPr>
          <p:cNvSpPr txBox="1"/>
          <p:nvPr/>
        </p:nvSpPr>
        <p:spPr>
          <a:xfrm>
            <a:off x="8654015" y="5423968"/>
            <a:ext cx="1952178" cy="215444"/>
          </a:xfrm>
          <a:prstGeom prst="rect">
            <a:avLst/>
          </a:prstGeom>
          <a:noFill/>
        </p:spPr>
        <p:txBody>
          <a:bodyPr wrap="square" rtlCol="0">
            <a:spAutoFit/>
          </a:bodyPr>
          <a:lstStyle/>
          <a:p>
            <a:r>
              <a:rPr lang="ru-RU" sz="800" dirty="0">
                <a:latin typeface="Times New Roman" panose="02020603050405020304" pitchFamily="18" charset="0"/>
                <a:cs typeface="Times New Roman" panose="02020603050405020304" pitchFamily="18" charset="0"/>
              </a:rPr>
              <a:t>- ГГИН</a:t>
            </a:r>
          </a:p>
        </p:txBody>
      </p:sp>
      <p:sp>
        <p:nvSpPr>
          <p:cNvPr id="27" name="Google Shape;1365;p21">
            <a:extLst>
              <a:ext uri="{FF2B5EF4-FFF2-40B4-BE49-F238E27FC236}">
                <a16:creationId xmlns:a16="http://schemas.microsoft.com/office/drawing/2014/main" id="{9DA475FD-F8D6-430A-8443-3733FE89E580}"/>
              </a:ext>
            </a:extLst>
          </p:cNvPr>
          <p:cNvSpPr txBox="1"/>
          <p:nvPr/>
        </p:nvSpPr>
        <p:spPr>
          <a:xfrm>
            <a:off x="0" y="-6282"/>
            <a:ext cx="12192000" cy="430873"/>
          </a:xfrm>
          <a:prstGeom prst="rect">
            <a:avLst/>
          </a:prstGeom>
          <a:solidFill>
            <a:srgbClr val="1F497D">
              <a:lumMod val="60000"/>
              <a:lumOff val="40000"/>
            </a:srgbClr>
          </a:solidFill>
          <a:ln>
            <a:noFill/>
          </a:ln>
        </p:spPr>
        <p:txBody>
          <a:bodyPr wrap="square" lIns="121907" tIns="60953" rIns="121907" bIns="60953">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2000" dirty="0">
                <a:solidFill>
                  <a:schemeClr val="bg1"/>
                </a:solidFill>
                <a:latin typeface="Arial Black" panose="020B0A04020102020204" pitchFamily="34" charset="0"/>
                <a:cs typeface="Arial" panose="020B0604020202020204" pitchFamily="34" charset="0"/>
              </a:rPr>
              <a:t>Месторождение </a:t>
            </a:r>
            <a:r>
              <a:rPr lang="ru-RU" sz="2000" dirty="0" err="1">
                <a:solidFill>
                  <a:schemeClr val="bg1"/>
                </a:solidFill>
                <a:latin typeface="Arial Black" panose="020B0A04020102020204" pitchFamily="34" charset="0"/>
                <a:cs typeface="Arial" panose="020B0604020202020204" pitchFamily="34" charset="0"/>
              </a:rPr>
              <a:t>Жалаир</a:t>
            </a:r>
            <a:r>
              <a:rPr lang="ru-RU" sz="2000" dirty="0">
                <a:solidFill>
                  <a:schemeClr val="bg1"/>
                </a:solidFill>
                <a:latin typeface="Arial Black" panose="020B0A04020102020204" pitchFamily="34" charset="0"/>
                <a:cs typeface="Arial" panose="020B0604020202020204" pitchFamily="34" charset="0"/>
              </a:rPr>
              <a:t> в Карагандинская область</a:t>
            </a:r>
          </a:p>
        </p:txBody>
      </p:sp>
      <p:pic>
        <p:nvPicPr>
          <p:cNvPr id="28" name="Google Shape;28;p1">
            <a:extLst>
              <a:ext uri="{FF2B5EF4-FFF2-40B4-BE49-F238E27FC236}">
                <a16:creationId xmlns:a16="http://schemas.microsoft.com/office/drawing/2014/main" id="{29864F52-9CE1-4606-B376-396F44BB3AFA}"/>
              </a:ext>
            </a:extLst>
          </p:cNvPr>
          <p:cNvPicPr preferRelativeResize="0"/>
          <p:nvPr/>
        </p:nvPicPr>
        <p:blipFill rotWithShape="1">
          <a:blip r:embed="rId7">
            <a:alphaModFix/>
            <a:biLevel thresh="25000"/>
          </a:blip>
          <a:srcRect/>
          <a:stretch/>
        </p:blipFill>
        <p:spPr>
          <a:xfrm>
            <a:off x="11140926" y="-1"/>
            <a:ext cx="999230" cy="403599"/>
          </a:xfrm>
          <a:prstGeom prst="rect">
            <a:avLst/>
          </a:prstGeom>
          <a:noFill/>
          <a:ln>
            <a:noFill/>
          </a:ln>
        </p:spPr>
      </p:pic>
    </p:spTree>
    <p:extLst>
      <p:ext uri="{BB962C8B-B14F-4D97-AF65-F5344CB8AC3E}">
        <p14:creationId xmlns:p14="http://schemas.microsoft.com/office/powerpoint/2010/main" val="324871382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5556</Words>
  <Application>Microsoft Office PowerPoint</Application>
  <PresentationFormat>Широкоэкранный</PresentationFormat>
  <Paragraphs>354</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Arial Black</vt:lpstr>
      <vt:lpstr>Calibri</vt:lpstr>
      <vt:lpstr>Calibri Light</vt:lpstr>
      <vt:lpstr>Century Gothic</vt:lpstr>
      <vt:lpstr>Times New Roman</vt:lpstr>
      <vt:lpstr>Тема Office</vt:lpstr>
      <vt:lpstr>АУКЦИОН 12.08.24г.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Федотова Камилла Жанаткызы</dc:creator>
  <cp:lastModifiedBy>Гульмира Нурпеисова</cp:lastModifiedBy>
  <cp:revision>31</cp:revision>
  <dcterms:created xsi:type="dcterms:W3CDTF">2024-02-06T03:25:28Z</dcterms:created>
  <dcterms:modified xsi:type="dcterms:W3CDTF">2024-06-24T11:27:48Z</dcterms:modified>
</cp:coreProperties>
</file>