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81" r:id="rId4"/>
    <p:sldId id="273" r:id="rId5"/>
    <p:sldId id="274" r:id="rId6"/>
    <p:sldId id="275" r:id="rId7"/>
    <p:sldId id="276" r:id="rId8"/>
    <p:sldId id="277" r:id="rId9"/>
    <p:sldId id="278" r:id="rId10"/>
    <p:sldId id="279" r:id="rId11"/>
    <p:sldId id="280" r:id="rId12"/>
    <p:sldId id="259" r:id="rId13"/>
    <p:sldId id="258" r:id="rId14"/>
    <p:sldId id="260" r:id="rId15"/>
    <p:sldId id="266" r:id="rId16"/>
    <p:sldId id="270" r:id="rId17"/>
    <p:sldId id="272" r:id="rId18"/>
    <p:sldId id="269" r:id="rId19"/>
    <p:sldId id="261" r:id="rId20"/>
    <p:sldId id="263" r:id="rId21"/>
    <p:sldId id="264" r:id="rId22"/>
    <p:sldId id="26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F5E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E54BE9-8A99-46EA-B52C-D89881083DF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8E60573-144F-4192-A2E5-E7C22573C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2FEB3F8-EA21-406A-A774-8FB52EB8BC6F}"/>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C6D695F0-4D12-4F9B-B9EB-C091EE2CAE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1A50360-991B-48AA-9C74-14A068E9DD92}"/>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418018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4D4F64-DDD6-40BE-BFB9-508EEC34226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D92D7D5-5CCC-4CB2-AEE7-85E7DDDC32C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43E4C9-9526-4864-A246-E6C41A9E197F}"/>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4E5EC356-4209-433F-9A41-3F0D87659C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0F83987-7C10-4874-9FD1-4FAA1CA370C7}"/>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15643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A383CCA-0082-4025-9762-81A870F7228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4E38B0A-26A7-4616-9D07-6D5B93A1AE8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13072C-5A53-4BB8-AA3A-D0BCE9A0AEE8}"/>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DD5BF46C-4C02-4D02-85F7-3A6F94DA97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0398A5-5283-4DFE-9D32-C41916CA7471}"/>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154104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6FC7BF-AA3C-4DA7-8138-D8015434972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0AE52E9-7F74-402E-971E-D714EB6A32B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662310-6814-4BA1-BE8F-AFAB09A78DE0}"/>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C9F5D971-E3ED-4804-9619-E252466AA0B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EA05E8E-041F-4901-ABCA-E19AD727B10F}"/>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248997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DA7C52-9ACE-412C-924F-DABE490E4D8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09AA3B3-6D57-40F2-B78B-3BBBDA454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08DE529-7674-47FB-8142-D4BE05DC2D10}"/>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00006115-91CC-4C52-AAC6-686F14D2B66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5B167C-52F0-452D-9F4F-272C93CAC736}"/>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195877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2B520B-D259-49B5-B974-2D24EEBEC7C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9C379BA-63EB-4C51-BE44-D3B92E781EC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EB6D773-FFD6-470D-B276-8B3D2ECBBC5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43F49F8-2B12-47CA-9DB1-C15409B96D54}"/>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6" name="Нижний колонтитул 5">
            <a:extLst>
              <a:ext uri="{FF2B5EF4-FFF2-40B4-BE49-F238E27FC236}">
                <a16:creationId xmlns:a16="http://schemas.microsoft.com/office/drawing/2014/main" id="{529B6324-E043-41FB-8ECD-B90EFCF253F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794E4BF-07F4-4242-8A9E-19A0D0DDAAC8}"/>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70403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2CFE8B-5360-4D1A-B092-9B4349E527F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11AF88F-DD2D-48FA-88B8-DB67FE05D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9F5250A-192F-467E-AC88-4145F86877B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1471BC8-5A41-4C24-800A-FF7151D1BF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198915D-B0B2-4446-94F6-1F3CA31F8BB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9017EE7-F60A-40A6-B033-98F526BF7239}"/>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8" name="Нижний колонтитул 7">
            <a:extLst>
              <a:ext uri="{FF2B5EF4-FFF2-40B4-BE49-F238E27FC236}">
                <a16:creationId xmlns:a16="http://schemas.microsoft.com/office/drawing/2014/main" id="{E8B17424-C387-4CDA-9C48-B2C978E14E5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787E7DC-402C-4228-8FB5-C106ABF41AF2}"/>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394551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FB1033-CD1B-4F75-8D81-683E4A0FF84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3D34451-24BC-4E05-91F3-AC30DD9E7C42}"/>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4" name="Нижний колонтитул 3">
            <a:extLst>
              <a:ext uri="{FF2B5EF4-FFF2-40B4-BE49-F238E27FC236}">
                <a16:creationId xmlns:a16="http://schemas.microsoft.com/office/drawing/2014/main" id="{9A10648E-917B-4C78-875A-87704243FA5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B82FF04-39DB-475C-A3EF-18BBBEC2C527}"/>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241444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F1C6C0A-B86D-4DC4-BF0B-30D5F82C70E2}"/>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3" name="Нижний колонтитул 2">
            <a:extLst>
              <a:ext uri="{FF2B5EF4-FFF2-40B4-BE49-F238E27FC236}">
                <a16:creationId xmlns:a16="http://schemas.microsoft.com/office/drawing/2014/main" id="{AF3BA140-B3FB-4A15-9A23-64E3CC835DE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14BE208-9372-4D17-A98E-88FBC594FC30}"/>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84333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7856ED-4F5B-4E64-A325-4A017A686CC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8817381-DD1E-4331-B1FD-87146AE2B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CD8F918-EE7E-4E2C-9D85-AAAACDCDA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24387D9-5368-4AA9-AE9D-EB81EFAE508A}"/>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6" name="Нижний колонтитул 5">
            <a:extLst>
              <a:ext uri="{FF2B5EF4-FFF2-40B4-BE49-F238E27FC236}">
                <a16:creationId xmlns:a16="http://schemas.microsoft.com/office/drawing/2014/main" id="{B1B81DCB-6D85-48B4-B87A-F430DD5195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F88DDB1-BF79-43B2-BDE9-89BCB45ACE15}"/>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189712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8F886B-7282-4BB9-83DD-349F3C344C4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3B7C32C-9C96-45FE-AC66-85AC8945C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F08CEB8-AC6E-4713-A8D9-ED98AAA84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5B2133D-3D5A-446B-94C8-0E860572936F}"/>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6" name="Нижний колонтитул 5">
            <a:extLst>
              <a:ext uri="{FF2B5EF4-FFF2-40B4-BE49-F238E27FC236}">
                <a16:creationId xmlns:a16="http://schemas.microsoft.com/office/drawing/2014/main" id="{785BB73E-2256-4C4D-9B1C-7AEA8494D63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0470FB3-61CF-43C3-8324-A73FA65C262F}"/>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328353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42C37C-7480-46CF-8007-BEE250ADE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819454C-CAB3-4C38-9CEF-A6296283EA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57CF6D6-788B-479F-86F8-587E84194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E1B08429-AA0A-43DD-B333-F7F6C70DC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994DD78-9A3B-4C10-BFE7-B58706DDF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24629-84C4-4661-B13C-09BEF0F76A6A}" type="slidenum">
              <a:rPr lang="ru-RU" smtClean="0"/>
              <a:t>‹#›</a:t>
            </a:fld>
            <a:endParaRPr lang="ru-RU"/>
          </a:p>
        </p:txBody>
      </p:sp>
    </p:spTree>
    <p:extLst>
      <p:ext uri="{BB962C8B-B14F-4D97-AF65-F5344CB8AC3E}">
        <p14:creationId xmlns:p14="http://schemas.microsoft.com/office/powerpoint/2010/main" val="2533467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3.wdp"/><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3.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29.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1B00EF4-11AD-240C-07AB-A1F13E2812F1}"/>
              </a:ext>
            </a:extLst>
          </p:cNvPr>
          <p:cNvSpPr>
            <a:spLocks noGrp="1"/>
          </p:cNvSpPr>
          <p:nvPr>
            <p:ph type="title"/>
          </p:nvPr>
        </p:nvSpPr>
        <p:spPr>
          <a:xfrm>
            <a:off x="838200" y="365125"/>
            <a:ext cx="10515600" cy="6192991"/>
          </a:xfrm>
        </p:spPr>
        <p:txBody>
          <a:bodyPr/>
          <a:lstStyle/>
          <a:p>
            <a:pPr algn="ctr"/>
            <a:r>
              <a:rPr lang="en-US" dirty="0"/>
              <a:t>AUCTION </a:t>
            </a:r>
            <a:r>
              <a:rPr lang="ru-RU" dirty="0"/>
              <a:t>12</a:t>
            </a:r>
            <a:r>
              <a:rPr lang="en-US" dirty="0"/>
              <a:t>.0</a:t>
            </a:r>
            <a:r>
              <a:rPr lang="ru-RU" dirty="0"/>
              <a:t>8</a:t>
            </a:r>
            <a:r>
              <a:rPr lang="en-US" dirty="0"/>
              <a:t>.2</a:t>
            </a:r>
            <a:r>
              <a:rPr lang="ru-RU"/>
              <a:t>4</a:t>
            </a:r>
            <a:endParaRPr lang="ru-KZ" dirty="0"/>
          </a:p>
        </p:txBody>
      </p:sp>
    </p:spTree>
    <p:extLst>
      <p:ext uri="{BB962C8B-B14F-4D97-AF65-F5344CB8AC3E}">
        <p14:creationId xmlns:p14="http://schemas.microsoft.com/office/powerpoint/2010/main" val="413821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751840" y="798746"/>
            <a:ext cx="7487584" cy="4148509"/>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42950">
              <a:spcAft>
                <a:spcPts val="488"/>
              </a:spcAft>
              <a:tabLst>
                <a:tab pos="216694" algn="l"/>
                <a:tab pos="580430" algn="l"/>
              </a:tabLst>
              <a:defRPr/>
            </a:pPr>
            <a:r>
              <a:rPr lang="en-US" sz="1100" b="1" dirty="0">
                <a:solidFill>
                  <a:prstClr val="black"/>
                </a:solidFill>
                <a:latin typeface="Arial" panose="020B0604020202020204" pitchFamily="34" charset="0"/>
                <a:cs typeface="Arial" panose="020B0604020202020204" pitchFamily="34" charset="0"/>
              </a:rPr>
              <a:t>Location:</a:t>
            </a:r>
            <a:r>
              <a:rPr lang="en-US" sz="1100" dirty="0">
                <a:solidFill>
                  <a:prstClr val="black"/>
                </a:solidFill>
                <a:latin typeface="Arial" panose="020B0604020202020204" pitchFamily="34" charset="0"/>
                <a:cs typeface="Arial" panose="020B0604020202020204" pitchFamily="34" charset="0"/>
              </a:rPr>
              <a:t> Located in the Uyghur district of Almaty region, 60 km east of the village of Bolshoi Aksu and 42 km southwest of the village of </a:t>
            </a:r>
            <a:r>
              <a:rPr lang="en-US" sz="1100" dirty="0" err="1">
                <a:solidFill>
                  <a:prstClr val="black"/>
                </a:solidFill>
                <a:latin typeface="Arial" panose="020B0604020202020204" pitchFamily="34" charset="0"/>
                <a:cs typeface="Arial" panose="020B0604020202020204" pitchFamily="34" charset="0"/>
              </a:rPr>
              <a:t>Kalzhat</a:t>
            </a:r>
            <a:r>
              <a:rPr lang="en-US" sz="1100" dirty="0">
                <a:solidFill>
                  <a:prstClr val="black"/>
                </a:solidFill>
                <a:latin typeface="Arial" panose="020B0604020202020204" pitchFamily="34" charset="0"/>
                <a:cs typeface="Arial" panose="020B0604020202020204" pitchFamily="34" charset="0"/>
              </a:rPr>
              <a:t>.</a:t>
            </a:r>
          </a:p>
          <a:p>
            <a:pPr algn="just" defTabSz="742950">
              <a:spcAft>
                <a:spcPts val="488"/>
              </a:spcAft>
              <a:tabLst>
                <a:tab pos="216694" algn="l"/>
                <a:tab pos="580430" algn="l"/>
              </a:tabLst>
              <a:defRPr/>
            </a:pPr>
            <a:r>
              <a:rPr lang="en-US" sz="1100" b="1" dirty="0">
                <a:solidFill>
                  <a:prstClr val="black"/>
                </a:solidFill>
                <a:latin typeface="Arial" panose="020B0604020202020204" pitchFamily="34" charset="0"/>
                <a:cs typeface="Arial" panose="020B0604020202020204" pitchFamily="34" charset="0"/>
              </a:rPr>
              <a:t>Brief geological characteristic: </a:t>
            </a:r>
            <a:r>
              <a:rPr lang="en-US" sz="1100" dirty="0">
                <a:solidFill>
                  <a:prstClr val="black"/>
                </a:solidFill>
                <a:latin typeface="Arial" panose="020B0604020202020204" pitchFamily="34" charset="0"/>
                <a:cs typeface="Arial" panose="020B0604020202020204" pitchFamily="34" charset="0"/>
              </a:rPr>
              <a:t>The indigenous sources of the placer are quartz and quartz-barite veins, zones of vein </a:t>
            </a:r>
            <a:r>
              <a:rPr lang="en-US" sz="1100" dirty="0" err="1">
                <a:solidFill>
                  <a:prstClr val="black"/>
                </a:solidFill>
                <a:latin typeface="Arial" panose="020B0604020202020204" pitchFamily="34" charset="0"/>
                <a:cs typeface="Arial" panose="020B0604020202020204" pitchFamily="34" charset="0"/>
              </a:rPr>
              <a:t>quartzification</a:t>
            </a:r>
            <a:r>
              <a:rPr lang="en-US" sz="1100" dirty="0">
                <a:solidFill>
                  <a:prstClr val="black"/>
                </a:solidFill>
                <a:latin typeface="Arial" panose="020B0604020202020204" pitchFamily="34" charset="0"/>
                <a:cs typeface="Arial" panose="020B0604020202020204" pitchFamily="34" charset="0"/>
              </a:rPr>
              <a:t> and pyritization in Lower Carboniferous tuffs. The placer has a complex structure. It is confined to the Pleistocene valley floor and the Middle Pleistocene terrace of basement and accumulative composition. Gold is dispersed throughout the section. The thickness of the peats is up to 10 m. Three industrial areas are distinguished within the placer: the first - 3400x61 m with a thickness of 0.8 m, the second - 1900x29 m with a thickness of 1.0 m, the third - 1600x30 m with a thickness of 0.9 m. The placer is discontinuous along the strike and has a bed-like shape with uneven gold distribution. Gold grains have lumpy and flat shapes. The average size of gold grains in the valley placer is 0.6 mm, in the terrace placer - 1.2 mm. Larger gold grains up to 3.5 mm occurs. The rounding of grains is poor. Magnetite, galena, and pyrite are constantly noted in the panned concentrate. The average gold content in the placer is 1.01 g/m³. Mining and technical conditions for deposit development are simple.</a:t>
            </a:r>
            <a:endParaRPr lang="ru-RU" sz="1100" dirty="0">
              <a:solidFill>
                <a:prstClr val="black"/>
              </a:solidFill>
              <a:latin typeface="Arial" panose="020B0604020202020204" pitchFamily="34" charset="0"/>
              <a:cs typeface="Arial" panose="020B0604020202020204" pitchFamily="34" charset="0"/>
            </a:endParaRPr>
          </a:p>
          <a:p>
            <a:pPr algn="just" defTabSz="742950">
              <a:spcAft>
                <a:spcPts val="488"/>
              </a:spcAft>
              <a:tabLst>
                <a:tab pos="216694" algn="l"/>
                <a:tab pos="580430" algn="l"/>
              </a:tabLst>
              <a:defRPr/>
            </a:pPr>
            <a:r>
              <a:rPr lang="en-US" sz="1100" dirty="0">
                <a:solidFill>
                  <a:prstClr val="black"/>
                </a:solidFill>
                <a:latin typeface="Arial" panose="020B0604020202020204" pitchFamily="34" charset="0"/>
                <a:cs typeface="Arial" panose="020B0604020202020204" pitchFamily="34" charset="0"/>
              </a:rPr>
              <a:t>According to the </a:t>
            </a:r>
            <a:r>
              <a:rPr lang="en-US" sz="1100" dirty="0" err="1">
                <a:solidFill>
                  <a:prstClr val="black"/>
                </a:solidFill>
                <a:latin typeface="Arial" panose="020B0604020202020204" pitchFamily="34" charset="0"/>
                <a:cs typeface="Arial" panose="020B0604020202020204" pitchFamily="34" charset="0"/>
              </a:rPr>
              <a:t>mineragenic</a:t>
            </a:r>
            <a:r>
              <a:rPr lang="en-US" sz="1100" dirty="0">
                <a:solidFill>
                  <a:prstClr val="black"/>
                </a:solidFill>
                <a:latin typeface="Arial" panose="020B0604020202020204" pitchFamily="34" charset="0"/>
                <a:cs typeface="Arial" panose="020B0604020202020204" pitchFamily="34" charset="0"/>
              </a:rPr>
              <a:t> zoning, the rivers fall into the South-</a:t>
            </a:r>
            <a:r>
              <a:rPr lang="en-US" sz="1100" dirty="0" err="1">
                <a:solidFill>
                  <a:prstClr val="black"/>
                </a:solidFill>
                <a:latin typeface="Arial" panose="020B0604020202020204" pitchFamily="34" charset="0"/>
                <a:cs typeface="Arial" panose="020B0604020202020204" pitchFamily="34" charset="0"/>
              </a:rPr>
              <a:t>Ketmen</a:t>
            </a:r>
            <a:r>
              <a:rPr lang="en-US" sz="1100" dirty="0">
                <a:solidFill>
                  <a:prstClr val="black"/>
                </a:solidFill>
                <a:latin typeface="Arial" panose="020B0604020202020204" pitchFamily="34" charset="0"/>
                <a:cs typeface="Arial" panose="020B0604020202020204" pitchFamily="34" charset="0"/>
              </a:rPr>
              <a:t> gold-bearing area. The mountain zone of the </a:t>
            </a:r>
            <a:r>
              <a:rPr lang="en-US" sz="1100" dirty="0" err="1">
                <a:solidFill>
                  <a:prstClr val="black"/>
                </a:solidFill>
                <a:latin typeface="Arial" panose="020B0604020202020204" pitchFamily="34" charset="0"/>
                <a:cs typeface="Arial" panose="020B0604020202020204" pitchFamily="34" charset="0"/>
              </a:rPr>
              <a:t>Ketmen</a:t>
            </a:r>
            <a:r>
              <a:rPr lang="en-US" sz="1100" dirty="0">
                <a:solidFill>
                  <a:prstClr val="black"/>
                </a:solidFill>
                <a:latin typeface="Arial" panose="020B0604020202020204" pitchFamily="34" charset="0"/>
                <a:cs typeface="Arial" panose="020B0604020202020204" pitchFamily="34" charset="0"/>
              </a:rPr>
              <a:t> River valley rises above the piedmont part by 300-500 m and above the </a:t>
            </a:r>
            <a:r>
              <a:rPr lang="en-US" sz="1100" dirty="0" err="1">
                <a:solidFill>
                  <a:prstClr val="black"/>
                </a:solidFill>
                <a:latin typeface="Arial" panose="020B0604020202020204" pitchFamily="34" charset="0"/>
                <a:cs typeface="Arial" panose="020B0604020202020204" pitchFamily="34" charset="0"/>
              </a:rPr>
              <a:t>Shalkudysu</a:t>
            </a:r>
            <a:r>
              <a:rPr lang="en-US" sz="1100" dirty="0">
                <a:solidFill>
                  <a:prstClr val="black"/>
                </a:solidFill>
                <a:latin typeface="Arial" panose="020B0604020202020204" pitchFamily="34" charset="0"/>
                <a:cs typeface="Arial" panose="020B0604020202020204" pitchFamily="34" charset="0"/>
              </a:rPr>
              <a:t> River valley by 500-1000 m. Absolute marks of the </a:t>
            </a:r>
            <a:r>
              <a:rPr lang="en-US" sz="1100" dirty="0" err="1">
                <a:solidFill>
                  <a:prstClr val="black"/>
                </a:solidFill>
                <a:latin typeface="Arial" panose="020B0604020202020204" pitchFamily="34" charset="0"/>
                <a:cs typeface="Arial" panose="020B0604020202020204" pitchFamily="34" charset="0"/>
              </a:rPr>
              <a:t>Ketmen</a:t>
            </a:r>
            <a:r>
              <a:rPr lang="en-US" sz="1100" dirty="0">
                <a:solidFill>
                  <a:prstClr val="black"/>
                </a:solidFill>
                <a:latin typeface="Arial" panose="020B0604020202020204" pitchFamily="34" charset="0"/>
                <a:cs typeface="Arial" panose="020B0604020202020204" pitchFamily="34" charset="0"/>
              </a:rPr>
              <a:t> ridge peaks range from 2800 to 3450 m.</a:t>
            </a:r>
          </a:p>
          <a:p>
            <a:pPr algn="just" defTabSz="742950">
              <a:spcAft>
                <a:spcPts val="488"/>
              </a:spcAft>
              <a:tabLst>
                <a:tab pos="216694" algn="l"/>
                <a:tab pos="580430" algn="l"/>
              </a:tabLst>
              <a:defRPr/>
            </a:pPr>
            <a:r>
              <a:rPr lang="en-US" sz="1100" dirty="0">
                <a:solidFill>
                  <a:prstClr val="black"/>
                </a:solidFill>
                <a:latin typeface="Arial" panose="020B0604020202020204" pitchFamily="34" charset="0"/>
                <a:cs typeface="Arial" panose="020B0604020202020204" pitchFamily="34" charset="0"/>
              </a:rPr>
              <a:t>Alluvial formations of all accumulation cycles of the </a:t>
            </a:r>
            <a:r>
              <a:rPr lang="en-US" sz="1100" dirty="0" err="1">
                <a:solidFill>
                  <a:prstClr val="black"/>
                </a:solidFill>
                <a:latin typeface="Arial" panose="020B0604020202020204" pitchFamily="34" charset="0"/>
                <a:cs typeface="Arial" panose="020B0604020202020204" pitchFamily="34" charset="0"/>
              </a:rPr>
              <a:t>Ketmen</a:t>
            </a:r>
            <a:r>
              <a:rPr lang="en-US" sz="1100" dirty="0">
                <a:solidFill>
                  <a:prstClr val="black"/>
                </a:solidFill>
                <a:latin typeface="Arial" panose="020B0604020202020204" pitchFamily="34" charset="0"/>
                <a:cs typeface="Arial" panose="020B0604020202020204" pitchFamily="34" charset="0"/>
              </a:rPr>
              <a:t> River valley are dominated by sands and cobble-pebble deposits, as well as washed Neogene clays with rubble, sand, and pebbles. The thickness of these deposits varies from 2-3 m to 4-5 m, and on high above-floodplain terraces (second and third), it varies up to 20-25 m (within the modern valley). At the same time, the thickness of alluvium increases not only downstream the river, but also when transitioning from lower young above-floodplain terraces to higher ones. The basement for all gold-bearing cobble-pebble deposits is dense red-brown Neogene clays.</a:t>
            </a:r>
          </a:p>
        </p:txBody>
      </p:sp>
      <p:pic>
        <p:nvPicPr>
          <p:cNvPr id="16"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024379" y="1134384"/>
            <a:ext cx="1935153" cy="108094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10402846" y="1692764"/>
            <a:ext cx="330411" cy="330410"/>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ru-RU" sz="1463" dirty="0">
              <a:solidFill>
                <a:prstClr val="white"/>
              </a:solidFill>
              <a:latin typeface="Calibri" panose="020F0502020204030204"/>
            </a:endParaRPr>
          </a:p>
        </p:txBody>
      </p:sp>
      <p:cxnSp>
        <p:nvCxnSpPr>
          <p:cNvPr id="21" name="Прямая соединительная линия 20"/>
          <p:cNvCxnSpPr>
            <a:cxnSpLocks/>
          </p:cNvCxnSpPr>
          <p:nvPr/>
        </p:nvCxnSpPr>
        <p:spPr>
          <a:xfrm flipH="1">
            <a:off x="9024379" y="2023174"/>
            <a:ext cx="1391477" cy="488546"/>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11" name="Picture 3">
            <a:extLst>
              <a:ext uri="{FF2B5EF4-FFF2-40B4-BE49-F238E27FC236}">
                <a16:creationId xmlns:a16="http://schemas.microsoft.com/office/drawing/2014/main" id="{818AA613-B8D4-48F5-A617-CC69D7F20A9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28657" y="4900863"/>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005FCC9-AE8B-4BD2-A193-9DE19CA25998}"/>
              </a:ext>
            </a:extLst>
          </p:cNvPr>
          <p:cNvSpPr txBox="1"/>
          <p:nvPr/>
        </p:nvSpPr>
        <p:spPr>
          <a:xfrm>
            <a:off x="9364452" y="4905635"/>
            <a:ext cx="2678795"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 Balance deposit</a:t>
            </a:r>
            <a:r>
              <a:rPr lang="ru-RU" sz="900" dirty="0">
                <a:latin typeface="Times New Roman" panose="02020603050405020304" pitchFamily="18" charset="0"/>
                <a:cs typeface="Times New Roman" panose="02020603050405020304" pitchFamily="18" charset="0"/>
              </a:rPr>
              <a:t> </a:t>
            </a:r>
          </a:p>
        </p:txBody>
      </p:sp>
      <p:pic>
        <p:nvPicPr>
          <p:cNvPr id="13" name="Рисунок 12">
            <a:extLst>
              <a:ext uri="{FF2B5EF4-FFF2-40B4-BE49-F238E27FC236}">
                <a16:creationId xmlns:a16="http://schemas.microsoft.com/office/drawing/2014/main" id="{837E6C73-C0D2-4883-8D13-36A0419A9B56}"/>
              </a:ext>
            </a:extLst>
          </p:cNvPr>
          <p:cNvPicPr>
            <a:picLocks noChangeAspect="1"/>
          </p:cNvPicPr>
          <p:nvPr/>
        </p:nvPicPr>
        <p:blipFill>
          <a:blip r:embed="rId6"/>
          <a:stretch>
            <a:fillRect/>
          </a:stretch>
        </p:blipFill>
        <p:spPr>
          <a:xfrm>
            <a:off x="8841408" y="5319629"/>
            <a:ext cx="409632" cy="200053"/>
          </a:xfrm>
          <a:prstGeom prst="rect">
            <a:avLst/>
          </a:prstGeom>
          <a:ln w="19050">
            <a:solidFill>
              <a:srgbClr val="FF0000"/>
            </a:solidFill>
          </a:ln>
        </p:spPr>
      </p:pic>
      <p:pic>
        <p:nvPicPr>
          <p:cNvPr id="14" name="Рисунок 13">
            <a:extLst>
              <a:ext uri="{FF2B5EF4-FFF2-40B4-BE49-F238E27FC236}">
                <a16:creationId xmlns:a16="http://schemas.microsoft.com/office/drawing/2014/main" id="{8398DA90-DB21-4099-A409-4B0B710AC7F8}"/>
              </a:ext>
            </a:extLst>
          </p:cNvPr>
          <p:cNvPicPr>
            <a:picLocks noChangeAspect="1"/>
          </p:cNvPicPr>
          <p:nvPr/>
        </p:nvPicPr>
        <p:blipFill>
          <a:blip r:embed="rId7"/>
          <a:stretch>
            <a:fillRect/>
          </a:stretch>
        </p:blipFill>
        <p:spPr>
          <a:xfrm>
            <a:off x="9024379" y="2541846"/>
            <a:ext cx="2266491" cy="2145477"/>
          </a:xfrm>
          <a:prstGeom prst="rect">
            <a:avLst/>
          </a:prstGeom>
          <a:ln>
            <a:solidFill>
              <a:schemeClr val="tx1"/>
            </a:solidFill>
          </a:ln>
        </p:spPr>
      </p:pic>
      <p:sp>
        <p:nvSpPr>
          <p:cNvPr id="15" name="TextBox 14">
            <a:extLst>
              <a:ext uri="{FF2B5EF4-FFF2-40B4-BE49-F238E27FC236}">
                <a16:creationId xmlns:a16="http://schemas.microsoft.com/office/drawing/2014/main" id="{07DEC389-E934-4580-8684-746625DA0018}"/>
              </a:ext>
            </a:extLst>
          </p:cNvPr>
          <p:cNvSpPr txBox="1"/>
          <p:nvPr/>
        </p:nvSpPr>
        <p:spPr>
          <a:xfrm>
            <a:off x="9364452" y="5197259"/>
            <a:ext cx="1952178"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Territory included in state subsoil fund management program for solid minerals extraction (reserve deposit contour)</a:t>
            </a:r>
            <a:endParaRPr lang="ru-RU" sz="800" dirty="0">
              <a:latin typeface="Times New Roman" panose="02020603050405020304" pitchFamily="18" charset="0"/>
              <a:cs typeface="Times New Roman" panose="02020603050405020304" pitchFamily="18" charset="0"/>
            </a:endParaRPr>
          </a:p>
        </p:txBody>
      </p:sp>
      <p:cxnSp>
        <p:nvCxnSpPr>
          <p:cNvPr id="17" name="Прямая соединительная линия 16">
            <a:extLst>
              <a:ext uri="{FF2B5EF4-FFF2-40B4-BE49-F238E27FC236}">
                <a16:creationId xmlns:a16="http://schemas.microsoft.com/office/drawing/2014/main" id="{E461B039-2C00-4E5C-8FBB-1F3483E0E206}"/>
              </a:ext>
            </a:extLst>
          </p:cNvPr>
          <p:cNvCxnSpPr>
            <a:cxnSpLocks/>
          </p:cNvCxnSpPr>
          <p:nvPr/>
        </p:nvCxnSpPr>
        <p:spPr>
          <a:xfrm>
            <a:off x="10733257" y="2002241"/>
            <a:ext cx="557612" cy="539604"/>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2" name="Google Shape;1365;p21">
            <a:extLst>
              <a:ext uri="{FF2B5EF4-FFF2-40B4-BE49-F238E27FC236}">
                <a16:creationId xmlns:a16="http://schemas.microsoft.com/office/drawing/2014/main" id="{1A98CC6A-40D3-4406-9B0A-7F10163D221D}"/>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de-DE" sz="2000" dirty="0" err="1">
                <a:cs typeface="Arial" panose="020B0604020202020204" pitchFamily="34" charset="0"/>
              </a:rPr>
              <a:t>Ketmen</a:t>
            </a:r>
            <a:r>
              <a:rPr lang="de-DE" sz="2000" dirty="0">
                <a:cs typeface="Arial" panose="020B0604020202020204" pitchFamily="34" charset="0"/>
              </a:rPr>
              <a:t> &amp; </a:t>
            </a:r>
            <a:r>
              <a:rPr lang="en-US" sz="2000" dirty="0" err="1">
                <a:cs typeface="Arial" panose="020B0604020202020204" pitchFamily="34" charset="0"/>
              </a:rPr>
              <a:t>Predgorniy</a:t>
            </a:r>
            <a:r>
              <a:rPr lang="en-US" sz="2000" dirty="0">
                <a:cs typeface="Arial" panose="020B0604020202020204" pitchFamily="34" charset="0"/>
              </a:rPr>
              <a:t> </a:t>
            </a:r>
            <a:r>
              <a:rPr lang="en-US" sz="2000" dirty="0" err="1">
                <a:cs typeface="Arial" panose="020B0604020202020204" pitchFamily="34" charset="0"/>
              </a:rPr>
              <a:t>Ketmen</a:t>
            </a:r>
            <a:r>
              <a:rPr lang="de-DE" sz="2000" dirty="0">
                <a:cs typeface="Arial" panose="020B0604020202020204" pitchFamily="34" charset="0"/>
              </a:rPr>
              <a:t> </a:t>
            </a:r>
            <a:r>
              <a:rPr lang="de-DE" sz="2000" dirty="0" err="1">
                <a:cs typeface="Arial" panose="020B0604020202020204" pitchFamily="34" charset="0"/>
              </a:rPr>
              <a:t>deposits</a:t>
            </a:r>
            <a:r>
              <a:rPr lang="de-DE" sz="2000" dirty="0">
                <a:cs typeface="Arial" panose="020B0604020202020204" pitchFamily="34" charset="0"/>
              </a:rPr>
              <a:t> in Almaty </a:t>
            </a:r>
            <a:r>
              <a:rPr lang="de-DE" sz="2000" dirty="0" err="1">
                <a:cs typeface="Arial" panose="020B0604020202020204" pitchFamily="34" charset="0"/>
              </a:rPr>
              <a:t>region</a:t>
            </a:r>
            <a:endParaRPr lang="de-DE" sz="2000" dirty="0">
              <a:cs typeface="Arial" panose="020B0604020202020204" pitchFamily="34" charset="0"/>
            </a:endParaRPr>
          </a:p>
        </p:txBody>
      </p:sp>
      <p:pic>
        <p:nvPicPr>
          <p:cNvPr id="23" name="Google Shape;28;p1">
            <a:extLst>
              <a:ext uri="{FF2B5EF4-FFF2-40B4-BE49-F238E27FC236}">
                <a16:creationId xmlns:a16="http://schemas.microsoft.com/office/drawing/2014/main" id="{ACF0270D-24F6-4A9D-AA6D-F73A3588A91F}"/>
              </a:ext>
            </a:extLst>
          </p:cNvPr>
          <p:cNvPicPr preferRelativeResize="0"/>
          <p:nvPr/>
        </p:nvPicPr>
        <p:blipFill rotWithShape="1">
          <a:blip r:embed="rId8">
            <a:alphaModFix/>
            <a:biLevel thresh="25000"/>
          </a:blip>
          <a:srcRect/>
          <a:stretch/>
        </p:blipFill>
        <p:spPr>
          <a:xfrm>
            <a:off x="11140926" y="-1"/>
            <a:ext cx="999230" cy="403599"/>
          </a:xfrm>
          <a:prstGeom prst="rect">
            <a:avLst/>
          </a:prstGeom>
          <a:noFill/>
          <a:ln>
            <a:noFill/>
          </a:ln>
        </p:spPr>
      </p:pic>
      <p:graphicFrame>
        <p:nvGraphicFramePr>
          <p:cNvPr id="19" name="Таблица 5">
            <a:extLst>
              <a:ext uri="{FF2B5EF4-FFF2-40B4-BE49-F238E27FC236}">
                <a16:creationId xmlns:a16="http://schemas.microsoft.com/office/drawing/2014/main" id="{162BEF27-EA7C-410C-82DC-953A19317023}"/>
              </a:ext>
            </a:extLst>
          </p:cNvPr>
          <p:cNvGraphicFramePr>
            <a:graphicFrameLocks noGrp="1"/>
          </p:cNvGraphicFramePr>
          <p:nvPr>
            <p:extLst>
              <p:ext uri="{D42A27DB-BD31-4B8C-83A1-F6EECF244321}">
                <p14:modId xmlns:p14="http://schemas.microsoft.com/office/powerpoint/2010/main" val="3910417247"/>
              </p:ext>
            </p:extLst>
          </p:nvPr>
        </p:nvGraphicFramePr>
        <p:xfrm>
          <a:off x="1515321" y="5197259"/>
          <a:ext cx="6319953" cy="1531327"/>
        </p:xfrm>
        <a:graphic>
          <a:graphicData uri="http://schemas.openxmlformats.org/drawingml/2006/table">
            <a:tbl>
              <a:tblPr firstRow="1" firstCol="1" bandRow="1">
                <a:tableStyleId>{21E4AEA4-8DFA-4A89-87EB-49C32662AFE0}</a:tableStyleId>
              </a:tblPr>
              <a:tblGrid>
                <a:gridCol w="1224546">
                  <a:extLst>
                    <a:ext uri="{9D8B030D-6E8A-4147-A177-3AD203B41FA5}">
                      <a16:colId xmlns:a16="http://schemas.microsoft.com/office/drawing/2014/main" val="131043786"/>
                    </a:ext>
                  </a:extLst>
                </a:gridCol>
                <a:gridCol w="1224546">
                  <a:extLst>
                    <a:ext uri="{9D8B030D-6E8A-4147-A177-3AD203B41FA5}">
                      <a16:colId xmlns:a16="http://schemas.microsoft.com/office/drawing/2014/main" val="3267171444"/>
                    </a:ext>
                  </a:extLst>
                </a:gridCol>
                <a:gridCol w="1381269">
                  <a:extLst>
                    <a:ext uri="{9D8B030D-6E8A-4147-A177-3AD203B41FA5}">
                      <a16:colId xmlns:a16="http://schemas.microsoft.com/office/drawing/2014/main" val="2658591762"/>
                    </a:ext>
                  </a:extLst>
                </a:gridCol>
                <a:gridCol w="1381269">
                  <a:extLst>
                    <a:ext uri="{9D8B030D-6E8A-4147-A177-3AD203B41FA5}">
                      <a16:colId xmlns:a16="http://schemas.microsoft.com/office/drawing/2014/main" val="20002"/>
                    </a:ext>
                  </a:extLst>
                </a:gridCol>
                <a:gridCol w="1108323">
                  <a:extLst>
                    <a:ext uri="{9D8B030D-6E8A-4147-A177-3AD203B41FA5}">
                      <a16:colId xmlns:a16="http://schemas.microsoft.com/office/drawing/2014/main" val="3550398924"/>
                    </a:ext>
                  </a:extLst>
                </a:gridCol>
              </a:tblGrid>
              <a:tr h="248398">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LID4096"/>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0703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solidFill>
                          <a:latin typeface="Century Gothic" panose="020B0502020202020204" pitchFamily="34" charset="0"/>
                          <a:ea typeface="+mn-ea"/>
                          <a:cs typeface="Times New Roman" panose="02020603050405020304" pitchFamily="18" charset="0"/>
                        </a:rPr>
                        <a:t>Deposit</a:t>
                      </a:r>
                      <a:endParaRPr lang="ru-RU" sz="1000"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Century Gothic" panose="020B0502020202020204" pitchFamily="34" charset="0"/>
                          <a:ea typeface="+mn-ea"/>
                          <a:cs typeface="Times New Roman" panose="02020603050405020304" pitchFamily="18" charset="0"/>
                        </a:rPr>
                        <a:t>Component</a:t>
                      </a:r>
                      <a:endParaRPr lang="ru-RU" sz="1000" b="1"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Century Gothic" panose="020B0502020202020204" pitchFamily="34" charset="0"/>
                          <a:ea typeface="+mn-ea"/>
                          <a:cs typeface="Times New Roman" panose="02020603050405020304" pitchFamily="18" charset="0"/>
                        </a:rPr>
                        <a:t>Balance reserves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136081732"/>
                  </a:ext>
                </a:extLst>
              </a:tr>
              <a:tr h="24839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000" b="0" kern="1200" dirty="0">
                        <a:solidFill>
                          <a:schemeClr val="dk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LID4096"/>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С1</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С2</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itchFamily="34" charset="0"/>
                          <a:cs typeface="Arial" pitchFamily="34" charset="0"/>
                        </a:rPr>
                        <a:t>Off-balance</a:t>
                      </a:r>
                      <a:endParaRPr lang="ru-RU" sz="1000" dirty="0">
                        <a:latin typeface="Arial" pitchFamily="34" charset="0"/>
                        <a:cs typeface="Arial" pitchFamily="34"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952285"/>
                  </a:ext>
                </a:extLst>
              </a:tr>
              <a:tr h="248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err="1">
                          <a:solidFill>
                            <a:schemeClr val="dk1"/>
                          </a:solidFill>
                          <a:latin typeface="Century Gothic" panose="020B0502020202020204" pitchFamily="34" charset="0"/>
                          <a:ea typeface="+mn-ea"/>
                          <a:cs typeface="Times New Roman" panose="02020603050405020304" pitchFamily="18" charset="0"/>
                        </a:rPr>
                        <a:t>Ketmen</a:t>
                      </a:r>
                      <a:r>
                        <a:rPr lang="en-US" sz="1000" b="0" kern="1200" dirty="0">
                          <a:solidFill>
                            <a:schemeClr val="dk1"/>
                          </a:solidFill>
                          <a:latin typeface="Century Gothic" panose="020B0502020202020204" pitchFamily="34" charset="0"/>
                          <a:ea typeface="+mn-ea"/>
                          <a:cs typeface="Times New Roman" panose="02020603050405020304" pitchFamily="18" charset="0"/>
                        </a:rPr>
                        <a:t> </a:t>
                      </a:r>
                      <a:endParaRPr lang="ru-RU" sz="1000" b="0" kern="1200" dirty="0">
                        <a:solidFill>
                          <a:schemeClr val="dk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Century Gothic" panose="020B0502020202020204" pitchFamily="34" charset="0"/>
                          <a:ea typeface="+mn-ea"/>
                          <a:cs typeface="Times New Roman" panose="02020603050405020304" pitchFamily="18" charset="0"/>
                        </a:rPr>
                        <a:t>Gold</a:t>
                      </a:r>
                      <a:endParaRPr lang="ru-RU" sz="1000" b="0" kern="1200" dirty="0">
                        <a:solidFill>
                          <a:schemeClr val="dk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59,4</a:t>
                      </a:r>
                      <a:r>
                        <a:rPr lang="en-US" sz="1000" dirty="0">
                          <a:latin typeface="Arial" pitchFamily="34" charset="0"/>
                          <a:cs typeface="Arial" pitchFamily="34" charset="0"/>
                        </a:rPr>
                        <a:t>kg</a:t>
                      </a:r>
                      <a:endParaRPr lang="ru-RU" sz="1000" dirty="0">
                        <a:latin typeface="Arial" pitchFamily="34" charset="0"/>
                        <a:cs typeface="Arial" pitchFamily="34"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46,3</a:t>
                      </a:r>
                      <a:r>
                        <a:rPr lang="en-US" sz="1000" dirty="0">
                          <a:latin typeface="Arial" pitchFamily="34" charset="0"/>
                          <a:cs typeface="Arial" pitchFamily="34" charset="0"/>
                        </a:rPr>
                        <a:t>kg</a:t>
                      </a:r>
                      <a:endParaRPr lang="ru-RU" sz="1000" dirty="0">
                        <a:latin typeface="Arial" pitchFamily="34" charset="0"/>
                        <a:cs typeface="Arial" pitchFamily="34"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a:latin typeface="Arial" pitchFamily="34" charset="0"/>
                        <a:cs typeface="Arial" pitchFamily="34"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7288652"/>
                  </a:ext>
                </a:extLst>
              </a:tr>
              <a:tr h="248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err="1">
                          <a:solidFill>
                            <a:schemeClr val="dk1"/>
                          </a:solidFill>
                          <a:latin typeface="Century Gothic" panose="020B0502020202020204" pitchFamily="34" charset="0"/>
                          <a:ea typeface="+mn-ea"/>
                          <a:cs typeface="Times New Roman" panose="02020603050405020304" pitchFamily="18" charset="0"/>
                        </a:rPr>
                        <a:t>Predgorniy</a:t>
                      </a:r>
                      <a:r>
                        <a:rPr lang="en-US" sz="1000" b="0" kern="1200" dirty="0">
                          <a:solidFill>
                            <a:schemeClr val="dk1"/>
                          </a:solidFill>
                          <a:latin typeface="Century Gothic" panose="020B0502020202020204" pitchFamily="34" charset="0"/>
                          <a:ea typeface="+mn-ea"/>
                          <a:cs typeface="Times New Roman" panose="02020603050405020304" pitchFamily="18" charset="0"/>
                        </a:rPr>
                        <a:t> </a:t>
                      </a:r>
                      <a:r>
                        <a:rPr lang="en-US" sz="1000" b="0" kern="1200" dirty="0" err="1">
                          <a:solidFill>
                            <a:schemeClr val="dk1"/>
                          </a:solidFill>
                          <a:latin typeface="Century Gothic" panose="020B0502020202020204" pitchFamily="34" charset="0"/>
                          <a:ea typeface="+mn-ea"/>
                          <a:cs typeface="Times New Roman" panose="02020603050405020304" pitchFamily="18" charset="0"/>
                        </a:rPr>
                        <a:t>Ketmen</a:t>
                      </a:r>
                      <a:r>
                        <a:rPr lang="en-US" sz="1000" b="0" kern="1200" dirty="0">
                          <a:solidFill>
                            <a:schemeClr val="dk1"/>
                          </a:solidFill>
                          <a:latin typeface="Century Gothic" panose="020B0502020202020204" pitchFamily="34" charset="0"/>
                          <a:ea typeface="+mn-ea"/>
                          <a:cs typeface="Times New Roman" panose="02020603050405020304" pitchFamily="18" charset="0"/>
                        </a:rPr>
                        <a:t> </a:t>
                      </a:r>
                      <a:endParaRPr lang="ru-RU" sz="1000" b="0" kern="1200" dirty="0">
                        <a:solidFill>
                          <a:schemeClr val="dk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000" b="0" kern="1200" dirty="0">
                        <a:solidFill>
                          <a:schemeClr val="dk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a:latin typeface="Arial" pitchFamily="34" charset="0"/>
                        <a:cs typeface="Arial" pitchFamily="34"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329,05</a:t>
                      </a:r>
                      <a:r>
                        <a:rPr lang="en-US" sz="1000" dirty="0">
                          <a:latin typeface="Arial" pitchFamily="34" charset="0"/>
                          <a:cs typeface="Arial" pitchFamily="34" charset="0"/>
                        </a:rPr>
                        <a:t>kg</a:t>
                      </a:r>
                      <a:endParaRPr lang="ru-RU" sz="1000" dirty="0">
                        <a:latin typeface="Arial" pitchFamily="34" charset="0"/>
                        <a:cs typeface="Arial" pitchFamily="34"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90,29</a:t>
                      </a:r>
                      <a:r>
                        <a:rPr lang="en-US" sz="1000" dirty="0">
                          <a:latin typeface="Arial" pitchFamily="34" charset="0"/>
                          <a:cs typeface="Arial" pitchFamily="34" charset="0"/>
                        </a:rPr>
                        <a:t>kg</a:t>
                      </a:r>
                      <a:endParaRPr lang="ru-RU" sz="1000" dirty="0">
                        <a:latin typeface="Arial" pitchFamily="34" charset="0"/>
                        <a:cs typeface="Arial" pitchFamily="34"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338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071619" y="1165918"/>
            <a:ext cx="5441752" cy="3496947"/>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42950">
              <a:spcAft>
                <a:spcPts val="488"/>
              </a:spcAft>
              <a:tabLst>
                <a:tab pos="216694" algn="l"/>
                <a:tab pos="580430" algn="l"/>
              </a:tabLst>
              <a:defRPr/>
            </a:pPr>
            <a:r>
              <a:rPr lang="en-US" sz="1200" b="1" dirty="0">
                <a:solidFill>
                  <a:prstClr val="black"/>
                </a:solidFill>
                <a:latin typeface="Arial" panose="020B0604020202020204" pitchFamily="34" charset="0"/>
                <a:cs typeface="Arial" panose="020B0604020202020204" pitchFamily="34" charset="0"/>
              </a:rPr>
              <a:t>Location: </a:t>
            </a:r>
            <a:r>
              <a:rPr lang="en-US" sz="1200" dirty="0">
                <a:solidFill>
                  <a:prstClr val="black"/>
                </a:solidFill>
                <a:latin typeface="Arial" panose="020B0604020202020204" pitchFamily="34" charset="0"/>
                <a:cs typeface="Arial" panose="020B0604020202020204" pitchFamily="34" charset="0"/>
              </a:rPr>
              <a:t>Located 230 km southwest of Semipalatinsk city on the territory of the former nuclear test site.</a:t>
            </a:r>
          </a:p>
          <a:p>
            <a:pPr algn="just" defTabSz="742950">
              <a:spcAft>
                <a:spcPts val="488"/>
              </a:spcAft>
              <a:tabLst>
                <a:tab pos="216694" algn="l"/>
                <a:tab pos="580430" algn="l"/>
              </a:tabLst>
              <a:defRPr/>
            </a:pPr>
            <a:r>
              <a:rPr lang="en-US" sz="1200" b="1" dirty="0">
                <a:solidFill>
                  <a:prstClr val="black"/>
                </a:solidFill>
                <a:latin typeface="Arial" panose="020B0604020202020204" pitchFamily="34" charset="0"/>
                <a:cs typeface="Arial" panose="020B0604020202020204" pitchFamily="34" charset="0"/>
              </a:rPr>
              <a:t>Brief Geological description:</a:t>
            </a:r>
            <a:r>
              <a:rPr lang="en-US" sz="1200" dirty="0">
                <a:solidFill>
                  <a:prstClr val="black"/>
                </a:solidFill>
                <a:latin typeface="Arial" panose="020B0604020202020204" pitchFamily="34" charset="0"/>
                <a:cs typeface="Arial" panose="020B0604020202020204" pitchFamily="34" charset="0"/>
              </a:rPr>
              <a:t> The deposit is associated with the northwestern end of the </a:t>
            </a:r>
            <a:r>
              <a:rPr lang="en-US" sz="1200" dirty="0" err="1">
                <a:solidFill>
                  <a:prstClr val="black"/>
                </a:solidFill>
                <a:latin typeface="Arial" panose="020B0604020202020204" pitchFamily="34" charset="0"/>
                <a:cs typeface="Arial" panose="020B0604020202020204" pitchFamily="34" charset="0"/>
              </a:rPr>
              <a:t>Chingiz-Tarbagatai</a:t>
            </a:r>
            <a:r>
              <a:rPr lang="en-US" sz="1200" dirty="0">
                <a:solidFill>
                  <a:prstClr val="black"/>
                </a:solidFill>
                <a:latin typeface="Arial" panose="020B0604020202020204" pitchFamily="34" charset="0"/>
                <a:cs typeface="Arial" panose="020B0604020202020204" pitchFamily="34" charset="0"/>
              </a:rPr>
              <a:t> mega-anticlinorium and is located in the northern part of the western edge of the </a:t>
            </a:r>
            <a:r>
              <a:rPr lang="en-US" sz="1200" dirty="0" err="1">
                <a:solidFill>
                  <a:prstClr val="black"/>
                </a:solidFill>
                <a:latin typeface="Arial" panose="020B0604020202020204" pitchFamily="34" charset="0"/>
                <a:cs typeface="Arial" panose="020B0604020202020204" pitchFamily="34" charset="0"/>
              </a:rPr>
              <a:t>Murzhik</a:t>
            </a:r>
            <a:r>
              <a:rPr lang="en-US" sz="1200" dirty="0">
                <a:solidFill>
                  <a:prstClr val="black"/>
                </a:solidFill>
                <a:latin typeface="Arial" panose="020B0604020202020204" pitchFamily="34" charset="0"/>
                <a:cs typeface="Arial" panose="020B0604020202020204" pitchFamily="34" charset="0"/>
              </a:rPr>
              <a:t> syncline, composed of Devonian and Carboniferous volcano-sedimentary deposits. Three isolated sections (deposits): Southern, Central, and Northern, are distinguished within the deposit area.</a:t>
            </a:r>
          </a:p>
          <a:p>
            <a:pPr algn="just" defTabSz="742950">
              <a:spcAft>
                <a:spcPts val="488"/>
              </a:spcAft>
              <a:tabLst>
                <a:tab pos="216694" algn="l"/>
                <a:tab pos="580430" algn="l"/>
              </a:tabLst>
              <a:defRPr/>
            </a:pPr>
            <a:r>
              <a:rPr lang="en-US" sz="1200" dirty="0">
                <a:solidFill>
                  <a:prstClr val="black"/>
                </a:solidFill>
                <a:latin typeface="Arial" panose="020B0604020202020204" pitchFamily="34" charset="0"/>
                <a:cs typeface="Arial" panose="020B0604020202020204" pitchFamily="34" charset="0"/>
              </a:rPr>
              <a:t>The ore body, with a thickness of 0.3-0.5 to 2.5-4.2 m, is confined to limestones, shales, and sandstones of the lower part of the </a:t>
            </a:r>
            <a:r>
              <a:rPr lang="en-US" sz="1200" dirty="0" err="1">
                <a:solidFill>
                  <a:prstClr val="black"/>
                </a:solidFill>
                <a:latin typeface="Arial" panose="020B0604020202020204" pitchFamily="34" charset="0"/>
                <a:cs typeface="Arial" panose="020B0604020202020204" pitchFamily="34" charset="0"/>
              </a:rPr>
              <a:t>Meisters</a:t>
            </a:r>
            <a:r>
              <a:rPr lang="en-US" sz="1200" dirty="0">
                <a:solidFill>
                  <a:prstClr val="black"/>
                </a:solidFill>
                <a:latin typeface="Arial" panose="020B0604020202020204" pitchFamily="34" charset="0"/>
                <a:cs typeface="Arial" panose="020B0604020202020204" pitchFamily="34" charset="0"/>
              </a:rPr>
              <a:t> horizon of the lower Famennian. Mineralization is traced almost to 200 m along the dip and more than 3 km with breaks along the strike and is represented mainly by oxidized minerals of pyrolusite-</a:t>
            </a:r>
            <a:r>
              <a:rPr lang="en-US" sz="1200" dirty="0" err="1">
                <a:solidFill>
                  <a:prstClr val="black"/>
                </a:solidFill>
                <a:latin typeface="Arial" panose="020B0604020202020204" pitchFamily="34" charset="0"/>
                <a:cs typeface="Arial" panose="020B0604020202020204" pitchFamily="34" charset="0"/>
              </a:rPr>
              <a:t>psilomelane</a:t>
            </a:r>
            <a:r>
              <a:rPr lang="en-US" sz="1200" dirty="0">
                <a:solidFill>
                  <a:prstClr val="black"/>
                </a:solidFill>
                <a:latin typeface="Arial" panose="020B0604020202020204" pitchFamily="34" charset="0"/>
                <a:cs typeface="Arial" panose="020B0604020202020204" pitchFamily="34" charset="0"/>
              </a:rPr>
              <a:t> composition with admixtures of braunite and </a:t>
            </a:r>
            <a:r>
              <a:rPr lang="en-US" sz="1200" dirty="0" err="1">
                <a:solidFill>
                  <a:prstClr val="black"/>
                </a:solidFill>
                <a:latin typeface="Arial" panose="020B0604020202020204" pitchFamily="34" charset="0"/>
                <a:cs typeface="Arial" panose="020B0604020202020204" pitchFamily="34" charset="0"/>
              </a:rPr>
              <a:t>vernadite</a:t>
            </a:r>
            <a:r>
              <a:rPr lang="en-US" sz="1200" dirty="0">
                <a:solidFill>
                  <a:prstClr val="black"/>
                </a:solidFill>
                <a:latin typeface="Arial" panose="020B0604020202020204" pitchFamily="34" charset="0"/>
                <a:cs typeface="Arial" panose="020B0604020202020204" pitchFamily="34" charset="0"/>
              </a:rPr>
              <a:t>. Lean primary ores are represented by banded varieties and are mainly composed of manganite, to a lesser extent, braunite, </a:t>
            </a:r>
            <a:r>
              <a:rPr lang="en-US" sz="1200" dirty="0" err="1">
                <a:solidFill>
                  <a:prstClr val="black"/>
                </a:solidFill>
                <a:latin typeface="Arial" panose="020B0604020202020204" pitchFamily="34" charset="0"/>
                <a:cs typeface="Arial" panose="020B0604020202020204" pitchFamily="34" charset="0"/>
              </a:rPr>
              <a:t>manganocalcite</a:t>
            </a:r>
            <a:r>
              <a:rPr lang="en-US" sz="1200" dirty="0">
                <a:solidFill>
                  <a:prstClr val="black"/>
                </a:solidFill>
                <a:latin typeface="Arial" panose="020B0604020202020204" pitchFamily="34" charset="0"/>
                <a:cs typeface="Arial" panose="020B0604020202020204" pitchFamily="34" charset="0"/>
              </a:rPr>
              <a:t>, and rhodochrosite.</a:t>
            </a:r>
          </a:p>
          <a:p>
            <a:pPr algn="just" defTabSz="742950">
              <a:spcAft>
                <a:spcPts val="488"/>
              </a:spcAft>
              <a:tabLst>
                <a:tab pos="216694" algn="l"/>
                <a:tab pos="580430" algn="l"/>
              </a:tabLst>
              <a:defRPr/>
            </a:pPr>
            <a:r>
              <a:rPr lang="en-US" sz="1200" dirty="0">
                <a:solidFill>
                  <a:prstClr val="black"/>
                </a:solidFill>
                <a:latin typeface="Arial" panose="020B0604020202020204" pitchFamily="34" charset="0"/>
                <a:cs typeface="Arial" panose="020B0604020202020204" pitchFamily="34" charset="0"/>
              </a:rPr>
              <a:t>Oxidized pyrolusite-</a:t>
            </a:r>
            <a:r>
              <a:rPr lang="en-US" sz="1200" dirty="0" err="1">
                <a:solidFill>
                  <a:prstClr val="black"/>
                </a:solidFill>
                <a:latin typeface="Arial" panose="020B0604020202020204" pitchFamily="34" charset="0"/>
                <a:cs typeface="Arial" panose="020B0604020202020204" pitchFamily="34" charset="0"/>
              </a:rPr>
              <a:t>psilomelane</a:t>
            </a:r>
            <a:r>
              <a:rPr lang="en-US" sz="1200" dirty="0">
                <a:solidFill>
                  <a:prstClr val="black"/>
                </a:solidFill>
                <a:latin typeface="Arial" panose="020B0604020202020204" pitchFamily="34" charset="0"/>
                <a:cs typeface="Arial" panose="020B0604020202020204" pitchFamily="34" charset="0"/>
              </a:rPr>
              <a:t>-</a:t>
            </a:r>
            <a:r>
              <a:rPr lang="en-US" sz="1200" dirty="0" err="1">
                <a:solidFill>
                  <a:prstClr val="black"/>
                </a:solidFill>
                <a:latin typeface="Arial" panose="020B0604020202020204" pitchFamily="34" charset="0"/>
                <a:cs typeface="Arial" panose="020B0604020202020204" pitchFamily="34" charset="0"/>
              </a:rPr>
              <a:t>vernadite</a:t>
            </a:r>
            <a:r>
              <a:rPr lang="en-US" sz="1200" dirty="0">
                <a:solidFill>
                  <a:prstClr val="black"/>
                </a:solidFill>
                <a:latin typeface="Arial" panose="020B0604020202020204" pitchFamily="34" charset="0"/>
                <a:cs typeface="Arial" panose="020B0604020202020204" pitchFamily="34" charset="0"/>
              </a:rPr>
              <a:t> and primary manganite-braunite ores are identified in the deposit.</a:t>
            </a:r>
          </a:p>
        </p:txBody>
      </p:sp>
      <p:pic>
        <p:nvPicPr>
          <p:cNvPr id="16"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94602" y="1165918"/>
            <a:ext cx="1935153" cy="108094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9417665" y="1375977"/>
            <a:ext cx="330411" cy="330410"/>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ru-RU" sz="1463" dirty="0">
              <a:solidFill>
                <a:prstClr val="white"/>
              </a:solidFill>
              <a:latin typeface="Calibri" panose="020F0502020204030204"/>
            </a:endParaRPr>
          </a:p>
        </p:txBody>
      </p:sp>
      <p:cxnSp>
        <p:nvCxnSpPr>
          <p:cNvPr id="21" name="Прямая соединительная линия 20"/>
          <p:cNvCxnSpPr>
            <a:cxnSpLocks/>
          </p:cNvCxnSpPr>
          <p:nvPr/>
        </p:nvCxnSpPr>
        <p:spPr>
          <a:xfrm flipH="1">
            <a:off x="8224344" y="1706388"/>
            <a:ext cx="1193321" cy="750531"/>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6" name="Таблица 5">
            <a:extLst>
              <a:ext uri="{FF2B5EF4-FFF2-40B4-BE49-F238E27FC236}">
                <a16:creationId xmlns:a16="http://schemas.microsoft.com/office/drawing/2014/main" id="{920DC9E1-1D1E-80CF-913A-9374E3FAB4C2}"/>
              </a:ext>
            </a:extLst>
          </p:cNvPr>
          <p:cNvGraphicFramePr>
            <a:graphicFrameLocks noGrp="1"/>
          </p:cNvGraphicFramePr>
          <p:nvPr>
            <p:extLst>
              <p:ext uri="{D42A27DB-BD31-4B8C-83A1-F6EECF244321}">
                <p14:modId xmlns:p14="http://schemas.microsoft.com/office/powerpoint/2010/main" val="4003222954"/>
              </p:ext>
            </p:extLst>
          </p:nvPr>
        </p:nvGraphicFramePr>
        <p:xfrm>
          <a:off x="2106201" y="4910281"/>
          <a:ext cx="5360626" cy="1051563"/>
        </p:xfrm>
        <a:graphic>
          <a:graphicData uri="http://schemas.openxmlformats.org/drawingml/2006/table">
            <a:tbl>
              <a:tblPr firstRow="1" firstCol="1" bandRow="1">
                <a:tableStyleId>{21E4AEA4-8DFA-4A89-87EB-49C32662AFE0}</a:tableStyleId>
              </a:tblPr>
              <a:tblGrid>
                <a:gridCol w="1236589">
                  <a:extLst>
                    <a:ext uri="{9D8B030D-6E8A-4147-A177-3AD203B41FA5}">
                      <a16:colId xmlns:a16="http://schemas.microsoft.com/office/drawing/2014/main" val="131043786"/>
                    </a:ext>
                  </a:extLst>
                </a:gridCol>
                <a:gridCol w="1322343">
                  <a:extLst>
                    <a:ext uri="{9D8B030D-6E8A-4147-A177-3AD203B41FA5}">
                      <a16:colId xmlns:a16="http://schemas.microsoft.com/office/drawing/2014/main" val="2658591762"/>
                    </a:ext>
                  </a:extLst>
                </a:gridCol>
                <a:gridCol w="612246">
                  <a:extLst>
                    <a:ext uri="{9D8B030D-6E8A-4147-A177-3AD203B41FA5}">
                      <a16:colId xmlns:a16="http://schemas.microsoft.com/office/drawing/2014/main" val="1459645257"/>
                    </a:ext>
                  </a:extLst>
                </a:gridCol>
                <a:gridCol w="2189448">
                  <a:extLst>
                    <a:ext uri="{9D8B030D-6E8A-4147-A177-3AD203B41FA5}">
                      <a16:colId xmlns:a16="http://schemas.microsoft.com/office/drawing/2014/main" val="3550398924"/>
                    </a:ext>
                  </a:extLst>
                </a:gridCol>
              </a:tblGrid>
              <a:tr h="222885">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000"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aa-ET"/>
                    </a:p>
                  </a:txBody>
                  <a:tcPr/>
                </a:tc>
                <a:tc hMerge="1">
                  <a:txBody>
                    <a:bodyPr/>
                    <a:lstStyle/>
                    <a:p>
                      <a:endParaRPr lang="ru-RU"/>
                    </a:p>
                  </a:txBody>
                  <a:tcPr/>
                </a:tc>
                <a:extLst>
                  <a:ext uri="{0D108BD9-81ED-4DB2-BD59-A6C34878D82A}">
                    <a16:rowId xmlns:a16="http://schemas.microsoft.com/office/drawing/2014/main" val="10000"/>
                  </a:ext>
                </a:extLst>
              </a:tr>
              <a:tr h="371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000"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Century Gothic" panose="020B0502020202020204" pitchFamily="34" charset="0"/>
                          <a:ea typeface="+mn-ea"/>
                          <a:cs typeface="Times New Roman" panose="02020603050405020304" pitchFamily="18" charset="0"/>
                        </a:rPr>
                        <a:t>Balance </a:t>
                      </a:r>
                      <a:endParaRPr lang="ru-RU" sz="1000" b="1"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aa-ET"/>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Century Gothic" panose="020B0502020202020204" pitchFamily="34" charset="0"/>
                          <a:ea typeface="+mn-ea"/>
                          <a:cs typeface="Times New Roman" panose="02020603050405020304" pitchFamily="18" charset="0"/>
                        </a:rPr>
                        <a:t>Off-balance</a:t>
                      </a:r>
                      <a:endParaRPr lang="ru-RU" sz="1000" b="1"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22288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Century Gothic" panose="020B0502020202020204" pitchFamily="34" charset="0"/>
                          <a:ea typeface="+mn-ea"/>
                          <a:cs typeface="Times New Roman" panose="02020603050405020304" pitchFamily="18" charset="0"/>
                        </a:rPr>
                        <a:t>Manganese</a:t>
                      </a:r>
                      <a:r>
                        <a:rPr lang="kk-KZ" sz="1000" b="0" kern="1200" dirty="0">
                          <a:solidFill>
                            <a:schemeClr val="dk1"/>
                          </a:solidFill>
                          <a:latin typeface="Century Gothic" panose="020B0502020202020204" pitchFamily="34" charset="0"/>
                          <a:ea typeface="+mn-ea"/>
                          <a:cs typeface="Times New Roman" panose="02020603050405020304" pitchFamily="18" charset="0"/>
                        </a:rPr>
                        <a:t>, </a:t>
                      </a:r>
                      <a:r>
                        <a:rPr lang="en-US" sz="1000" b="0" kern="1200" dirty="0" err="1">
                          <a:solidFill>
                            <a:schemeClr val="dk1"/>
                          </a:solidFill>
                          <a:latin typeface="Century Gothic" panose="020B0502020202020204" pitchFamily="34" charset="0"/>
                          <a:ea typeface="+mn-ea"/>
                          <a:cs typeface="Times New Roman" panose="02020603050405020304" pitchFamily="18" charset="0"/>
                        </a:rPr>
                        <a:t>thous</a:t>
                      </a:r>
                      <a:r>
                        <a:rPr lang="en-US" sz="1000" b="0" kern="1200" dirty="0">
                          <a:solidFill>
                            <a:schemeClr val="dk1"/>
                          </a:solidFill>
                          <a:latin typeface="Century Gothic" panose="020B0502020202020204" pitchFamily="34" charset="0"/>
                          <a:ea typeface="+mn-ea"/>
                          <a:cs typeface="Times New Roman" panose="02020603050405020304" pitchFamily="18" charset="0"/>
                        </a:rPr>
                        <a:t>. t.</a:t>
                      </a:r>
                      <a:endParaRPr lang="ru-RU" sz="1000" b="0" kern="1200" dirty="0">
                        <a:solidFill>
                          <a:schemeClr val="dk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А+В+С1</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С2</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305,5</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952285"/>
                  </a:ext>
                </a:extLst>
              </a:tr>
              <a:tr h="22288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678,6</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416,8</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7288652"/>
                  </a:ext>
                </a:extLst>
              </a:tr>
            </a:tbl>
          </a:graphicData>
        </a:graphic>
      </p:graphicFrame>
      <p:pic>
        <p:nvPicPr>
          <p:cNvPr id="7" name="Рисунок 6">
            <a:extLst>
              <a:ext uri="{FF2B5EF4-FFF2-40B4-BE49-F238E27FC236}">
                <a16:creationId xmlns:a16="http://schemas.microsoft.com/office/drawing/2014/main" id="{D4D4E9BF-0B88-41FC-B733-4D3A4AFDE1F9}"/>
              </a:ext>
            </a:extLst>
          </p:cNvPr>
          <p:cNvPicPr>
            <a:picLocks noChangeAspect="1"/>
          </p:cNvPicPr>
          <p:nvPr/>
        </p:nvPicPr>
        <p:blipFill>
          <a:blip r:embed="rId4"/>
          <a:stretch>
            <a:fillRect/>
          </a:stretch>
        </p:blipFill>
        <p:spPr>
          <a:xfrm>
            <a:off x="8224343" y="2495770"/>
            <a:ext cx="2386642" cy="2197393"/>
          </a:xfrm>
          <a:prstGeom prst="rect">
            <a:avLst/>
          </a:prstGeom>
          <a:ln>
            <a:solidFill>
              <a:schemeClr val="tx1"/>
            </a:solidFill>
          </a:ln>
        </p:spPr>
      </p:pic>
      <p:cxnSp>
        <p:nvCxnSpPr>
          <p:cNvPr id="15" name="Прямая соединительная линия 14">
            <a:extLst>
              <a:ext uri="{FF2B5EF4-FFF2-40B4-BE49-F238E27FC236}">
                <a16:creationId xmlns:a16="http://schemas.microsoft.com/office/drawing/2014/main" id="{C9F2D28C-8737-454F-8A39-7EB994A93B24}"/>
              </a:ext>
            </a:extLst>
          </p:cNvPr>
          <p:cNvCxnSpPr>
            <a:cxnSpLocks/>
          </p:cNvCxnSpPr>
          <p:nvPr/>
        </p:nvCxnSpPr>
        <p:spPr>
          <a:xfrm>
            <a:off x="9739141" y="1682281"/>
            <a:ext cx="871845" cy="81348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1CCB8BF-4095-4EE5-B873-079BD0A90459}"/>
              </a:ext>
            </a:extLst>
          </p:cNvPr>
          <p:cNvSpPr txBox="1"/>
          <p:nvPr/>
        </p:nvSpPr>
        <p:spPr>
          <a:xfrm>
            <a:off x="8520120" y="4879409"/>
            <a:ext cx="1952178"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Territory included in state subsoil fund management program for solid minerals extraction (reserve deposit contour)</a:t>
            </a:r>
            <a:endParaRPr lang="ru-RU" sz="800" dirty="0">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id="{CEB7CC40-91E3-46BD-B726-BCE288B9C91C}"/>
              </a:ext>
            </a:extLst>
          </p:cNvPr>
          <p:cNvPicPr>
            <a:picLocks noChangeAspect="1"/>
          </p:cNvPicPr>
          <p:nvPr/>
        </p:nvPicPr>
        <p:blipFill>
          <a:blip r:embed="rId5"/>
          <a:stretch>
            <a:fillRect/>
          </a:stretch>
        </p:blipFill>
        <p:spPr>
          <a:xfrm>
            <a:off x="8080457" y="4989344"/>
            <a:ext cx="409632" cy="200053"/>
          </a:xfrm>
          <a:prstGeom prst="rect">
            <a:avLst/>
          </a:prstGeom>
          <a:ln w="19050">
            <a:solidFill>
              <a:srgbClr val="FF0000"/>
            </a:solidFill>
          </a:ln>
        </p:spPr>
      </p:pic>
      <p:sp>
        <p:nvSpPr>
          <p:cNvPr id="23" name="Прямоугольник 22">
            <a:extLst>
              <a:ext uri="{FF2B5EF4-FFF2-40B4-BE49-F238E27FC236}">
                <a16:creationId xmlns:a16="http://schemas.microsoft.com/office/drawing/2014/main" id="{89D086B1-9207-4D8F-B983-53C49AEB8DB8}"/>
              </a:ext>
            </a:extLst>
          </p:cNvPr>
          <p:cNvSpPr/>
          <p:nvPr/>
        </p:nvSpPr>
        <p:spPr>
          <a:xfrm>
            <a:off x="8068935" y="5406625"/>
            <a:ext cx="421155" cy="200050"/>
          </a:xfrm>
          <a:prstGeom prst="rect">
            <a:avLst/>
          </a:prstGeom>
          <a:solidFill>
            <a:srgbClr val="EEFB8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3CBDE554-96E9-4717-A80D-9B123B0B5904}"/>
              </a:ext>
            </a:extLst>
          </p:cNvPr>
          <p:cNvSpPr txBox="1"/>
          <p:nvPr/>
        </p:nvSpPr>
        <p:spPr>
          <a:xfrm>
            <a:off x="8499426" y="5358160"/>
            <a:ext cx="1863774" cy="338554"/>
          </a:xfrm>
          <a:prstGeom prst="rect">
            <a:avLst/>
          </a:prstGeom>
          <a:noFill/>
        </p:spPr>
        <p:txBody>
          <a:bodyPr wrap="square" rtlCol="0">
            <a:spAutoFit/>
          </a:bodyPr>
          <a:lstStyle/>
          <a:p>
            <a:pPr algn="just"/>
            <a:r>
              <a:rPr lang="en-US" sz="800" dirty="0">
                <a:latin typeface="Times New Roman" panose="02020603050405020304" pitchFamily="18" charset="0"/>
                <a:cs typeface="Times New Roman" panose="02020603050405020304" pitchFamily="18" charset="0"/>
              </a:rPr>
              <a:t>- Contour of the Semipalatinsk nuclear test site</a:t>
            </a:r>
            <a:endParaRPr lang="ru-RU" sz="800" dirty="0">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A9182C37-3501-44AE-9C3F-90CCC44A5E11}"/>
              </a:ext>
            </a:extLst>
          </p:cNvPr>
          <p:cNvPicPr>
            <a:picLocks noChangeAspect="1"/>
          </p:cNvPicPr>
          <p:nvPr/>
        </p:nvPicPr>
        <p:blipFill>
          <a:blip r:embed="rId6"/>
          <a:stretch>
            <a:fillRect/>
          </a:stretch>
        </p:blipFill>
        <p:spPr>
          <a:xfrm>
            <a:off x="8079527" y="5788562"/>
            <a:ext cx="410562" cy="213834"/>
          </a:xfrm>
          <a:prstGeom prst="rect">
            <a:avLst/>
          </a:prstGeom>
          <a:ln>
            <a:solidFill>
              <a:schemeClr val="tx2">
                <a:lumMod val="75000"/>
              </a:schemeClr>
            </a:solidFill>
          </a:ln>
        </p:spPr>
      </p:pic>
      <p:sp>
        <p:nvSpPr>
          <p:cNvPr id="25" name="TextBox 24">
            <a:extLst>
              <a:ext uri="{FF2B5EF4-FFF2-40B4-BE49-F238E27FC236}">
                <a16:creationId xmlns:a16="http://schemas.microsoft.com/office/drawing/2014/main" id="{CEA0C33F-E838-49E8-A7E7-56BBEDDA4D9D}"/>
              </a:ext>
            </a:extLst>
          </p:cNvPr>
          <p:cNvSpPr txBox="1"/>
          <p:nvPr/>
        </p:nvSpPr>
        <p:spPr>
          <a:xfrm>
            <a:off x="8490089" y="5757509"/>
            <a:ext cx="1952178" cy="33855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Contour of revoked contracts</a:t>
            </a:r>
            <a:endParaRPr lang="ru-RU" sz="800" dirty="0">
              <a:latin typeface="Times New Roman" panose="02020603050405020304" pitchFamily="18" charset="0"/>
              <a:cs typeface="Times New Roman" panose="02020603050405020304" pitchFamily="18" charset="0"/>
            </a:endParaRPr>
          </a:p>
          <a:p>
            <a:endParaRPr lang="ru-RU" sz="800" dirty="0">
              <a:latin typeface="Times New Roman" panose="02020603050405020304" pitchFamily="18" charset="0"/>
              <a:cs typeface="Times New Roman" panose="02020603050405020304" pitchFamily="18" charset="0"/>
            </a:endParaRPr>
          </a:p>
        </p:txBody>
      </p:sp>
      <p:sp>
        <p:nvSpPr>
          <p:cNvPr id="27" name="Google Shape;1365;p21">
            <a:extLst>
              <a:ext uri="{FF2B5EF4-FFF2-40B4-BE49-F238E27FC236}">
                <a16:creationId xmlns:a16="http://schemas.microsoft.com/office/drawing/2014/main" id="{FC032456-29BB-487D-BAE8-C2BF6420693C}"/>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de-DE" sz="2000">
                <a:cs typeface="Arial" panose="020B0604020202020204" pitchFamily="34" charset="0"/>
              </a:rPr>
              <a:t>Esymzhal deposit in Abay region</a:t>
            </a:r>
            <a:endParaRPr lang="de-DE" sz="2000" dirty="0">
              <a:cs typeface="Arial" panose="020B0604020202020204" pitchFamily="34" charset="0"/>
            </a:endParaRPr>
          </a:p>
        </p:txBody>
      </p:sp>
      <p:pic>
        <p:nvPicPr>
          <p:cNvPr id="28" name="Google Shape;28;p1">
            <a:extLst>
              <a:ext uri="{FF2B5EF4-FFF2-40B4-BE49-F238E27FC236}">
                <a16:creationId xmlns:a16="http://schemas.microsoft.com/office/drawing/2014/main" id="{9C2771F7-FC81-495C-9C3B-A6722350A9AA}"/>
              </a:ext>
            </a:extLst>
          </p:cNvPr>
          <p:cNvPicPr preferRelativeResize="0"/>
          <p:nvPr/>
        </p:nvPicPr>
        <p:blipFill rotWithShape="1">
          <a:blip r:embed="rId7">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81994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73286" y="422460"/>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364148" y="767398"/>
            <a:ext cx="406660"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 name="Прямая соединительная линия 3"/>
          <p:cNvCxnSpPr>
            <a:cxnSpLocks/>
            <a:stCxn id="3" idx="2"/>
          </p:cNvCxnSpPr>
          <p:nvPr/>
        </p:nvCxnSpPr>
        <p:spPr>
          <a:xfrm>
            <a:off x="9567478" y="1189843"/>
            <a:ext cx="397660" cy="684737"/>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17" name="Таблица 16">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848630563"/>
              </p:ext>
            </p:extLst>
          </p:nvPr>
        </p:nvGraphicFramePr>
        <p:xfrm>
          <a:off x="1559497" y="5229200"/>
          <a:ext cx="5634355" cy="1345255"/>
        </p:xfrm>
        <a:graphic>
          <a:graphicData uri="http://schemas.openxmlformats.org/drawingml/2006/table">
            <a:tbl>
              <a:tblPr firstRow="1" firstCol="1" bandRow="1">
                <a:tableStyleId>{21E4AEA4-8DFA-4A89-87EB-49C32662AFE0}</a:tableStyleId>
              </a:tblPr>
              <a:tblGrid>
                <a:gridCol w="1425964">
                  <a:extLst>
                    <a:ext uri="{9D8B030D-6E8A-4147-A177-3AD203B41FA5}">
                      <a16:colId xmlns:a16="http://schemas.microsoft.com/office/drawing/2014/main" val="20000"/>
                    </a:ext>
                  </a:extLst>
                </a:gridCol>
                <a:gridCol w="1886404">
                  <a:extLst>
                    <a:ext uri="{9D8B030D-6E8A-4147-A177-3AD203B41FA5}">
                      <a16:colId xmlns:a16="http://schemas.microsoft.com/office/drawing/2014/main" val="2658591762"/>
                    </a:ext>
                  </a:extLst>
                </a:gridCol>
                <a:gridCol w="864096">
                  <a:extLst>
                    <a:ext uri="{9D8B030D-6E8A-4147-A177-3AD203B41FA5}">
                      <a16:colId xmlns:a16="http://schemas.microsoft.com/office/drawing/2014/main" val="20002"/>
                    </a:ext>
                  </a:extLst>
                </a:gridCol>
                <a:gridCol w="1457891">
                  <a:extLst>
                    <a:ext uri="{9D8B030D-6E8A-4147-A177-3AD203B41FA5}">
                      <a16:colId xmlns:a16="http://schemas.microsoft.com/office/drawing/2014/main" val="20003"/>
                    </a:ext>
                  </a:extLst>
                </a:gridCol>
              </a:tblGrid>
              <a:tr h="43204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1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5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Century Gothic" panose="020B0502020202020204" pitchFamily="34" charset="0"/>
                          <a:ea typeface="+mn-ea"/>
                          <a:cs typeface="Times New Roman" panose="02020603050405020304" pitchFamily="18" charset="0"/>
                        </a:rPr>
                        <a:t>Component</a:t>
                      </a:r>
                      <a:endParaRPr lang="ru-RU" sz="1100" b="1"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a:solidFill>
                            <a:schemeClr val="bg1"/>
                          </a:solidFill>
                          <a:latin typeface="Century Gothic" panose="020B0502020202020204" pitchFamily="34" charset="0"/>
                          <a:ea typeface="+mn-ea"/>
                          <a:cs typeface="Times New Roman" panose="02020603050405020304" pitchFamily="18" charset="0"/>
                        </a:rPr>
                        <a:t>Balance reserves</a:t>
                      </a:r>
                      <a:r>
                        <a:rPr lang="ru-RU" sz="1100" b="1" kern="1200" baseline="0">
                          <a:solidFill>
                            <a:schemeClr val="bg1"/>
                          </a:solidFill>
                          <a:latin typeface="Century Gothic" panose="020B0502020202020204" pitchFamily="34" charset="0"/>
                          <a:ea typeface="+mn-ea"/>
                          <a:cs typeface="Times New Roman" panose="02020603050405020304" pitchFamily="18" charset="0"/>
                        </a:rPr>
                        <a:t> , </a:t>
                      </a:r>
                      <a:r>
                        <a:rPr lang="en-US" sz="1100" b="1" kern="1200" baseline="0">
                          <a:solidFill>
                            <a:schemeClr val="bg1"/>
                          </a:solidFill>
                          <a:latin typeface="Century Gothic" panose="020B0502020202020204" pitchFamily="34" charset="0"/>
                          <a:ea typeface="+mn-ea"/>
                          <a:cs typeface="Times New Roman" panose="02020603050405020304" pitchFamily="18" charset="0"/>
                        </a:rPr>
                        <a:t>kg</a:t>
                      </a:r>
                      <a:endParaRPr lang="ru-RU" sz="11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panose="020B0502020202020204" pitchFamily="34" charset="0"/>
                        </a:rPr>
                        <a:t>Off-balance reserves</a:t>
                      </a:r>
                      <a:r>
                        <a:rPr lang="ru-RU" sz="1100" b="1" dirty="0">
                          <a:solidFill>
                            <a:schemeClr val="bg1"/>
                          </a:solidFill>
                          <a:latin typeface="Century Gothic" panose="020B0502020202020204" pitchFamily="34" charset="0"/>
                        </a:rPr>
                        <a:t>, </a:t>
                      </a:r>
                      <a:r>
                        <a:rPr lang="en-US" sz="1100" b="1" dirty="0">
                          <a:solidFill>
                            <a:schemeClr val="bg1"/>
                          </a:solidFill>
                          <a:latin typeface="Century Gothic" panose="020B0502020202020204" pitchFamily="34" charset="0"/>
                        </a:rPr>
                        <a:t>kg</a:t>
                      </a:r>
                      <a:endParaRPr lang="ru-RU" sz="11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87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entury Gothic" panose="020B0502020202020204" pitchFamily="34" charset="0"/>
                        </a:rPr>
                        <a:t>Gold</a:t>
                      </a:r>
                      <a:endParaRPr lang="ru-RU" sz="10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dirty="0">
                          <a:solidFill>
                            <a:schemeClr val="tx1"/>
                          </a:solidFill>
                          <a:latin typeface="Century Gothic" panose="020B0502020202020204" pitchFamily="34" charset="0"/>
                        </a:rPr>
                        <a:t>А+В+С1 –</a:t>
                      </a:r>
                      <a:r>
                        <a:rPr lang="ru-RU" sz="1000" b="0" i="0" u="none" strike="noStrike" dirty="0">
                          <a:solidFill>
                            <a:schemeClr val="tx1"/>
                          </a:solidFill>
                          <a:effectLst/>
                          <a:latin typeface="Times New Roman"/>
                        </a:rPr>
                        <a:t>808,7</a:t>
                      </a:r>
                      <a:endParaRPr lang="ru-RU" sz="10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Times New Roman"/>
                        </a:rPr>
                        <a:t>246,5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Прямоугольник 6"/>
          <p:cNvSpPr/>
          <p:nvPr/>
        </p:nvSpPr>
        <p:spPr>
          <a:xfrm>
            <a:off x="1227480" y="888265"/>
            <a:ext cx="6408712" cy="3985706"/>
          </a:xfrm>
          <a:prstGeom prst="rect">
            <a:avLst/>
          </a:prstGeom>
        </p:spPr>
        <p:txBody>
          <a:bodyPr wrap="square">
            <a:spAutoFit/>
          </a:bodyPr>
          <a:lstStyle/>
          <a:p>
            <a:pPr algn="just"/>
            <a:r>
              <a:rPr lang="en-US" sz="1100" b="1" dirty="0">
                <a:solidFill>
                  <a:prstClr val="black"/>
                </a:solidFill>
                <a:latin typeface="Arial" panose="020B0604020202020204" pitchFamily="34" charset="0"/>
                <a:cs typeface="Arial" panose="020B0604020202020204" pitchFamily="34" charset="0"/>
              </a:rPr>
              <a:t>Location: </a:t>
            </a:r>
            <a:r>
              <a:rPr lang="en-US" sz="1100" dirty="0" err="1">
                <a:solidFill>
                  <a:prstClr val="black"/>
                </a:solidFill>
                <a:latin typeface="Arial" panose="020B0604020202020204" pitchFamily="34" charset="0"/>
                <a:cs typeface="Arial" panose="020B0604020202020204" pitchFamily="34" charset="0"/>
              </a:rPr>
              <a:t>Mystobe</a:t>
            </a:r>
            <a:r>
              <a:rPr lang="en-US" sz="1100" dirty="0">
                <a:solidFill>
                  <a:prstClr val="black"/>
                </a:solidFill>
                <a:latin typeface="Arial" panose="020B0604020202020204" pitchFamily="34" charset="0"/>
                <a:cs typeface="Arial" panose="020B0604020202020204" pitchFamily="34" charset="0"/>
              </a:rPr>
              <a:t> deposit is located near the railway line Almaty-Karaganda, 530 km northwest (by road) of Almaty and 120 km west of Balkhash.</a:t>
            </a:r>
          </a:p>
          <a:p>
            <a:pPr algn="just"/>
            <a:endParaRPr lang="en-US" sz="1100" dirty="0">
              <a:solidFill>
                <a:prstClr val="black"/>
              </a:solidFill>
              <a:latin typeface="Arial" panose="020B0604020202020204" pitchFamily="34" charset="0"/>
              <a:cs typeface="Arial" panose="020B0604020202020204" pitchFamily="34" charset="0"/>
            </a:endParaRPr>
          </a:p>
          <a:p>
            <a:pPr algn="just"/>
            <a:r>
              <a:rPr lang="en-US" sz="1100" b="1" dirty="0">
                <a:solidFill>
                  <a:prstClr val="black"/>
                </a:solidFill>
                <a:latin typeface="Arial" panose="020B0604020202020204" pitchFamily="34" charset="0"/>
                <a:cs typeface="Arial" panose="020B0604020202020204" pitchFamily="34" charset="0"/>
              </a:rPr>
              <a:t>Brief geological description: </a:t>
            </a:r>
            <a:r>
              <a:rPr lang="en-US" sz="1100" dirty="0">
                <a:solidFill>
                  <a:prstClr val="black"/>
                </a:solidFill>
                <a:latin typeface="Arial" panose="020B0604020202020204" pitchFamily="34" charset="0"/>
                <a:cs typeface="Arial" panose="020B0604020202020204" pitchFamily="34" charset="0"/>
              </a:rPr>
              <a:t>Positioned at the junction of the </a:t>
            </a:r>
            <a:r>
              <a:rPr lang="en-US" sz="1100" dirty="0" err="1">
                <a:solidFill>
                  <a:prstClr val="black"/>
                </a:solidFill>
                <a:latin typeface="Arial" panose="020B0604020202020204" pitchFamily="34" charset="0"/>
                <a:cs typeface="Arial" panose="020B0604020202020204" pitchFamily="34" charset="0"/>
              </a:rPr>
              <a:t>Kyzylespinsky</a:t>
            </a:r>
            <a:r>
              <a:rPr lang="en-US" sz="1100" dirty="0">
                <a:solidFill>
                  <a:prstClr val="black"/>
                </a:solidFill>
                <a:latin typeface="Arial" panose="020B0604020202020204" pitchFamily="34" charset="0"/>
                <a:cs typeface="Arial" panose="020B0604020202020204" pitchFamily="34" charset="0"/>
              </a:rPr>
              <a:t> anticline and the West Balkhash syncline. The geological structure of the deposit involves early Carboniferous acidic volcanic rocks and mid-Carboniferous granitoids. Across the entire ore field, a </a:t>
            </a:r>
            <a:r>
              <a:rPr lang="en-US" sz="1100" dirty="0" err="1">
                <a:solidFill>
                  <a:prstClr val="black"/>
                </a:solidFill>
                <a:latin typeface="Arial" panose="020B0604020202020204" pitchFamily="34" charset="0"/>
                <a:cs typeface="Arial" panose="020B0604020202020204" pitchFamily="34" charset="0"/>
              </a:rPr>
              <a:t>sublatitudinal</a:t>
            </a:r>
            <a:r>
              <a:rPr lang="en-US" sz="1100" dirty="0">
                <a:solidFill>
                  <a:prstClr val="black"/>
                </a:solidFill>
                <a:latin typeface="Arial" panose="020B0604020202020204" pitchFamily="34" charset="0"/>
                <a:cs typeface="Arial" panose="020B0604020202020204" pitchFamily="34" charset="0"/>
              </a:rPr>
              <a:t> fault passes, spatially associated with ore bodies of </a:t>
            </a:r>
            <a:r>
              <a:rPr lang="en-US" sz="1100" dirty="0" err="1">
                <a:solidFill>
                  <a:prstClr val="black"/>
                </a:solidFill>
                <a:latin typeface="Arial" panose="020B0604020202020204" pitchFamily="34" charset="0"/>
                <a:cs typeface="Arial" panose="020B0604020202020204" pitchFamily="34" charset="0"/>
              </a:rPr>
              <a:t>submeridional</a:t>
            </a:r>
            <a:r>
              <a:rPr lang="en-US" sz="1100" dirty="0">
                <a:solidFill>
                  <a:prstClr val="black"/>
                </a:solidFill>
                <a:latin typeface="Arial" panose="020B0604020202020204" pitchFamily="34" charset="0"/>
                <a:cs typeface="Arial" panose="020B0604020202020204" pitchFamily="34" charset="0"/>
              </a:rPr>
              <a:t> and northeast extension. In fault zones, rocks are intensely altered and accompanied by aureoles of </a:t>
            </a:r>
            <a:r>
              <a:rPr lang="en-US" sz="1100" dirty="0" err="1">
                <a:solidFill>
                  <a:prstClr val="black"/>
                </a:solidFill>
                <a:latin typeface="Arial" panose="020B0604020202020204" pitchFamily="34" charset="0"/>
                <a:cs typeface="Arial" panose="020B0604020202020204" pitchFamily="34" charset="0"/>
              </a:rPr>
              <a:t>quartzification</a:t>
            </a:r>
            <a:r>
              <a:rPr lang="en-US" sz="1100" dirty="0">
                <a:solidFill>
                  <a:prstClr val="black"/>
                </a:solidFill>
                <a:latin typeface="Arial" panose="020B0604020202020204" pitchFamily="34" charset="0"/>
                <a:cs typeface="Arial" panose="020B0604020202020204" pitchFamily="34" charset="0"/>
              </a:rPr>
              <a:t>, chloritization, </a:t>
            </a:r>
            <a:r>
              <a:rPr lang="en-US" sz="1100" dirty="0" err="1">
                <a:solidFill>
                  <a:prstClr val="black"/>
                </a:solidFill>
                <a:latin typeface="Arial" panose="020B0604020202020204" pitchFamily="34" charset="0"/>
                <a:cs typeface="Arial" panose="020B0604020202020204" pitchFamily="34" charset="0"/>
              </a:rPr>
              <a:t>epidotization</a:t>
            </a:r>
            <a:r>
              <a:rPr lang="en-US" sz="1100" dirty="0">
                <a:solidFill>
                  <a:prstClr val="black"/>
                </a:solidFill>
                <a:latin typeface="Arial" panose="020B0604020202020204" pitchFamily="34" charset="0"/>
                <a:cs typeface="Arial" panose="020B0604020202020204" pitchFamily="34" charset="0"/>
              </a:rPr>
              <a:t>, and carbonatization. Ore bodies are associated with quartz-sericite </a:t>
            </a:r>
            <a:r>
              <a:rPr lang="en-US" sz="1100" dirty="0" err="1">
                <a:solidFill>
                  <a:prstClr val="black"/>
                </a:solidFill>
                <a:latin typeface="Arial" panose="020B0604020202020204" pitchFamily="34" charset="0"/>
                <a:cs typeface="Arial" panose="020B0604020202020204" pitchFamily="34" charset="0"/>
              </a:rPr>
              <a:t>metasomatites</a:t>
            </a:r>
            <a:r>
              <a:rPr lang="en-US" sz="1100" dirty="0">
                <a:solidFill>
                  <a:prstClr val="black"/>
                </a:solidFill>
                <a:latin typeface="Arial" panose="020B0604020202020204" pitchFamily="34" charset="0"/>
                <a:cs typeface="Arial" panose="020B0604020202020204" pitchFamily="34" charset="0"/>
              </a:rPr>
              <a:t>.</a:t>
            </a:r>
            <a:r>
              <a:rPr lang="ru-RU" sz="1100" dirty="0">
                <a:solidFill>
                  <a:prstClr val="black"/>
                </a:solidFill>
                <a:latin typeface="Arial" panose="020B0604020202020204" pitchFamily="34" charset="0"/>
                <a:cs typeface="Arial" panose="020B0604020202020204" pitchFamily="34" charset="0"/>
              </a:rPr>
              <a:t> </a:t>
            </a:r>
            <a:r>
              <a:rPr lang="en-US" sz="1100" dirty="0">
                <a:solidFill>
                  <a:prstClr val="black"/>
                </a:solidFill>
                <a:latin typeface="Arial" panose="020B0604020202020204" pitchFamily="34" charset="0"/>
                <a:cs typeface="Arial" panose="020B0604020202020204" pitchFamily="34" charset="0"/>
              </a:rPr>
              <a:t>More than ten ore bodies have been identified at the deposit, represented by tourmaline-pyrite-quartz veins and sulfide-quartz veins. The former form a system of intersecting </a:t>
            </a:r>
            <a:r>
              <a:rPr lang="en-US" sz="1100" dirty="0" err="1">
                <a:solidFill>
                  <a:prstClr val="black"/>
                </a:solidFill>
                <a:latin typeface="Arial" panose="020B0604020202020204" pitchFamily="34" charset="0"/>
                <a:cs typeface="Arial" panose="020B0604020202020204" pitchFamily="34" charset="0"/>
              </a:rPr>
              <a:t>submeridional</a:t>
            </a:r>
            <a:r>
              <a:rPr lang="en-US" sz="1100" dirty="0">
                <a:solidFill>
                  <a:prstClr val="black"/>
                </a:solidFill>
                <a:latin typeface="Arial" panose="020B0604020202020204" pitchFamily="34" charset="0"/>
                <a:cs typeface="Arial" panose="020B0604020202020204" pitchFamily="34" charset="0"/>
              </a:rPr>
              <a:t> and </a:t>
            </a:r>
            <a:r>
              <a:rPr lang="en-US" sz="1100" dirty="0" err="1">
                <a:solidFill>
                  <a:prstClr val="black"/>
                </a:solidFill>
                <a:latin typeface="Arial" panose="020B0604020202020204" pitchFamily="34" charset="0"/>
                <a:cs typeface="Arial" panose="020B0604020202020204" pitchFamily="34" charset="0"/>
              </a:rPr>
              <a:t>sublatitudinal</a:t>
            </a:r>
            <a:r>
              <a:rPr lang="en-US" sz="1100" dirty="0">
                <a:solidFill>
                  <a:prstClr val="black"/>
                </a:solidFill>
                <a:latin typeface="Arial" panose="020B0604020202020204" pitchFamily="34" charset="0"/>
                <a:cs typeface="Arial" panose="020B0604020202020204" pitchFamily="34" charset="0"/>
              </a:rPr>
              <a:t> fractures and are generally weakly gold-bearing. The latter form independent ore-bearing zones with </a:t>
            </a:r>
            <a:r>
              <a:rPr lang="en-US" sz="1100" dirty="0" err="1">
                <a:solidFill>
                  <a:prstClr val="black"/>
                </a:solidFill>
                <a:latin typeface="Arial" panose="020B0604020202020204" pitchFamily="34" charset="0"/>
                <a:cs typeface="Arial" panose="020B0604020202020204" pitchFamily="34" charset="0"/>
              </a:rPr>
              <a:t>submeridional</a:t>
            </a:r>
            <a:r>
              <a:rPr lang="en-US" sz="1100" dirty="0">
                <a:solidFill>
                  <a:prstClr val="black"/>
                </a:solidFill>
                <a:latin typeface="Arial" panose="020B0604020202020204" pitchFamily="34" charset="0"/>
                <a:cs typeface="Arial" panose="020B0604020202020204" pitchFamily="34" charset="0"/>
              </a:rPr>
              <a:t> orientation and complex morphology. Sections of veins with maximum thickness alternate with crush zones and veinlet </a:t>
            </a:r>
            <a:r>
              <a:rPr lang="en-US" sz="1100" dirty="0" err="1">
                <a:solidFill>
                  <a:prstClr val="black"/>
                </a:solidFill>
                <a:latin typeface="Arial" panose="020B0604020202020204" pitchFamily="34" charset="0"/>
                <a:cs typeface="Arial" panose="020B0604020202020204" pitchFamily="34" charset="0"/>
              </a:rPr>
              <a:t>quartzification</a:t>
            </a:r>
            <a:r>
              <a:rPr lang="en-US" sz="1100" dirty="0">
                <a:solidFill>
                  <a:prstClr val="black"/>
                </a:solidFill>
                <a:latin typeface="Arial" panose="020B0604020202020204" pitchFamily="34" charset="0"/>
                <a:cs typeface="Arial" panose="020B0604020202020204" pitchFamily="34" charset="0"/>
              </a:rPr>
              <a:t> zones. Their length reaches the first hundreds of meters. With depth, steeply dipping veins often flatten to a horizontal position.</a:t>
            </a:r>
            <a:r>
              <a:rPr lang="ru-RU" sz="1100" dirty="0">
                <a:solidFill>
                  <a:prstClr val="black"/>
                </a:solidFill>
                <a:latin typeface="Arial" panose="020B0604020202020204" pitchFamily="34" charset="0"/>
                <a:cs typeface="Arial" panose="020B0604020202020204" pitchFamily="34" charset="0"/>
              </a:rPr>
              <a:t> </a:t>
            </a:r>
            <a:r>
              <a:rPr lang="en-US" sz="1100" dirty="0">
                <a:solidFill>
                  <a:prstClr val="black"/>
                </a:solidFill>
                <a:latin typeface="Arial" panose="020B0604020202020204" pitchFamily="34" charset="0"/>
                <a:cs typeface="Arial" panose="020B0604020202020204" pitchFamily="34" charset="0"/>
              </a:rPr>
              <a:t>Vein composition: pyrite, chalcopyrite, molybdenite, galena, sphalerite, bismuthinite, tetradymite. The main non-ore minerals are quartz, carbonates, and tourmaline. Pyrite, to a lesser extent quartz, serves as the gold mineral concentrator. The content of ore minerals is 1-3%. The gold content is 32.3 g/t, with a fineness of 950-1000.</a:t>
            </a:r>
          </a:p>
          <a:p>
            <a:pPr algn="just"/>
            <a:endParaRPr lang="ru-RU" sz="800" dirty="0">
              <a:solidFill>
                <a:prstClr val="black"/>
              </a:solidFill>
              <a:latin typeface="Arial" panose="020B0604020202020204" pitchFamily="34" charset="0"/>
              <a:cs typeface="Arial" panose="020B0604020202020204" pitchFamily="34" charset="0"/>
            </a:endParaRPr>
          </a:p>
          <a:p>
            <a:pPr algn="just"/>
            <a:r>
              <a:rPr lang="en-US" sz="1100" dirty="0">
                <a:solidFill>
                  <a:prstClr val="black"/>
                </a:solidFill>
                <a:latin typeface="Arial" panose="020B0604020202020204" pitchFamily="34" charset="0"/>
                <a:cs typeface="Arial" panose="020B0604020202020204" pitchFamily="34" charset="0"/>
              </a:rPr>
              <a:t>The deposit features an intensively developed zone of supergene enrichment with a thickness of up to 10-20 m. It widely includes (up to 20%) limonite, hematite, malachite, azurite, chrysocolla, covellite, </a:t>
            </a:r>
            <a:r>
              <a:rPr lang="en-US" sz="1100" dirty="0" err="1">
                <a:solidFill>
                  <a:prstClr val="black"/>
                </a:solidFill>
                <a:latin typeface="Arial" panose="020B0604020202020204" pitchFamily="34" charset="0"/>
                <a:cs typeface="Arial" panose="020B0604020202020204" pitchFamily="34" charset="0"/>
              </a:rPr>
              <a:t>chalcosine</a:t>
            </a:r>
            <a:r>
              <a:rPr lang="en-US" sz="1100" dirty="0">
                <a:solidFill>
                  <a:prstClr val="black"/>
                </a:solidFill>
                <a:latin typeface="Arial" panose="020B0604020202020204" pitchFamily="34" charset="0"/>
                <a:cs typeface="Arial" panose="020B0604020202020204" pitchFamily="34" charset="0"/>
              </a:rPr>
              <a:t>, </a:t>
            </a:r>
            <a:r>
              <a:rPr lang="en-US" sz="1100" dirty="0" err="1">
                <a:solidFill>
                  <a:prstClr val="black"/>
                </a:solidFill>
                <a:latin typeface="Arial" panose="020B0604020202020204" pitchFamily="34" charset="0"/>
                <a:cs typeface="Arial" panose="020B0604020202020204" pitchFamily="34" charset="0"/>
              </a:rPr>
              <a:t>bismuthite</a:t>
            </a:r>
            <a:r>
              <a:rPr lang="en-US" sz="1100" dirty="0">
                <a:solidFill>
                  <a:prstClr val="black"/>
                </a:solidFill>
                <a:latin typeface="Arial" panose="020B0604020202020204" pitchFamily="34" charset="0"/>
                <a:cs typeface="Arial" panose="020B0604020202020204" pitchFamily="34" charset="0"/>
              </a:rPr>
              <a:t>, and bismuth.</a:t>
            </a:r>
          </a:p>
        </p:txBody>
      </p:sp>
      <p:sp>
        <p:nvSpPr>
          <p:cNvPr id="13" name="TextBox 12"/>
          <p:cNvSpPr txBox="1"/>
          <p:nvPr/>
        </p:nvSpPr>
        <p:spPr>
          <a:xfrm>
            <a:off x="8781298" y="5324521"/>
            <a:ext cx="2967005"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 Contractual territory of LLP "Astana-Time" </a:t>
            </a:r>
            <a:r>
              <a:rPr lang="en-US" sz="900" dirty="0" err="1">
                <a:latin typeface="Times New Roman" panose="02020603050405020304" pitchFamily="18" charset="0"/>
                <a:cs typeface="Times New Roman" panose="02020603050405020304" pitchFamily="18" charset="0"/>
              </a:rPr>
              <a:t>Mystobe</a:t>
            </a:r>
            <a:r>
              <a:rPr lang="en-US" sz="900" dirty="0">
                <a:latin typeface="Times New Roman" panose="02020603050405020304" pitchFamily="18" charset="0"/>
                <a:cs typeface="Times New Roman" panose="02020603050405020304" pitchFamily="18" charset="0"/>
              </a:rPr>
              <a:t> deposit. Contract № 5376 from 03.09.2018 for gold mining.</a:t>
            </a:r>
            <a:endParaRPr lang="ru-RU" sz="900" dirty="0">
              <a:latin typeface="Times New Roman" panose="02020603050405020304" pitchFamily="18" charset="0"/>
              <a:cs typeface="Times New Roman" panose="02020603050405020304" pitchFamily="18" charset="0"/>
            </a:endParaRPr>
          </a:p>
        </p:txBody>
      </p:sp>
      <p:pic>
        <p:nvPicPr>
          <p:cNvPr id="14"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89418" y="5022057"/>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776870" y="5044753"/>
            <a:ext cx="2678795"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 Balance deposit</a:t>
            </a:r>
            <a:endParaRPr lang="ru-RU" sz="9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6D13FE93-CD7C-4EE4-9BE9-69026CB9E66C}"/>
              </a:ext>
            </a:extLst>
          </p:cNvPr>
          <p:cNvPicPr>
            <a:picLocks noChangeAspect="1"/>
          </p:cNvPicPr>
          <p:nvPr/>
        </p:nvPicPr>
        <p:blipFill>
          <a:blip r:embed="rId6"/>
          <a:stretch>
            <a:fillRect/>
          </a:stretch>
        </p:blipFill>
        <p:spPr>
          <a:xfrm>
            <a:off x="8185478" y="1879863"/>
            <a:ext cx="3270187" cy="2575682"/>
          </a:xfrm>
          <a:prstGeom prst="rect">
            <a:avLst/>
          </a:prstGeom>
          <a:ln>
            <a:solidFill>
              <a:schemeClr val="tx1"/>
            </a:solidFill>
          </a:ln>
        </p:spPr>
      </p:pic>
      <p:pic>
        <p:nvPicPr>
          <p:cNvPr id="18" name="Рисунок 17">
            <a:extLst>
              <a:ext uri="{FF2B5EF4-FFF2-40B4-BE49-F238E27FC236}">
                <a16:creationId xmlns:a16="http://schemas.microsoft.com/office/drawing/2014/main" id="{768D9049-DAA6-4EF3-831A-2355039AE945}"/>
              </a:ext>
            </a:extLst>
          </p:cNvPr>
          <p:cNvPicPr>
            <a:picLocks noChangeAspect="1"/>
          </p:cNvPicPr>
          <p:nvPr/>
        </p:nvPicPr>
        <p:blipFill>
          <a:blip r:embed="rId7"/>
          <a:stretch>
            <a:fillRect/>
          </a:stretch>
        </p:blipFill>
        <p:spPr>
          <a:xfrm>
            <a:off x="8337918" y="5355580"/>
            <a:ext cx="438952" cy="253242"/>
          </a:xfrm>
          <a:prstGeom prst="rect">
            <a:avLst/>
          </a:prstGeom>
          <a:ln w="19050">
            <a:solidFill>
              <a:srgbClr val="9900CC"/>
            </a:solidFill>
          </a:ln>
        </p:spPr>
      </p:pic>
      <p:sp>
        <p:nvSpPr>
          <p:cNvPr id="19" name="TextBox 18">
            <a:extLst>
              <a:ext uri="{FF2B5EF4-FFF2-40B4-BE49-F238E27FC236}">
                <a16:creationId xmlns:a16="http://schemas.microsoft.com/office/drawing/2014/main" id="{B80E35E8-B8F8-4B62-A9F0-6970B9BFAADE}"/>
              </a:ext>
            </a:extLst>
          </p:cNvPr>
          <p:cNvSpPr txBox="1"/>
          <p:nvPr/>
        </p:nvSpPr>
        <p:spPr>
          <a:xfrm>
            <a:off x="8786420" y="4689305"/>
            <a:ext cx="3405579"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 Territory included in state subsoil fund management program for solid minerals exploration (section 5312)</a:t>
            </a:r>
            <a:endParaRPr lang="ru-RU" sz="900" dirty="0">
              <a:latin typeface="Times New Roman" panose="02020603050405020304" pitchFamily="18" charset="0"/>
              <a:cs typeface="Times New Roman" panose="02020603050405020304" pitchFamily="18" charset="0"/>
            </a:endParaRPr>
          </a:p>
        </p:txBody>
      </p:sp>
      <p:pic>
        <p:nvPicPr>
          <p:cNvPr id="20" name="Picture 4">
            <a:extLst>
              <a:ext uri="{FF2B5EF4-FFF2-40B4-BE49-F238E27FC236}">
                <a16:creationId xmlns:a16="http://schemas.microsoft.com/office/drawing/2014/main" id="{7C305FB0-B505-4BBC-906A-0A010508FE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2192" y="4696148"/>
            <a:ext cx="4286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Google Shape;1365;p21">
            <a:extLst>
              <a:ext uri="{FF2B5EF4-FFF2-40B4-BE49-F238E27FC236}">
                <a16:creationId xmlns:a16="http://schemas.microsoft.com/office/drawing/2014/main" id="{78C9FE2D-A5EB-45B6-924B-45AAA97CFC72}"/>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de-DE" sz="2000">
                <a:cs typeface="Arial" panose="020B0604020202020204" pitchFamily="34" charset="0"/>
              </a:rPr>
              <a:t>Mystobe sections in Karaganda region</a:t>
            </a:r>
            <a:endParaRPr lang="de-DE" sz="2000" dirty="0">
              <a:cs typeface="Arial" panose="020B0604020202020204" pitchFamily="34" charset="0"/>
            </a:endParaRPr>
          </a:p>
        </p:txBody>
      </p:sp>
      <p:pic>
        <p:nvPicPr>
          <p:cNvPr id="24" name="Google Shape;28;p1">
            <a:extLst>
              <a:ext uri="{FF2B5EF4-FFF2-40B4-BE49-F238E27FC236}">
                <a16:creationId xmlns:a16="http://schemas.microsoft.com/office/drawing/2014/main" id="{4EC82531-6888-47D3-837B-0F24ACE04785}"/>
              </a:ext>
            </a:extLst>
          </p:cNvPr>
          <p:cNvPicPr preferRelativeResize="0"/>
          <p:nvPr/>
        </p:nvPicPr>
        <p:blipFill rotWithShape="1">
          <a:blip r:embed="rId9">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48645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248605" y="6741368"/>
            <a:ext cx="9673791"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311434" y="1263959"/>
            <a:ext cx="406660"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p:cNvCxnSpPr>
          <p:nvPr/>
        </p:nvCxnSpPr>
        <p:spPr>
          <a:xfrm>
            <a:off x="9718094" y="1686404"/>
            <a:ext cx="1028081" cy="950894"/>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4" name="Прямоугольник 13"/>
          <p:cNvSpPr/>
          <p:nvPr/>
        </p:nvSpPr>
        <p:spPr>
          <a:xfrm>
            <a:off x="1248605" y="1413064"/>
            <a:ext cx="6320137" cy="2015936"/>
          </a:xfrm>
          <a:prstGeom prst="rect">
            <a:avLst/>
          </a:prstGeom>
        </p:spPr>
        <p:txBody>
          <a:bodyPr wrap="square">
            <a:spAutoFit/>
          </a:bodyPr>
          <a:lstStyle/>
          <a:p>
            <a:pPr algn="just">
              <a:spcAft>
                <a:spcPts val="600"/>
              </a:spcAft>
              <a:tabLst>
                <a:tab pos="266700" algn="l"/>
                <a:tab pos="714375" algn="l"/>
              </a:tabLst>
            </a:pPr>
            <a:r>
              <a:rPr lang="en-US" sz="1200" b="1" dirty="0">
                <a:solidFill>
                  <a:prstClr val="black"/>
                </a:solidFill>
                <a:latin typeface="Arial" panose="020B0604020202020204" pitchFamily="34" charset="0"/>
                <a:cs typeface="Arial" panose="020B0604020202020204" pitchFamily="34" charset="0"/>
              </a:rPr>
              <a:t>Location: </a:t>
            </a:r>
            <a:r>
              <a:rPr lang="en-US" sz="1200" dirty="0">
                <a:solidFill>
                  <a:prstClr val="black"/>
                </a:solidFill>
                <a:latin typeface="Arial" panose="020B0604020202020204" pitchFamily="34" charset="0"/>
                <a:cs typeface="Arial" panose="020B0604020202020204" pitchFamily="34" charset="0"/>
              </a:rPr>
              <a:t>Located in the </a:t>
            </a:r>
            <a:r>
              <a:rPr lang="en-US" sz="1200" dirty="0" err="1">
                <a:solidFill>
                  <a:prstClr val="black"/>
                </a:solidFill>
                <a:latin typeface="Arial" panose="020B0604020202020204" pitchFamily="34" charset="0"/>
                <a:cs typeface="Arial" panose="020B0604020202020204" pitchFamily="34" charset="0"/>
              </a:rPr>
              <a:t>Valikhanov</a:t>
            </a:r>
            <a:r>
              <a:rPr lang="en-US" sz="1200" dirty="0">
                <a:solidFill>
                  <a:prstClr val="black"/>
                </a:solidFill>
                <a:latin typeface="Arial" panose="020B0604020202020204" pitchFamily="34" charset="0"/>
                <a:cs typeface="Arial" panose="020B0604020202020204" pitchFamily="34" charset="0"/>
              </a:rPr>
              <a:t> district of the Akmola region, 20 km northeast of the Aksu mine.</a:t>
            </a:r>
          </a:p>
          <a:p>
            <a:pPr algn="just">
              <a:spcAft>
                <a:spcPts val="600"/>
              </a:spcAft>
              <a:tabLst>
                <a:tab pos="266700" algn="l"/>
                <a:tab pos="714375" algn="l"/>
              </a:tabLst>
            </a:pPr>
            <a:r>
              <a:rPr lang="en-US" sz="1200" b="1" dirty="0">
                <a:solidFill>
                  <a:prstClr val="black"/>
                </a:solidFill>
                <a:latin typeface="Arial" panose="020B0604020202020204" pitchFamily="34" charset="0"/>
                <a:cs typeface="Arial" panose="020B0604020202020204" pitchFamily="34" charset="0"/>
              </a:rPr>
              <a:t>Brief Geological description: </a:t>
            </a:r>
            <a:r>
              <a:rPr lang="en-US" sz="1200" dirty="0">
                <a:solidFill>
                  <a:prstClr val="black"/>
                </a:solidFill>
                <a:latin typeface="Arial" panose="020B0604020202020204" pitchFamily="34" charset="0"/>
                <a:cs typeface="Arial" panose="020B0604020202020204" pitchFamily="34" charset="0"/>
              </a:rPr>
              <a:t>The deposit is in the zone of influence of a meridional fault and through northeast disruptions among terrigenous-volcanogenic rocks of the Ordovician. It is represented by vein mineralization of gold-quartz-sulfide composition. Quartz veins of meridional strike are 50-250 m long and up to 0.5 m thick. Sulfides composition: pyrite, chalcopyrite, galena, sphalerite. The average gold content in worked-out ore bodies is 8.4 g/t. A linearly-areal weathering crust with a thickness of 20-30 m bearing weighted gold content is developed over the deposit area. The deposit deserves interest for its core gold.</a:t>
            </a:r>
          </a:p>
        </p:txBody>
      </p:sp>
      <p:graphicFrame>
        <p:nvGraphicFramePr>
          <p:cNvPr id="15" name="Таблица 14">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037120670"/>
              </p:ext>
            </p:extLst>
          </p:nvPr>
        </p:nvGraphicFramePr>
        <p:xfrm>
          <a:off x="1445152" y="4071606"/>
          <a:ext cx="5927041" cy="1101155"/>
        </p:xfrm>
        <a:graphic>
          <a:graphicData uri="http://schemas.openxmlformats.org/drawingml/2006/table">
            <a:tbl>
              <a:tblPr firstRow="1" firstCol="1" bandRow="1">
                <a:tableStyleId>{21E4AEA4-8DFA-4A89-87EB-49C32662AFE0}</a:tableStyleId>
              </a:tblPr>
              <a:tblGrid>
                <a:gridCol w="2038610">
                  <a:extLst>
                    <a:ext uri="{9D8B030D-6E8A-4147-A177-3AD203B41FA5}">
                      <a16:colId xmlns:a16="http://schemas.microsoft.com/office/drawing/2014/main" val="20000"/>
                    </a:ext>
                  </a:extLst>
                </a:gridCol>
                <a:gridCol w="3888431">
                  <a:extLst>
                    <a:ext uri="{9D8B030D-6E8A-4147-A177-3AD203B41FA5}">
                      <a16:colId xmlns:a16="http://schemas.microsoft.com/office/drawing/2014/main" val="2658591762"/>
                    </a:ext>
                  </a:extLst>
                </a:gridCol>
              </a:tblGrid>
              <a:tr h="14731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1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54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Century Gothic" panose="020B0502020202020204" pitchFamily="34" charset="0"/>
                          <a:ea typeface="+mn-ea"/>
                          <a:cs typeface="Times New Roman" panose="02020603050405020304" pitchFamily="18" charset="0"/>
                        </a:rPr>
                        <a:t>Component</a:t>
                      </a:r>
                      <a:endParaRPr lang="ru-RU" sz="1100" b="1"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Century Gothic" panose="020B0502020202020204" pitchFamily="34" charset="0"/>
                          <a:ea typeface="+mn-ea"/>
                          <a:cs typeface="Times New Roman" panose="02020603050405020304" pitchFamily="18" charset="0"/>
                        </a:rPr>
                        <a:t>Balance reserves</a:t>
                      </a:r>
                      <a:r>
                        <a:rPr lang="ru-RU" sz="1100" b="1" kern="1200" dirty="0">
                          <a:solidFill>
                            <a:schemeClr val="bg1"/>
                          </a:solidFill>
                          <a:latin typeface="Century Gothic" panose="020B0502020202020204" pitchFamily="34" charset="0"/>
                          <a:ea typeface="+mn-ea"/>
                          <a:cs typeface="Times New Roman" panose="02020603050405020304" pitchFamily="18" charset="0"/>
                        </a:rPr>
                        <a:t>,</a:t>
                      </a:r>
                      <a:r>
                        <a:rPr lang="ru-RU" sz="1100" b="1" kern="1200" baseline="0" dirty="0">
                          <a:solidFill>
                            <a:schemeClr val="bg1"/>
                          </a:solidFill>
                          <a:latin typeface="Century Gothic" panose="020B0502020202020204" pitchFamily="34" charset="0"/>
                          <a:ea typeface="+mn-ea"/>
                          <a:cs typeface="Times New Roman" panose="02020603050405020304" pitchFamily="18" charset="0"/>
                        </a:rPr>
                        <a:t> </a:t>
                      </a:r>
                      <a:r>
                        <a:rPr lang="en-US" sz="1100" b="1" kern="1200" baseline="0" dirty="0">
                          <a:solidFill>
                            <a:schemeClr val="bg1"/>
                          </a:solidFill>
                          <a:latin typeface="Century Gothic" panose="020B0502020202020204" pitchFamily="34" charset="0"/>
                          <a:ea typeface="+mn-ea"/>
                          <a:cs typeface="Times New Roman" panose="02020603050405020304" pitchFamily="18" charset="0"/>
                        </a:rPr>
                        <a:t>kg</a:t>
                      </a:r>
                      <a:endParaRPr lang="ru-RU" sz="11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87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entury Gothic" panose="020B0502020202020204" pitchFamily="34" charset="0"/>
                        </a:rPr>
                        <a:t>Gold</a:t>
                      </a:r>
                      <a:endParaRPr lang="ru-RU" sz="11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a:latin typeface="Century Gothic" panose="020B0502020202020204" pitchFamily="34" charset="0"/>
                        </a:rPr>
                        <a:t>А+В+С1-731,55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sp>
        <p:nvSpPr>
          <p:cNvPr id="21" name="TextBox 20"/>
          <p:cNvSpPr txBox="1"/>
          <p:nvPr/>
        </p:nvSpPr>
        <p:spPr>
          <a:xfrm>
            <a:off x="8717910" y="4975725"/>
            <a:ext cx="2914647" cy="646331"/>
          </a:xfrm>
          <a:prstGeom prst="rect">
            <a:avLst/>
          </a:prstGeom>
          <a:noFill/>
        </p:spPr>
        <p:txBody>
          <a:bodyPr wrap="square" rtlCol="0">
            <a:spAutoFit/>
          </a:bodyPr>
          <a:lstStyle/>
          <a:p>
            <a:pPr algn="just"/>
            <a:r>
              <a:rPr lang="en-US" sz="900" dirty="0">
                <a:latin typeface="Arial" panose="020B0604020202020204" pitchFamily="34" charset="0"/>
                <a:cs typeface="Arial" panose="020B0604020202020204" pitchFamily="34" charset="0"/>
              </a:rPr>
              <a:t>- Revoked contract of LLP "</a:t>
            </a:r>
            <a:r>
              <a:rPr lang="en-US" sz="900" dirty="0" err="1">
                <a:latin typeface="Arial" panose="020B0604020202020204" pitchFamily="34" charset="0"/>
                <a:cs typeface="Arial" panose="020B0604020202020204" pitchFamily="34" charset="0"/>
              </a:rPr>
              <a:t>Emen</a:t>
            </a:r>
            <a:r>
              <a:rPr lang="en-US" sz="900" dirty="0">
                <a:latin typeface="Arial" panose="020B0604020202020204" pitchFamily="34" charset="0"/>
                <a:cs typeface="Arial" panose="020B0604020202020204" pitchFamily="34" charset="0"/>
              </a:rPr>
              <a:t> Gold" </a:t>
            </a:r>
            <a:r>
              <a:rPr lang="en-US" sz="900" dirty="0" err="1">
                <a:latin typeface="Arial" panose="020B0604020202020204" pitchFamily="34" charset="0"/>
                <a:cs typeface="Arial" panose="020B0604020202020204" pitchFamily="34" charset="0"/>
              </a:rPr>
              <a:t>Pervomayskoye</a:t>
            </a:r>
            <a:r>
              <a:rPr lang="en-US" sz="900" dirty="0">
                <a:latin typeface="Arial" panose="020B0604020202020204" pitchFamily="34" charset="0"/>
                <a:cs typeface="Arial" panose="020B0604020202020204" pitchFamily="34" charset="0"/>
              </a:rPr>
              <a:t> deposit. Contract № 2122 from 28.06.2006 for solid minerals exploration. Contract revoked in 2020, the inspection act is absent </a:t>
            </a:r>
            <a:endParaRPr lang="ru-RU" sz="9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A13C2A57-8FC1-4600-86AB-F8B9C54A5EAA}"/>
              </a:ext>
            </a:extLst>
          </p:cNvPr>
          <p:cNvPicPr>
            <a:picLocks noChangeAspect="1"/>
          </p:cNvPicPr>
          <p:nvPr/>
        </p:nvPicPr>
        <p:blipFill>
          <a:blip r:embed="rId4"/>
          <a:stretch>
            <a:fillRect/>
          </a:stretch>
        </p:blipFill>
        <p:spPr>
          <a:xfrm>
            <a:off x="8662281" y="2667217"/>
            <a:ext cx="2083894" cy="1621041"/>
          </a:xfrm>
          <a:prstGeom prst="rect">
            <a:avLst/>
          </a:prstGeom>
          <a:ln>
            <a:solidFill>
              <a:schemeClr val="tx1"/>
            </a:solidFill>
          </a:ln>
        </p:spPr>
      </p:pic>
      <p:pic>
        <p:nvPicPr>
          <p:cNvPr id="8" name="Рисунок 7">
            <a:extLst>
              <a:ext uri="{FF2B5EF4-FFF2-40B4-BE49-F238E27FC236}">
                <a16:creationId xmlns:a16="http://schemas.microsoft.com/office/drawing/2014/main" id="{BB0EB83F-727B-4195-BA58-548DF7C31AF2}"/>
              </a:ext>
            </a:extLst>
          </p:cNvPr>
          <p:cNvPicPr>
            <a:picLocks noChangeAspect="1"/>
          </p:cNvPicPr>
          <p:nvPr/>
        </p:nvPicPr>
        <p:blipFill>
          <a:blip r:embed="rId5"/>
          <a:stretch>
            <a:fillRect/>
          </a:stretch>
        </p:blipFill>
        <p:spPr>
          <a:xfrm>
            <a:off x="8124537" y="5187875"/>
            <a:ext cx="381053" cy="200053"/>
          </a:xfrm>
          <a:prstGeom prst="rect">
            <a:avLst/>
          </a:prstGeom>
          <a:ln w="28575">
            <a:solidFill>
              <a:srgbClr val="FF0000"/>
            </a:solidFill>
          </a:ln>
        </p:spPr>
      </p:pic>
      <p:cxnSp>
        <p:nvCxnSpPr>
          <p:cNvPr id="22" name="Прямая соединительная линия 21">
            <a:extLst>
              <a:ext uri="{FF2B5EF4-FFF2-40B4-BE49-F238E27FC236}">
                <a16:creationId xmlns:a16="http://schemas.microsoft.com/office/drawing/2014/main" id="{3EB5BF6D-C8CD-413E-AD12-BAD2C1F8FC8A}"/>
              </a:ext>
            </a:extLst>
          </p:cNvPr>
          <p:cNvCxnSpPr>
            <a:cxnSpLocks/>
          </p:cNvCxnSpPr>
          <p:nvPr/>
        </p:nvCxnSpPr>
        <p:spPr>
          <a:xfrm flipH="1">
            <a:off x="8662281" y="1686404"/>
            <a:ext cx="649153" cy="98081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8" name="Google Shape;1365;p21">
            <a:extLst>
              <a:ext uri="{FF2B5EF4-FFF2-40B4-BE49-F238E27FC236}">
                <a16:creationId xmlns:a16="http://schemas.microsoft.com/office/drawing/2014/main" id="{57366AA6-4385-46F7-B762-FCB9BE126F2C}"/>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en-US" sz="2000">
                <a:cs typeface="Arial" panose="020B0604020202020204" pitchFamily="34" charset="0"/>
              </a:rPr>
              <a:t>Pervomayskoye deposit in Akmola region</a:t>
            </a:r>
            <a:endParaRPr lang="en-US" sz="2000" dirty="0">
              <a:cs typeface="Arial" panose="020B0604020202020204" pitchFamily="34" charset="0"/>
            </a:endParaRPr>
          </a:p>
        </p:txBody>
      </p:sp>
      <p:pic>
        <p:nvPicPr>
          <p:cNvPr id="20" name="Google Shape;28;p1">
            <a:extLst>
              <a:ext uri="{FF2B5EF4-FFF2-40B4-BE49-F238E27FC236}">
                <a16:creationId xmlns:a16="http://schemas.microsoft.com/office/drawing/2014/main" id="{45120305-4B7D-4EC9-BBAC-FD942043D53D}"/>
              </a:ext>
            </a:extLst>
          </p:cNvPr>
          <p:cNvPicPr preferRelativeResize="0"/>
          <p:nvPr/>
        </p:nvPicPr>
        <p:blipFill rotWithShape="1">
          <a:blip r:embed="rId6">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78299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7" y="949921"/>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552384" y="1628803"/>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a:stCxn id="16" idx="2"/>
          </p:cNvCxnSpPr>
          <p:nvPr/>
        </p:nvCxnSpPr>
        <p:spPr>
          <a:xfrm flipH="1">
            <a:off x="8636279" y="2051248"/>
            <a:ext cx="1103794" cy="67888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580430" y="729123"/>
            <a:ext cx="6048686" cy="3874350"/>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prstClr val="black"/>
                </a:solidFill>
                <a:latin typeface="Arial" panose="020B0604020202020204" pitchFamily="34" charset="0"/>
                <a:ea typeface="Calibri" panose="020F0502020204030204" pitchFamily="34" charset="0"/>
                <a:cs typeface="Arial" panose="020B0604020202020204" pitchFamily="34" charset="0"/>
              </a:rPr>
              <a:t>Location:</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The deposit is located in the Almaty region, 150 km from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Mulaly</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railway station, and 40 km from the paved road Almaty-</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Leninogorsk</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algn="just">
              <a:spcAft>
                <a:spcPts val="600"/>
              </a:spcAft>
              <a:tabLst>
                <a:tab pos="266700" algn="l"/>
                <a:tab pos="714375" algn="l"/>
              </a:tabLst>
            </a:pPr>
            <a:r>
              <a:rPr lang="en-US" sz="1200" b="1" dirty="0">
                <a:solidFill>
                  <a:prstClr val="black"/>
                </a:solidFill>
                <a:latin typeface="Arial" panose="020B0604020202020204" pitchFamily="34" charset="0"/>
                <a:ea typeface="Calibri" panose="020F0502020204030204" pitchFamily="34" charset="0"/>
                <a:cs typeface="Arial" panose="020B0604020202020204" pitchFamily="34" charset="0"/>
              </a:rPr>
              <a:t>Brief Geological description: </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Discovered in 1966. Ore bodies are localized in tectonic fractures. The deposit is localized in Silurian-Devonian sedimentary-terrigenous deposits, intensively cleaved and fragmented. The genesis of mineralization is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plutogenic</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-hydrothermal gold-quartz mineral type, poor-sulfide ore formation. Near-ore alterations of host rocks are represented by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quartzification</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- 1-2 m, and fragmentation - 1-3 m. Near-surface alterations of bodies are weakly expressed, with isolated nests and films of iron hydroxides, malachite, azurite observed in the near-surface part.</a:t>
            </a:r>
          </a:p>
          <a:p>
            <a:pPr algn="just">
              <a:spcAft>
                <a:spcPts val="600"/>
              </a:spcAft>
              <a:tabLst>
                <a:tab pos="266700" algn="l"/>
                <a:tab pos="714375" algn="l"/>
              </a:tabLst>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Hydrogeological conditions of development are simple – the maximum water inflow into the mine workings (underground mining with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adit</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opening) does not exceed 20 m³/hour.</a:t>
            </a:r>
          </a:p>
          <a:p>
            <a:pPr algn="just">
              <a:spcAft>
                <a:spcPts val="600"/>
              </a:spcAft>
              <a:tabLst>
                <a:tab pos="266700" algn="l"/>
                <a:tab pos="714375" algn="l"/>
              </a:tabLst>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Water supply: domestic - a spring with a flow rate of 1-1.5 l/sec, technical - water from the Tasty-Bien river 6 km from the deposit.</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029663508"/>
              </p:ext>
            </p:extLst>
          </p:nvPr>
        </p:nvGraphicFramePr>
        <p:xfrm>
          <a:off x="1841989" y="4726482"/>
          <a:ext cx="5471114" cy="1327726"/>
        </p:xfrm>
        <a:graphic>
          <a:graphicData uri="http://schemas.openxmlformats.org/drawingml/2006/table">
            <a:tbl>
              <a:tblPr firstRow="1" firstCol="1" bandRow="1">
                <a:tableStyleId>{21E4AEA4-8DFA-4A89-87EB-49C32662AFE0}</a:tableStyleId>
              </a:tblPr>
              <a:tblGrid>
                <a:gridCol w="1881794">
                  <a:extLst>
                    <a:ext uri="{9D8B030D-6E8A-4147-A177-3AD203B41FA5}">
                      <a16:colId xmlns:a16="http://schemas.microsoft.com/office/drawing/2014/main" val="20000"/>
                    </a:ext>
                  </a:extLst>
                </a:gridCol>
                <a:gridCol w="1395847">
                  <a:extLst>
                    <a:ext uri="{9D8B030D-6E8A-4147-A177-3AD203B41FA5}">
                      <a16:colId xmlns:a16="http://schemas.microsoft.com/office/drawing/2014/main" val="2658591762"/>
                    </a:ext>
                  </a:extLst>
                </a:gridCol>
                <a:gridCol w="986241">
                  <a:extLst>
                    <a:ext uri="{9D8B030D-6E8A-4147-A177-3AD203B41FA5}">
                      <a16:colId xmlns:a16="http://schemas.microsoft.com/office/drawing/2014/main" val="20002"/>
                    </a:ext>
                  </a:extLst>
                </a:gridCol>
                <a:gridCol w="1207232">
                  <a:extLst>
                    <a:ext uri="{9D8B030D-6E8A-4147-A177-3AD203B41FA5}">
                      <a16:colId xmlns:a16="http://schemas.microsoft.com/office/drawing/2014/main" val="20003"/>
                    </a:ext>
                  </a:extLst>
                </a:gridCol>
              </a:tblGrid>
              <a:tr h="32112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05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795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Century Gothic" panose="020B0502020202020204" pitchFamily="34" charset="0"/>
                          <a:ea typeface="+mn-ea"/>
                          <a:cs typeface="Times New Roman" panose="02020603050405020304" pitchFamily="18" charset="0"/>
                        </a:rPr>
                        <a:t>Component</a:t>
                      </a:r>
                      <a:endParaRPr lang="ru-RU" sz="1050" b="1"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bg1"/>
                          </a:solidFill>
                          <a:latin typeface="Century Gothic" panose="020B0502020202020204" pitchFamily="34" charset="0"/>
                          <a:ea typeface="+mn-ea"/>
                          <a:cs typeface="Times New Roman" panose="02020603050405020304" pitchFamily="18" charset="0"/>
                        </a:rPr>
                        <a:t>Balance reserves</a:t>
                      </a:r>
                      <a:r>
                        <a:rPr lang="ru-RU" sz="1050" b="1" kern="1200">
                          <a:solidFill>
                            <a:schemeClr val="bg1"/>
                          </a:solidFill>
                          <a:latin typeface="Century Gothic" panose="020B0502020202020204" pitchFamily="34" charset="0"/>
                          <a:ea typeface="+mn-ea"/>
                          <a:cs typeface="Times New Roman" panose="02020603050405020304" pitchFamily="18" charset="0"/>
                        </a:rPr>
                        <a:t>,</a:t>
                      </a:r>
                      <a:r>
                        <a:rPr lang="ru-RU" sz="1050" b="1" kern="1200" baseline="0">
                          <a:solidFill>
                            <a:schemeClr val="bg1"/>
                          </a:solidFill>
                          <a:latin typeface="Century Gothic" panose="020B0502020202020204" pitchFamily="34" charset="0"/>
                          <a:ea typeface="+mn-ea"/>
                          <a:cs typeface="Times New Roman" panose="02020603050405020304" pitchFamily="18" charset="0"/>
                        </a:rPr>
                        <a:t> </a:t>
                      </a:r>
                      <a:r>
                        <a:rPr lang="en-US" sz="1050" b="1" kern="1200" baseline="0">
                          <a:solidFill>
                            <a:schemeClr val="bg1"/>
                          </a:solidFill>
                          <a:latin typeface="Century Gothic" panose="020B0502020202020204" pitchFamily="34" charset="0"/>
                          <a:ea typeface="+mn-ea"/>
                          <a:cs typeface="Times New Roman" panose="02020603050405020304" pitchFamily="18" charset="0"/>
                        </a:rPr>
                        <a:t>kg</a:t>
                      </a:r>
                      <a:endParaRPr lang="ru-RU" sz="105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latin typeface="Century Gothic" panose="020B0502020202020204" pitchFamily="34" charset="0"/>
                        </a:rPr>
                        <a:t>Off-balance reserves</a:t>
                      </a:r>
                      <a:r>
                        <a:rPr lang="ru-RU" sz="1050" b="1" dirty="0">
                          <a:solidFill>
                            <a:schemeClr val="bg1"/>
                          </a:solidFill>
                          <a:latin typeface="Century Gothic" panose="020B0502020202020204" pitchFamily="34" charset="0"/>
                        </a:rPr>
                        <a:t>, </a:t>
                      </a:r>
                      <a:r>
                        <a:rPr lang="en-US" sz="1050" b="1" dirty="0">
                          <a:solidFill>
                            <a:schemeClr val="bg1"/>
                          </a:solidFill>
                          <a:latin typeface="Century Gothic" panose="020B0502020202020204" pitchFamily="34" charset="0"/>
                        </a:rPr>
                        <a:t>kg</a:t>
                      </a:r>
                      <a:endParaRPr lang="ru-RU" sz="105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27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dk1"/>
                          </a:solidFill>
                          <a:latin typeface="Century Gothic" panose="020B0502020202020204" pitchFamily="34" charset="0"/>
                          <a:ea typeface="+mn-ea"/>
                          <a:cs typeface="Times New Roman" panose="02020603050405020304" pitchFamily="18" charset="0"/>
                        </a:rPr>
                        <a:t>Gold</a:t>
                      </a:r>
                      <a:endParaRPr lang="ru-RU" sz="1050" b="0" kern="1200" dirty="0">
                        <a:solidFill>
                          <a:schemeClr val="dk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dirty="0">
                          <a:latin typeface="Century Gothic" panose="020B0502020202020204" pitchFamily="34" charset="0"/>
                        </a:rPr>
                        <a:t>А+В+С1 – 342</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dirty="0">
                          <a:latin typeface="Century Gothic" panose="020B0502020202020204" pitchFamily="34" charset="0"/>
                        </a:rPr>
                        <a:t>С2 – 155</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kern="1200" dirty="0">
                          <a:solidFill>
                            <a:schemeClr val="dk1"/>
                          </a:solidFill>
                          <a:latin typeface="Century Gothic" panose="020B0502020202020204" pitchFamily="34" charset="0"/>
                          <a:ea typeface="+mn-ea"/>
                          <a:cs typeface="+mn-cs"/>
                        </a:rPr>
                        <a:t>23</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6" name="Рисунок 5">
            <a:extLst>
              <a:ext uri="{FF2B5EF4-FFF2-40B4-BE49-F238E27FC236}">
                <a16:creationId xmlns:a16="http://schemas.microsoft.com/office/drawing/2014/main" id="{7E20F11C-B8FF-4B6C-BFBE-3A4AE6209E72}"/>
              </a:ext>
            </a:extLst>
          </p:cNvPr>
          <p:cNvPicPr>
            <a:picLocks noChangeAspect="1"/>
          </p:cNvPicPr>
          <p:nvPr/>
        </p:nvPicPr>
        <p:blipFill>
          <a:blip r:embed="rId4"/>
          <a:stretch>
            <a:fillRect/>
          </a:stretch>
        </p:blipFill>
        <p:spPr>
          <a:xfrm>
            <a:off x="8606501" y="2756587"/>
            <a:ext cx="2626869" cy="1846886"/>
          </a:xfrm>
          <a:prstGeom prst="rect">
            <a:avLst/>
          </a:prstGeom>
          <a:ln>
            <a:solidFill>
              <a:schemeClr val="tx1"/>
            </a:solidFill>
          </a:ln>
        </p:spPr>
      </p:pic>
      <p:cxnSp>
        <p:nvCxnSpPr>
          <p:cNvPr id="20" name="Прямая соединительная линия 19">
            <a:extLst>
              <a:ext uri="{FF2B5EF4-FFF2-40B4-BE49-F238E27FC236}">
                <a16:creationId xmlns:a16="http://schemas.microsoft.com/office/drawing/2014/main" id="{146D70DB-2F57-4F8C-A561-41FFF95F910F}"/>
              </a:ext>
            </a:extLst>
          </p:cNvPr>
          <p:cNvCxnSpPr>
            <a:cxnSpLocks/>
          </p:cNvCxnSpPr>
          <p:nvPr/>
        </p:nvCxnSpPr>
        <p:spPr>
          <a:xfrm>
            <a:off x="9927763" y="2047784"/>
            <a:ext cx="1305607" cy="682346"/>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2" name="Рисунок 21">
            <a:extLst>
              <a:ext uri="{FF2B5EF4-FFF2-40B4-BE49-F238E27FC236}">
                <a16:creationId xmlns:a16="http://schemas.microsoft.com/office/drawing/2014/main" id="{736B1021-D312-4722-A756-10152AE1D973}"/>
              </a:ext>
            </a:extLst>
          </p:cNvPr>
          <p:cNvPicPr>
            <a:picLocks noChangeAspect="1"/>
          </p:cNvPicPr>
          <p:nvPr/>
        </p:nvPicPr>
        <p:blipFill>
          <a:blip r:embed="rId5"/>
          <a:stretch>
            <a:fillRect/>
          </a:stretch>
        </p:blipFill>
        <p:spPr>
          <a:xfrm>
            <a:off x="8729059" y="5180694"/>
            <a:ext cx="409632" cy="200053"/>
          </a:xfrm>
          <a:prstGeom prst="rect">
            <a:avLst/>
          </a:prstGeom>
          <a:ln w="19050">
            <a:solidFill>
              <a:srgbClr val="FF0000"/>
            </a:solidFill>
          </a:ln>
        </p:spPr>
      </p:pic>
      <p:sp>
        <p:nvSpPr>
          <p:cNvPr id="23" name="TextBox 22">
            <a:extLst>
              <a:ext uri="{FF2B5EF4-FFF2-40B4-BE49-F238E27FC236}">
                <a16:creationId xmlns:a16="http://schemas.microsoft.com/office/drawing/2014/main" id="{7C1964AD-9AF1-4F8A-864E-73C5A7A3284E}"/>
              </a:ext>
            </a:extLst>
          </p:cNvPr>
          <p:cNvSpPr txBox="1"/>
          <p:nvPr/>
        </p:nvSpPr>
        <p:spPr>
          <a:xfrm>
            <a:off x="9138691" y="5159513"/>
            <a:ext cx="1952178"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 contour of deposit reserve </a:t>
            </a:r>
            <a:endParaRPr lang="ru-RU" sz="900" dirty="0">
              <a:latin typeface="Times New Roman" panose="02020603050405020304" pitchFamily="18" charset="0"/>
              <a:cs typeface="Times New Roman" panose="02020603050405020304" pitchFamily="18" charset="0"/>
            </a:endParaRPr>
          </a:p>
        </p:txBody>
      </p:sp>
      <p:sp>
        <p:nvSpPr>
          <p:cNvPr id="17" name="Google Shape;1365;p21">
            <a:extLst>
              <a:ext uri="{FF2B5EF4-FFF2-40B4-BE49-F238E27FC236}">
                <a16:creationId xmlns:a16="http://schemas.microsoft.com/office/drawing/2014/main" id="{ABA24F50-F0BA-40E3-B3AC-1E615EC23229}"/>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it-IT" sz="2000">
                <a:cs typeface="Arial" panose="020B0604020202020204" pitchFamily="34" charset="0"/>
              </a:rPr>
              <a:t>Tursun-Tore Deposit in Zhetysu Region</a:t>
            </a:r>
            <a:endParaRPr lang="it-IT" sz="2000" dirty="0">
              <a:cs typeface="Arial" panose="020B0604020202020204" pitchFamily="34" charset="0"/>
            </a:endParaRPr>
          </a:p>
        </p:txBody>
      </p:sp>
      <p:pic>
        <p:nvPicPr>
          <p:cNvPr id="18" name="Google Shape;28;p1">
            <a:extLst>
              <a:ext uri="{FF2B5EF4-FFF2-40B4-BE49-F238E27FC236}">
                <a16:creationId xmlns:a16="http://schemas.microsoft.com/office/drawing/2014/main" id="{07402D23-AB26-4FF7-89BE-E1B45B2CFBE7}"/>
              </a:ext>
            </a:extLst>
          </p:cNvPr>
          <p:cNvPicPr preferRelativeResize="0"/>
          <p:nvPr/>
        </p:nvPicPr>
        <p:blipFill rotWithShape="1">
          <a:blip r:embed="rId6">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3160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818260" y="1196754"/>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p:cNvCxnSpPr>
          <p:nvPr/>
        </p:nvCxnSpPr>
        <p:spPr>
          <a:xfrm flipH="1">
            <a:off x="8915779" y="1631941"/>
            <a:ext cx="902481" cy="90385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367520" y="560112"/>
            <a:ext cx="6567031" cy="4216539"/>
          </a:xfrm>
          <a:prstGeom prst="rect">
            <a:avLst/>
          </a:prstGeom>
        </p:spPr>
        <p:txBody>
          <a:bodyPr wrap="square">
            <a:spAutoFit/>
          </a:bodyPr>
          <a:lstStyle/>
          <a:p>
            <a:pPr algn="just">
              <a:spcAft>
                <a:spcPts val="600"/>
              </a:spcAft>
              <a:tabLst>
                <a:tab pos="266700" algn="l"/>
                <a:tab pos="714375" algn="l"/>
              </a:tabLst>
            </a:pPr>
            <a:r>
              <a:rPr lang="en-US" sz="1100" b="1" dirty="0">
                <a:solidFill>
                  <a:prstClr val="black"/>
                </a:solidFill>
                <a:latin typeface="Arial" panose="020B0604020202020204" pitchFamily="34" charset="0"/>
                <a:cs typeface="Arial" panose="020B0604020202020204" pitchFamily="34" charset="0"/>
              </a:rPr>
              <a:t>Location: </a:t>
            </a:r>
            <a:r>
              <a:rPr lang="en-US" sz="1100" dirty="0">
                <a:solidFill>
                  <a:prstClr val="black"/>
                </a:solidFill>
                <a:latin typeface="Arial" panose="020B0604020202020204" pitchFamily="34" charset="0"/>
                <a:cs typeface="Arial" panose="020B0604020202020204" pitchFamily="34" charset="0"/>
              </a:rPr>
              <a:t>The largest coal field in East Kazakhstan, the </a:t>
            </a:r>
            <a:r>
              <a:rPr lang="en-US" sz="1100" dirty="0" err="1">
                <a:solidFill>
                  <a:prstClr val="black"/>
                </a:solidFill>
                <a:latin typeface="Arial" panose="020B0604020202020204" pitchFamily="34" charset="0"/>
                <a:cs typeface="Arial" panose="020B0604020202020204" pitchFamily="34" charset="0"/>
              </a:rPr>
              <a:t>Kendirylykskoye</a:t>
            </a:r>
            <a:r>
              <a:rPr lang="en-US" sz="1100" dirty="0">
                <a:solidFill>
                  <a:prstClr val="black"/>
                </a:solidFill>
                <a:latin typeface="Arial" panose="020B0604020202020204" pitchFamily="34" charset="0"/>
                <a:cs typeface="Arial" panose="020B0604020202020204" pitchFamily="34" charset="0"/>
              </a:rPr>
              <a:t> Coal Field (2nd Coal-Bearing formation), is located in the </a:t>
            </a:r>
            <a:r>
              <a:rPr lang="en-US" sz="1100" dirty="0" err="1">
                <a:solidFill>
                  <a:prstClr val="black"/>
                </a:solidFill>
                <a:latin typeface="Arial" panose="020B0604020202020204" pitchFamily="34" charset="0"/>
                <a:cs typeface="Arial" panose="020B0604020202020204" pitchFamily="34" charset="0"/>
              </a:rPr>
              <a:t>Zaysan</a:t>
            </a:r>
            <a:r>
              <a:rPr lang="en-US" sz="1100" dirty="0">
                <a:solidFill>
                  <a:prstClr val="black"/>
                </a:solidFill>
                <a:latin typeface="Arial" panose="020B0604020202020204" pitchFamily="34" charset="0"/>
                <a:cs typeface="Arial" panose="020B0604020202020204" pitchFamily="34" charset="0"/>
              </a:rPr>
              <a:t> district of East Kazakhstan region, 50-65 km southeast of </a:t>
            </a:r>
            <a:r>
              <a:rPr lang="en-US" sz="1100" dirty="0" err="1">
                <a:solidFill>
                  <a:prstClr val="black"/>
                </a:solidFill>
                <a:latin typeface="Arial" panose="020B0604020202020204" pitchFamily="34" charset="0"/>
                <a:cs typeface="Arial" panose="020B0604020202020204" pitchFamily="34" charset="0"/>
              </a:rPr>
              <a:t>Zaysan</a:t>
            </a:r>
            <a:r>
              <a:rPr lang="en-US" sz="1100" dirty="0">
                <a:solidFill>
                  <a:prstClr val="black"/>
                </a:solidFill>
                <a:latin typeface="Arial" panose="020B0604020202020204" pitchFamily="34" charset="0"/>
                <a:cs typeface="Arial" panose="020B0604020202020204" pitchFamily="34" charset="0"/>
              </a:rPr>
              <a:t>.</a:t>
            </a:r>
          </a:p>
          <a:p>
            <a:pPr algn="just">
              <a:spcAft>
                <a:spcPts val="600"/>
              </a:spcAft>
              <a:tabLst>
                <a:tab pos="266700" algn="l"/>
                <a:tab pos="714375" algn="l"/>
              </a:tabLst>
            </a:pPr>
            <a:r>
              <a:rPr lang="en-US" sz="1100" b="1" dirty="0">
                <a:solidFill>
                  <a:prstClr val="black"/>
                </a:solidFill>
                <a:latin typeface="Arial" panose="020B0604020202020204" pitchFamily="34" charset="0"/>
                <a:cs typeface="Arial" panose="020B0604020202020204" pitchFamily="34" charset="0"/>
              </a:rPr>
              <a:t>Brief Geological description: </a:t>
            </a:r>
            <a:r>
              <a:rPr lang="en-US" sz="1100" dirty="0">
                <a:solidFill>
                  <a:prstClr val="black"/>
                </a:solidFill>
                <a:latin typeface="Arial" panose="020B0604020202020204" pitchFamily="34" charset="0"/>
                <a:cs typeface="Arial" panose="020B0604020202020204" pitchFamily="34" charset="0"/>
              </a:rPr>
              <a:t>The coals of the deposit are confined to Middle-Upper Carboniferous (</a:t>
            </a:r>
            <a:r>
              <a:rPr lang="en-US" sz="1100" dirty="0" err="1">
                <a:solidFill>
                  <a:prstClr val="black"/>
                </a:solidFill>
                <a:latin typeface="Arial" panose="020B0604020202020204" pitchFamily="34" charset="0"/>
                <a:cs typeface="Arial" panose="020B0604020202020204" pitchFamily="34" charset="0"/>
              </a:rPr>
              <a:t>Kendirylyk</a:t>
            </a:r>
            <a:r>
              <a:rPr lang="en-US" sz="1100" dirty="0">
                <a:solidFill>
                  <a:prstClr val="black"/>
                </a:solidFill>
                <a:latin typeface="Arial" panose="020B0604020202020204" pitchFamily="34" charset="0"/>
                <a:cs typeface="Arial" panose="020B0604020202020204" pitchFamily="34" charset="0"/>
              </a:rPr>
              <a:t> formation), Upper Permian (</a:t>
            </a:r>
            <a:r>
              <a:rPr lang="en-US" sz="1100" dirty="0" err="1">
                <a:solidFill>
                  <a:prstClr val="black"/>
                </a:solidFill>
                <a:latin typeface="Arial" panose="020B0604020202020204" pitchFamily="34" charset="0"/>
                <a:cs typeface="Arial" panose="020B0604020202020204" pitchFamily="34" charset="0"/>
              </a:rPr>
              <a:t>Akkolkan</a:t>
            </a:r>
            <a:r>
              <a:rPr lang="en-US" sz="1100" dirty="0">
                <a:solidFill>
                  <a:prstClr val="black"/>
                </a:solidFill>
                <a:latin typeface="Arial" panose="020B0604020202020204" pitchFamily="34" charset="0"/>
                <a:cs typeface="Arial" panose="020B0604020202020204" pitchFamily="34" charset="0"/>
              </a:rPr>
              <a:t> formation), and Upper Triassic (</a:t>
            </a:r>
            <a:r>
              <a:rPr lang="en-US" sz="1100" dirty="0" err="1">
                <a:solidFill>
                  <a:prstClr val="black"/>
                </a:solidFill>
                <a:latin typeface="Arial" panose="020B0604020202020204" pitchFamily="34" charset="0"/>
                <a:cs typeface="Arial" panose="020B0604020202020204" pitchFamily="34" charset="0"/>
              </a:rPr>
              <a:t>Tologai</a:t>
            </a:r>
            <a:r>
              <a:rPr lang="en-US" sz="1100" dirty="0">
                <a:solidFill>
                  <a:prstClr val="black"/>
                </a:solidFill>
                <a:latin typeface="Arial" panose="020B0604020202020204" pitchFamily="34" charset="0"/>
                <a:cs typeface="Arial" panose="020B0604020202020204" pitchFamily="34" charset="0"/>
              </a:rPr>
              <a:t> formation) deposits. The </a:t>
            </a:r>
            <a:r>
              <a:rPr lang="en-US" sz="1100" dirty="0" err="1">
                <a:solidFill>
                  <a:prstClr val="black"/>
                </a:solidFill>
                <a:latin typeface="Arial" panose="020B0604020202020204" pitchFamily="34" charset="0"/>
                <a:cs typeface="Arial" panose="020B0604020202020204" pitchFamily="34" charset="0"/>
              </a:rPr>
              <a:t>Kendirylyk</a:t>
            </a:r>
            <a:r>
              <a:rPr lang="en-US" sz="1100" dirty="0">
                <a:solidFill>
                  <a:prstClr val="black"/>
                </a:solidFill>
                <a:latin typeface="Arial" panose="020B0604020202020204" pitchFamily="34" charset="0"/>
                <a:cs typeface="Arial" panose="020B0604020202020204" pitchFamily="34" charset="0"/>
              </a:rPr>
              <a:t> Formation contains one coal seam with a thickness of 2.1-2.7 m and two seams of combustible shales. Its coal-bearing capacity has been established only on the southwestern wing of the syncline and is traceable along the strike for 16 km. From 28 to 51 coal seams have been identified in the </a:t>
            </a:r>
            <a:r>
              <a:rPr lang="en-US" sz="1100" dirty="0" err="1">
                <a:solidFill>
                  <a:prstClr val="black"/>
                </a:solidFill>
                <a:latin typeface="Arial" panose="020B0604020202020204" pitchFamily="34" charset="0"/>
                <a:cs typeface="Arial" panose="020B0604020202020204" pitchFamily="34" charset="0"/>
              </a:rPr>
              <a:t>Akkolkan</a:t>
            </a:r>
            <a:r>
              <a:rPr lang="en-US" sz="1100" dirty="0">
                <a:solidFill>
                  <a:prstClr val="black"/>
                </a:solidFill>
                <a:latin typeface="Arial" panose="020B0604020202020204" pitchFamily="34" charset="0"/>
                <a:cs typeface="Arial" panose="020B0604020202020204" pitchFamily="34" charset="0"/>
              </a:rPr>
              <a:t> formation, of which only 10 have a working thickness of 0.6 - 1.6 to 5.1 m, with a total of 19 m. All seams have a complex, inconsistent structure. The deposits of the </a:t>
            </a:r>
            <a:r>
              <a:rPr lang="en-US" sz="1100" dirty="0" err="1">
                <a:solidFill>
                  <a:prstClr val="black"/>
                </a:solidFill>
                <a:latin typeface="Arial" panose="020B0604020202020204" pitchFamily="34" charset="0"/>
                <a:cs typeface="Arial" panose="020B0604020202020204" pitchFamily="34" charset="0"/>
              </a:rPr>
              <a:t>Tologay</a:t>
            </a:r>
            <a:r>
              <a:rPr lang="en-US" sz="1100" dirty="0">
                <a:solidFill>
                  <a:prstClr val="black"/>
                </a:solidFill>
                <a:latin typeface="Arial" panose="020B0604020202020204" pitchFamily="34" charset="0"/>
                <a:cs typeface="Arial" panose="020B0604020202020204" pitchFamily="34" charset="0"/>
              </a:rPr>
              <a:t> formation fill the central part of the syncline and contain up to 48 brown coal seams, of which 16 have a working thickness of 0.6 to 7.2 m. The total thickness of the working seams is 40 m.</a:t>
            </a:r>
          </a:p>
          <a:p>
            <a:pPr algn="just">
              <a:spcAft>
                <a:spcPts val="600"/>
              </a:spcAft>
              <a:tabLst>
                <a:tab pos="266700" algn="l"/>
                <a:tab pos="714375" algn="l"/>
              </a:tabLst>
            </a:pPr>
            <a:r>
              <a:rPr lang="en-US" sz="1100" dirty="0">
                <a:solidFill>
                  <a:prstClr val="black"/>
                </a:solidFill>
                <a:latin typeface="Arial" panose="020B0604020202020204" pitchFamily="34" charset="0"/>
                <a:cs typeface="Arial" panose="020B0604020202020204" pitchFamily="34" charset="0"/>
              </a:rPr>
              <a:t>The coals of the first two formations are </a:t>
            </a:r>
            <a:r>
              <a:rPr lang="en-US" sz="1100" dirty="0" err="1">
                <a:solidFill>
                  <a:prstClr val="black"/>
                </a:solidFill>
                <a:latin typeface="Arial" panose="020B0604020202020204" pitchFamily="34" charset="0"/>
                <a:cs typeface="Arial" panose="020B0604020202020204" pitchFamily="34" charset="0"/>
              </a:rPr>
              <a:t>humic</a:t>
            </a:r>
            <a:r>
              <a:rPr lang="en-US" sz="1100" dirty="0">
                <a:solidFill>
                  <a:prstClr val="black"/>
                </a:solidFill>
                <a:latin typeface="Arial" panose="020B0604020202020204" pitchFamily="34" charset="0"/>
                <a:cs typeface="Arial" panose="020B0604020202020204" pitchFamily="34" charset="0"/>
              </a:rPr>
              <a:t>, bituminous, high-ash (from 19 - 30 to 45%), low-sulfur (0.4 - 0.9%), and in terms of metamorphism belong to the gas and partly to the long-flame coals. The heat of the combustible mass is up to 7.7 thousand kcal/kg; the yield of resin on dry coal is 3.7-10%. The coals of the </a:t>
            </a:r>
            <a:r>
              <a:rPr lang="en-US" sz="1100" dirty="0" err="1">
                <a:solidFill>
                  <a:prstClr val="black"/>
                </a:solidFill>
                <a:latin typeface="Arial" panose="020B0604020202020204" pitchFamily="34" charset="0"/>
                <a:cs typeface="Arial" panose="020B0604020202020204" pitchFamily="34" charset="0"/>
              </a:rPr>
              <a:t>Tologay</a:t>
            </a:r>
            <a:r>
              <a:rPr lang="en-US" sz="1100" dirty="0">
                <a:solidFill>
                  <a:prstClr val="black"/>
                </a:solidFill>
                <a:latin typeface="Arial" panose="020B0604020202020204" pitchFamily="34" charset="0"/>
                <a:cs typeface="Arial" panose="020B0604020202020204" pitchFamily="34" charset="0"/>
              </a:rPr>
              <a:t> formation are brown, foliated matte and dense semi-glossy. Their ash content varies within 10-55% (average 34%), they are low in sulfur, and the yield of resin during semi-coking is 6 - 10%. The reserves of bituminous coals to a depth of 1800 m are estimated at 587 million tons, and brown coals - at 1033 million tons (to a depth of 600 m). 73 million tons of bituminous coals and 67 million tons of brown coals are suitable for underground </a:t>
            </a:r>
            <a:r>
              <a:rPr lang="en-US" sz="1100" dirty="0" err="1">
                <a:solidFill>
                  <a:prstClr val="black"/>
                </a:solidFill>
                <a:latin typeface="Arial" panose="020B0604020202020204" pitchFamily="34" charset="0"/>
                <a:cs typeface="Arial" panose="020B0604020202020204" pitchFamily="34" charset="0"/>
              </a:rPr>
              <a:t>mining.The</a:t>
            </a:r>
            <a:r>
              <a:rPr lang="en-US" sz="1100" dirty="0">
                <a:solidFill>
                  <a:prstClr val="black"/>
                </a:solidFill>
                <a:latin typeface="Arial" panose="020B0604020202020204" pitchFamily="34" charset="0"/>
                <a:cs typeface="Arial" panose="020B0604020202020204" pitchFamily="34" charset="0"/>
              </a:rPr>
              <a:t> deep horizons of the </a:t>
            </a:r>
            <a:r>
              <a:rPr lang="en-US" sz="1100" dirty="0" err="1">
                <a:solidFill>
                  <a:prstClr val="black"/>
                </a:solidFill>
                <a:latin typeface="Arial" panose="020B0604020202020204" pitchFamily="34" charset="0"/>
                <a:cs typeface="Arial" panose="020B0604020202020204" pitchFamily="34" charset="0"/>
              </a:rPr>
              <a:t>Kendirylyk</a:t>
            </a:r>
            <a:r>
              <a:rPr lang="en-US" sz="1100" dirty="0">
                <a:solidFill>
                  <a:prstClr val="black"/>
                </a:solidFill>
                <a:latin typeface="Arial" panose="020B0604020202020204" pitchFamily="34" charset="0"/>
                <a:cs typeface="Arial" panose="020B0604020202020204" pitchFamily="34" charset="0"/>
              </a:rPr>
              <a:t> deposit are classified as inactive.</a:t>
            </a:r>
          </a:p>
          <a:p>
            <a:pPr algn="just">
              <a:spcAft>
                <a:spcPts val="600"/>
              </a:spcAft>
              <a:tabLst>
                <a:tab pos="266700" algn="l"/>
                <a:tab pos="714375" algn="l"/>
              </a:tabLst>
            </a:pPr>
            <a:r>
              <a:rPr lang="en-US" sz="1100" dirty="0">
                <a:solidFill>
                  <a:prstClr val="black"/>
                </a:solidFill>
                <a:latin typeface="Arial" panose="020B0604020202020204" pitchFamily="34" charset="0"/>
                <a:cs typeface="Arial" panose="020B0604020202020204" pitchFamily="34" charset="0"/>
              </a:rPr>
              <a:t>The coals of the deposit are significant as energy fuel, and the coals of the </a:t>
            </a:r>
            <a:r>
              <a:rPr lang="en-US" sz="1100" dirty="0" err="1">
                <a:solidFill>
                  <a:prstClr val="black"/>
                </a:solidFill>
                <a:latin typeface="Arial" panose="020B0604020202020204" pitchFamily="34" charset="0"/>
                <a:cs typeface="Arial" panose="020B0604020202020204" pitchFamily="34" charset="0"/>
              </a:rPr>
              <a:t>Kendirylyk</a:t>
            </a:r>
            <a:r>
              <a:rPr lang="en-US" sz="1100" dirty="0">
                <a:solidFill>
                  <a:prstClr val="black"/>
                </a:solidFill>
                <a:latin typeface="Arial" panose="020B0604020202020204" pitchFamily="34" charset="0"/>
                <a:cs typeface="Arial" panose="020B0604020202020204" pitchFamily="34" charset="0"/>
              </a:rPr>
              <a:t> and </a:t>
            </a:r>
            <a:r>
              <a:rPr lang="en-US" sz="1100" dirty="0" err="1">
                <a:solidFill>
                  <a:prstClr val="black"/>
                </a:solidFill>
                <a:latin typeface="Arial" panose="020B0604020202020204" pitchFamily="34" charset="0"/>
                <a:cs typeface="Arial" panose="020B0604020202020204" pitchFamily="34" charset="0"/>
              </a:rPr>
              <a:t>Tologai</a:t>
            </a:r>
            <a:r>
              <a:rPr lang="en-US" sz="1100" dirty="0">
                <a:solidFill>
                  <a:prstClr val="black"/>
                </a:solidFill>
                <a:latin typeface="Arial" panose="020B0604020202020204" pitchFamily="34" charset="0"/>
                <a:cs typeface="Arial" panose="020B0604020202020204" pitchFamily="34" charset="0"/>
              </a:rPr>
              <a:t> formations can be used as raw materials for semi-coking and gasification. Coal reserves provide operating enterprises with resources for more than 50 years.</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806846106"/>
              </p:ext>
            </p:extLst>
          </p:nvPr>
        </p:nvGraphicFramePr>
        <p:xfrm>
          <a:off x="1567826" y="4941169"/>
          <a:ext cx="6175464" cy="1204535"/>
        </p:xfrm>
        <a:graphic>
          <a:graphicData uri="http://schemas.openxmlformats.org/drawingml/2006/table">
            <a:tbl>
              <a:tblPr firstRow="1" firstCol="1" bandRow="1">
                <a:tableStyleId>{21E4AEA4-8DFA-4A89-87EB-49C32662AFE0}</a:tableStyleId>
              </a:tblPr>
              <a:tblGrid>
                <a:gridCol w="2124056">
                  <a:extLst>
                    <a:ext uri="{9D8B030D-6E8A-4147-A177-3AD203B41FA5}">
                      <a16:colId xmlns:a16="http://schemas.microsoft.com/office/drawing/2014/main" val="20000"/>
                    </a:ext>
                  </a:extLst>
                </a:gridCol>
                <a:gridCol w="1575548">
                  <a:extLst>
                    <a:ext uri="{9D8B030D-6E8A-4147-A177-3AD203B41FA5}">
                      <a16:colId xmlns:a16="http://schemas.microsoft.com/office/drawing/2014/main" val="2658591762"/>
                    </a:ext>
                  </a:extLst>
                </a:gridCol>
                <a:gridCol w="1113209">
                  <a:extLst>
                    <a:ext uri="{9D8B030D-6E8A-4147-A177-3AD203B41FA5}">
                      <a16:colId xmlns:a16="http://schemas.microsoft.com/office/drawing/2014/main" val="20002"/>
                    </a:ext>
                  </a:extLst>
                </a:gridCol>
                <a:gridCol w="1362651">
                  <a:extLst>
                    <a:ext uri="{9D8B030D-6E8A-4147-A177-3AD203B41FA5}">
                      <a16:colId xmlns:a16="http://schemas.microsoft.com/office/drawing/2014/main" val="20003"/>
                    </a:ext>
                  </a:extLst>
                </a:gridCol>
              </a:tblGrid>
              <a:tr h="29132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1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5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Century Gothic" panose="020B0502020202020204" pitchFamily="34" charset="0"/>
                          <a:ea typeface="+mn-ea"/>
                          <a:cs typeface="Times New Roman" panose="02020603050405020304" pitchFamily="18" charset="0"/>
                        </a:rPr>
                        <a:t>Component</a:t>
                      </a:r>
                      <a:endParaRPr lang="ru-RU" sz="1100" b="1"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Century Gothic" panose="020B0502020202020204" pitchFamily="34" charset="0"/>
                          <a:ea typeface="+mn-ea"/>
                          <a:cs typeface="Times New Roman" panose="02020603050405020304" pitchFamily="18" charset="0"/>
                        </a:rPr>
                        <a:t>Balance reserves</a:t>
                      </a:r>
                      <a:r>
                        <a:rPr lang="ru-RU" sz="1100" b="1" kern="1200" dirty="0">
                          <a:solidFill>
                            <a:schemeClr val="bg1"/>
                          </a:solidFill>
                          <a:latin typeface="Century Gothic" panose="020B0502020202020204" pitchFamily="34" charset="0"/>
                          <a:ea typeface="+mn-ea"/>
                          <a:cs typeface="Times New Roman" panose="02020603050405020304" pitchFamily="18" charset="0"/>
                        </a:rPr>
                        <a:t>,</a:t>
                      </a:r>
                      <a:r>
                        <a:rPr lang="ru-RU" sz="1100" b="1" kern="1200" baseline="0" dirty="0">
                          <a:solidFill>
                            <a:schemeClr val="bg1"/>
                          </a:solidFill>
                          <a:latin typeface="Century Gothic" panose="020B0502020202020204" pitchFamily="34" charset="0"/>
                          <a:ea typeface="+mn-ea"/>
                          <a:cs typeface="Times New Roman" panose="02020603050405020304" pitchFamily="18" charset="0"/>
                        </a:rPr>
                        <a:t> </a:t>
                      </a:r>
                      <a:r>
                        <a:rPr lang="en-US" sz="1100" b="1" kern="1200" baseline="0" dirty="0" err="1">
                          <a:solidFill>
                            <a:schemeClr val="bg1"/>
                          </a:solidFill>
                          <a:latin typeface="Century Gothic" panose="020B0502020202020204" pitchFamily="34" charset="0"/>
                          <a:ea typeface="+mn-ea"/>
                          <a:cs typeface="Times New Roman" panose="02020603050405020304" pitchFamily="18" charset="0"/>
                        </a:rPr>
                        <a:t>thous</a:t>
                      </a:r>
                      <a:r>
                        <a:rPr lang="en-US" sz="1100" b="1" kern="1200" baseline="0" dirty="0">
                          <a:solidFill>
                            <a:schemeClr val="bg1"/>
                          </a:solidFill>
                          <a:latin typeface="Century Gothic" panose="020B0502020202020204" pitchFamily="34" charset="0"/>
                          <a:ea typeface="+mn-ea"/>
                          <a:cs typeface="Times New Roman" panose="02020603050405020304" pitchFamily="18" charset="0"/>
                        </a:rPr>
                        <a:t>. t.</a:t>
                      </a:r>
                      <a:endParaRPr lang="ru-RU" sz="11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panose="020B0502020202020204" pitchFamily="34" charset="0"/>
                        </a:rPr>
                        <a:t>Off-balance reserves</a:t>
                      </a:r>
                      <a:r>
                        <a:rPr lang="ru-RU" sz="1100" b="1" dirty="0">
                          <a:solidFill>
                            <a:schemeClr val="bg1"/>
                          </a:solidFill>
                          <a:latin typeface="Century Gothic" panose="020B0502020202020204" pitchFamily="34" charset="0"/>
                        </a:rPr>
                        <a:t>, </a:t>
                      </a:r>
                      <a:r>
                        <a:rPr lang="en-US" sz="1100" b="1" dirty="0" err="1">
                          <a:solidFill>
                            <a:schemeClr val="bg1"/>
                          </a:solidFill>
                          <a:latin typeface="Century Gothic" panose="020B0502020202020204" pitchFamily="34" charset="0"/>
                        </a:rPr>
                        <a:t>thous</a:t>
                      </a:r>
                      <a:r>
                        <a:rPr lang="en-US" sz="1100" b="1" dirty="0">
                          <a:solidFill>
                            <a:schemeClr val="bg1"/>
                          </a:solidFill>
                          <a:latin typeface="Century Gothic" panose="020B0502020202020204" pitchFamily="34" charset="0"/>
                        </a:rPr>
                        <a:t>. t.</a:t>
                      </a:r>
                      <a:endParaRPr lang="ru-RU" sz="11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874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Coal</a:t>
                      </a:r>
                      <a:endParaRPr lang="ru-RU" sz="1100" b="0" dirty="0">
                        <a:solidFill>
                          <a:schemeClr val="tx1"/>
                        </a:solidFill>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100" dirty="0">
                          <a:latin typeface="Century Gothic" panose="020B0502020202020204" pitchFamily="34" charset="0"/>
                        </a:rPr>
                        <a:t>А+В+С1 – </a:t>
                      </a:r>
                      <a:r>
                        <a:rPr lang="ru-RU" sz="1100" b="0" i="0" u="none" strike="noStrike" dirty="0">
                          <a:solidFill>
                            <a:srgbClr val="000000"/>
                          </a:solidFill>
                          <a:effectLst/>
                          <a:latin typeface="Times New Roman"/>
                        </a:rPr>
                        <a:t>10043</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100" dirty="0">
                          <a:latin typeface="Century Gothic" panose="020B0502020202020204" pitchFamily="34" charset="0"/>
                        </a:rPr>
                        <a:t>С2-</a:t>
                      </a:r>
                      <a:r>
                        <a:rPr lang="ru-RU" sz="1100" b="0" i="0" u="none" strike="noStrike" dirty="0">
                          <a:solidFill>
                            <a:srgbClr val="000000"/>
                          </a:solidFill>
                          <a:effectLst/>
                          <a:latin typeface="Times New Roman"/>
                        </a:rPr>
                        <a:t>0</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ru-RU" sz="11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10" name="Рисунок 9">
            <a:extLst>
              <a:ext uri="{FF2B5EF4-FFF2-40B4-BE49-F238E27FC236}">
                <a16:creationId xmlns:a16="http://schemas.microsoft.com/office/drawing/2014/main" id="{C229EE98-DA60-4F45-BF05-9742619C5746}"/>
              </a:ext>
            </a:extLst>
          </p:cNvPr>
          <p:cNvPicPr>
            <a:picLocks noChangeAspect="1"/>
          </p:cNvPicPr>
          <p:nvPr/>
        </p:nvPicPr>
        <p:blipFill>
          <a:blip r:embed="rId4"/>
          <a:stretch>
            <a:fillRect/>
          </a:stretch>
        </p:blipFill>
        <p:spPr>
          <a:xfrm>
            <a:off x="8915779" y="2561283"/>
            <a:ext cx="1983115" cy="1949555"/>
          </a:xfrm>
          <a:prstGeom prst="rect">
            <a:avLst/>
          </a:prstGeom>
          <a:ln>
            <a:solidFill>
              <a:schemeClr val="tx1"/>
            </a:solidFill>
          </a:ln>
        </p:spPr>
      </p:pic>
      <p:cxnSp>
        <p:nvCxnSpPr>
          <p:cNvPr id="21" name="Прямая соединительная линия 20">
            <a:extLst>
              <a:ext uri="{FF2B5EF4-FFF2-40B4-BE49-F238E27FC236}">
                <a16:creationId xmlns:a16="http://schemas.microsoft.com/office/drawing/2014/main" id="{47A1DD18-3B57-4A0B-BC43-A5C678E93101}"/>
              </a:ext>
            </a:extLst>
          </p:cNvPr>
          <p:cNvCxnSpPr>
            <a:cxnSpLocks/>
          </p:cNvCxnSpPr>
          <p:nvPr/>
        </p:nvCxnSpPr>
        <p:spPr>
          <a:xfrm>
            <a:off x="10193638" y="1644683"/>
            <a:ext cx="699266" cy="91660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D9421FA-B3EF-420F-91A9-7569BF192D87}"/>
              </a:ext>
            </a:extLst>
          </p:cNvPr>
          <p:cNvSpPr txBox="1"/>
          <p:nvPr/>
        </p:nvSpPr>
        <p:spPr>
          <a:xfrm>
            <a:off x="8943735" y="4951467"/>
            <a:ext cx="1952178"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Territory included in state subsoil fund management program for solid minerals extraction (reserve deposit contour)</a:t>
            </a:r>
            <a:endParaRPr lang="ru-RU" sz="800" dirty="0">
              <a:latin typeface="Times New Roman" panose="02020603050405020304" pitchFamily="18" charset="0"/>
              <a:cs typeface="Times New Roman" panose="02020603050405020304" pitchFamily="18" charset="0"/>
            </a:endParaRPr>
          </a:p>
        </p:txBody>
      </p:sp>
      <p:pic>
        <p:nvPicPr>
          <p:cNvPr id="25" name="Рисунок 24">
            <a:extLst>
              <a:ext uri="{FF2B5EF4-FFF2-40B4-BE49-F238E27FC236}">
                <a16:creationId xmlns:a16="http://schemas.microsoft.com/office/drawing/2014/main" id="{C810B55C-D976-4873-9CE2-A78327106310}"/>
              </a:ext>
            </a:extLst>
          </p:cNvPr>
          <p:cNvPicPr>
            <a:picLocks noChangeAspect="1"/>
          </p:cNvPicPr>
          <p:nvPr/>
        </p:nvPicPr>
        <p:blipFill>
          <a:blip r:embed="rId5"/>
          <a:stretch>
            <a:fillRect/>
          </a:stretch>
        </p:blipFill>
        <p:spPr>
          <a:xfrm>
            <a:off x="8504072" y="5061402"/>
            <a:ext cx="409632" cy="200053"/>
          </a:xfrm>
          <a:prstGeom prst="rect">
            <a:avLst/>
          </a:prstGeom>
          <a:ln w="19050">
            <a:solidFill>
              <a:srgbClr val="FF0000"/>
            </a:solidFill>
          </a:ln>
        </p:spPr>
      </p:pic>
      <p:pic>
        <p:nvPicPr>
          <p:cNvPr id="22" name="Рисунок 21">
            <a:extLst>
              <a:ext uri="{FF2B5EF4-FFF2-40B4-BE49-F238E27FC236}">
                <a16:creationId xmlns:a16="http://schemas.microsoft.com/office/drawing/2014/main" id="{529D3BE4-D9A1-49AE-B40D-B02593B0253B}"/>
              </a:ext>
            </a:extLst>
          </p:cNvPr>
          <p:cNvPicPr>
            <a:picLocks noChangeAspect="1"/>
          </p:cNvPicPr>
          <p:nvPr/>
        </p:nvPicPr>
        <p:blipFill>
          <a:blip r:embed="rId6"/>
          <a:stretch>
            <a:fillRect/>
          </a:stretch>
        </p:blipFill>
        <p:spPr>
          <a:xfrm>
            <a:off x="8504072" y="5495816"/>
            <a:ext cx="409632" cy="200052"/>
          </a:xfrm>
          <a:prstGeom prst="rect">
            <a:avLst/>
          </a:prstGeom>
          <a:ln>
            <a:solidFill>
              <a:schemeClr val="tx1"/>
            </a:solidFill>
          </a:ln>
        </p:spPr>
      </p:pic>
      <p:sp>
        <p:nvSpPr>
          <p:cNvPr id="28" name="TextBox 27">
            <a:extLst>
              <a:ext uri="{FF2B5EF4-FFF2-40B4-BE49-F238E27FC236}">
                <a16:creationId xmlns:a16="http://schemas.microsoft.com/office/drawing/2014/main" id="{E458AA6E-F799-473F-9818-5AF3B2D5DB29}"/>
              </a:ext>
            </a:extLst>
          </p:cNvPr>
          <p:cNvSpPr txBox="1"/>
          <p:nvPr/>
        </p:nvSpPr>
        <p:spPr>
          <a:xfrm>
            <a:off x="8931247" y="5480426"/>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State geological study of subsoil</a:t>
            </a:r>
            <a:endParaRPr lang="ru-RU" sz="800" dirty="0">
              <a:latin typeface="Times New Roman" panose="02020603050405020304" pitchFamily="18" charset="0"/>
              <a:cs typeface="Times New Roman" panose="02020603050405020304" pitchFamily="18" charset="0"/>
            </a:endParaRPr>
          </a:p>
        </p:txBody>
      </p:sp>
      <p:sp>
        <p:nvSpPr>
          <p:cNvPr id="27" name="Прямоугольник 26">
            <a:extLst>
              <a:ext uri="{FF2B5EF4-FFF2-40B4-BE49-F238E27FC236}">
                <a16:creationId xmlns:a16="http://schemas.microsoft.com/office/drawing/2014/main" id="{AB3F1469-2E68-4EE6-9729-55D57E27E56B}"/>
              </a:ext>
            </a:extLst>
          </p:cNvPr>
          <p:cNvSpPr/>
          <p:nvPr/>
        </p:nvSpPr>
        <p:spPr>
          <a:xfrm>
            <a:off x="8498863" y="5812019"/>
            <a:ext cx="409632" cy="200052"/>
          </a:xfrm>
          <a:prstGeom prst="rect">
            <a:avLst/>
          </a:prstGeom>
          <a:solidFill>
            <a:srgbClr val="F5E2B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accent1">
                  <a:lumMod val="60000"/>
                  <a:lumOff val="40000"/>
                </a:schemeClr>
              </a:solidFill>
            </a:endParaRPr>
          </a:p>
        </p:txBody>
      </p:sp>
      <p:sp>
        <p:nvSpPr>
          <p:cNvPr id="32" name="TextBox 31">
            <a:extLst>
              <a:ext uri="{FF2B5EF4-FFF2-40B4-BE49-F238E27FC236}">
                <a16:creationId xmlns:a16="http://schemas.microsoft.com/office/drawing/2014/main" id="{D8F430A8-FA37-4996-ABC2-E72996CCAA93}"/>
              </a:ext>
            </a:extLst>
          </p:cNvPr>
          <p:cNvSpPr txBox="1"/>
          <p:nvPr/>
        </p:nvSpPr>
        <p:spPr>
          <a:xfrm>
            <a:off x="8908495" y="5784511"/>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buffer zone of an inhabitant locality</a:t>
            </a:r>
            <a:endParaRPr lang="ru-RU" sz="800" dirty="0">
              <a:latin typeface="Times New Roman" panose="02020603050405020304" pitchFamily="18" charset="0"/>
              <a:cs typeface="Times New Roman" panose="02020603050405020304" pitchFamily="18" charset="0"/>
            </a:endParaRPr>
          </a:p>
        </p:txBody>
      </p:sp>
      <p:sp>
        <p:nvSpPr>
          <p:cNvPr id="23" name="Google Shape;1365;p21">
            <a:extLst>
              <a:ext uri="{FF2B5EF4-FFF2-40B4-BE49-F238E27FC236}">
                <a16:creationId xmlns:a16="http://schemas.microsoft.com/office/drawing/2014/main" id="{15E9ECC7-3808-4334-A153-0F303829E3CB}"/>
              </a:ext>
            </a:extLst>
          </p:cNvPr>
          <p:cNvSpPr txBox="1"/>
          <p:nvPr/>
        </p:nvSpPr>
        <p:spPr>
          <a:xfrm>
            <a:off x="0" y="-4501"/>
            <a:ext cx="12192000" cy="369318"/>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en-US" sz="1600" dirty="0" err="1">
                <a:cs typeface="Arial" panose="020B0604020202020204" pitchFamily="34" charset="0"/>
              </a:rPr>
              <a:t>Kendirylykskoye</a:t>
            </a:r>
            <a:r>
              <a:rPr lang="en-US" sz="1600" dirty="0">
                <a:cs typeface="Arial" panose="020B0604020202020204" pitchFamily="34" charset="0"/>
              </a:rPr>
              <a:t> deposit, coal field (2nd coal-bearing formation) in East Kazakhstan region</a:t>
            </a:r>
          </a:p>
        </p:txBody>
      </p:sp>
      <p:pic>
        <p:nvPicPr>
          <p:cNvPr id="26" name="Google Shape;28;p1">
            <a:extLst>
              <a:ext uri="{FF2B5EF4-FFF2-40B4-BE49-F238E27FC236}">
                <a16:creationId xmlns:a16="http://schemas.microsoft.com/office/drawing/2014/main" id="{F524AF11-1B7E-4BFF-9DF4-A4DE60DD1008}"/>
              </a:ext>
            </a:extLst>
          </p:cNvPr>
          <p:cNvPicPr preferRelativeResize="0"/>
          <p:nvPr/>
        </p:nvPicPr>
        <p:blipFill rotWithShape="1">
          <a:blip r:embed="rId7">
            <a:alphaModFix/>
            <a:biLevel thresh="25000"/>
          </a:blip>
          <a:srcRect/>
          <a:stretch/>
        </p:blipFill>
        <p:spPr>
          <a:xfrm>
            <a:off x="11192770" y="0"/>
            <a:ext cx="999230" cy="403599"/>
          </a:xfrm>
          <a:prstGeom prst="rect">
            <a:avLst/>
          </a:prstGeom>
          <a:noFill/>
          <a:ln>
            <a:noFill/>
          </a:ln>
        </p:spPr>
      </p:pic>
    </p:spTree>
    <p:extLst>
      <p:ext uri="{BB962C8B-B14F-4D97-AF65-F5344CB8AC3E}">
        <p14:creationId xmlns:p14="http://schemas.microsoft.com/office/powerpoint/2010/main" val="111214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621482"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220040" y="1700810"/>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p:cNvCxnSpPr>
          <p:nvPr/>
        </p:nvCxnSpPr>
        <p:spPr>
          <a:xfrm flipH="1">
            <a:off x="8504073" y="2137814"/>
            <a:ext cx="715967" cy="64348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522436" y="606727"/>
            <a:ext cx="6048686" cy="3874350"/>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prstClr val="black"/>
                </a:solidFill>
                <a:latin typeface="Arial" panose="020B0604020202020204" pitchFamily="34" charset="0"/>
                <a:ea typeface="Calibri" panose="020F0502020204030204" pitchFamily="34" charset="0"/>
                <a:cs typeface="Arial" panose="020B0604020202020204" pitchFamily="34" charset="0"/>
              </a:rPr>
              <a:t>Location:</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The deposit is located in the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Sarysu</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district of the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Zhambyl</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region.</a:t>
            </a:r>
          </a:p>
          <a:p>
            <a:pPr algn="just">
              <a:spcAft>
                <a:spcPts val="600"/>
              </a:spcAft>
              <a:tabLst>
                <a:tab pos="266700" algn="l"/>
                <a:tab pos="714375" algn="l"/>
              </a:tabLst>
            </a:pPr>
            <a:endParaRPr lang="en-US"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spcAft>
                <a:spcPts val="600"/>
              </a:spcAft>
              <a:tabLst>
                <a:tab pos="266700" algn="l"/>
                <a:tab pos="714375" algn="l"/>
              </a:tabLst>
            </a:pPr>
            <a:r>
              <a:rPr lang="en-US" sz="1200" b="1" dirty="0">
                <a:solidFill>
                  <a:prstClr val="black"/>
                </a:solidFill>
                <a:latin typeface="Arial" panose="020B0604020202020204" pitchFamily="34" charset="0"/>
                <a:ea typeface="Calibri" panose="020F0502020204030204" pitchFamily="34" charset="0"/>
                <a:cs typeface="Arial" panose="020B0604020202020204" pitchFamily="34" charset="0"/>
              </a:rPr>
              <a:t>Brief Geological description: </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The deposit extends up to 65 km with a width of up to 700 km. The deposit area is 32 km². The deposit is developed with terrigenous formations of the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Karaoy</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series of the Upper Proterozoic and Cambrian carbonate deposits of the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Tamdyn</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series. Phosphorite-bearing deposits of the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Chulaktau</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formation, lying at the base of the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Tamdyn</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series, are associated with the stratigraphic contact. The phosphorite horizon at the deposit is represented by a single layered body. Two phosphorite packs separated by a layer of phosphatic conglomerates with a thickness of up to 7.2 m are distinguished.</a:t>
            </a:r>
          </a:p>
          <a:p>
            <a:pPr algn="just">
              <a:spcAft>
                <a:spcPts val="600"/>
              </a:spcAft>
              <a:tabLst>
                <a:tab pos="266700" algn="l"/>
                <a:tab pos="714375" algn="l"/>
              </a:tabLst>
            </a:pPr>
            <a:endParaRPr lang="en-US"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spcAft>
                <a:spcPts val="600"/>
              </a:spcAft>
              <a:tabLst>
                <a:tab pos="266700" algn="l"/>
                <a:tab pos="714375" algn="l"/>
              </a:tabLst>
            </a:pPr>
            <a:r>
              <a:rPr lang="en-US" sz="1200" b="1" dirty="0">
                <a:solidFill>
                  <a:prstClr val="black"/>
                </a:solidFill>
                <a:latin typeface="Arial" panose="020B0604020202020204" pitchFamily="34" charset="0"/>
                <a:ea typeface="Calibri" panose="020F0502020204030204" pitchFamily="34" charset="0"/>
                <a:cs typeface="Arial" panose="020B0604020202020204" pitchFamily="34" charset="0"/>
              </a:rPr>
              <a:t>Phosphate minerals: </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fluorapatite, calcium phosphate, carbonates. Phosphate material is part of oolites, pseudo-phosphates, and phosphate fragments. The deposit is predominantly composed of siliceous-phosphate ores, less so of carbonate-siliceous-phosphate ores.</a:t>
            </a:r>
          </a:p>
          <a:p>
            <a:pPr algn="just">
              <a:spcAft>
                <a:spcPts val="600"/>
              </a:spcAft>
              <a:tabLst>
                <a:tab pos="266700" algn="l"/>
                <a:tab pos="714375" algn="l"/>
              </a:tabLst>
            </a:pPr>
            <a:endParaRPr lang="en-US"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58887014"/>
              </p:ext>
            </p:extLst>
          </p:nvPr>
        </p:nvGraphicFramePr>
        <p:xfrm>
          <a:off x="1769662" y="4717339"/>
          <a:ext cx="5554233" cy="1327726"/>
        </p:xfrm>
        <a:graphic>
          <a:graphicData uri="http://schemas.openxmlformats.org/drawingml/2006/table">
            <a:tbl>
              <a:tblPr firstRow="1" firstCol="1" bandRow="1">
                <a:tableStyleId>{21E4AEA4-8DFA-4A89-87EB-49C32662AFE0}</a:tableStyleId>
              </a:tblPr>
              <a:tblGrid>
                <a:gridCol w="1910383">
                  <a:extLst>
                    <a:ext uri="{9D8B030D-6E8A-4147-A177-3AD203B41FA5}">
                      <a16:colId xmlns:a16="http://schemas.microsoft.com/office/drawing/2014/main" val="20000"/>
                    </a:ext>
                  </a:extLst>
                </a:gridCol>
                <a:gridCol w="1318675">
                  <a:extLst>
                    <a:ext uri="{9D8B030D-6E8A-4147-A177-3AD203B41FA5}">
                      <a16:colId xmlns:a16="http://schemas.microsoft.com/office/drawing/2014/main" val="2658591762"/>
                    </a:ext>
                  </a:extLst>
                </a:gridCol>
                <a:gridCol w="965200">
                  <a:extLst>
                    <a:ext uri="{9D8B030D-6E8A-4147-A177-3AD203B41FA5}">
                      <a16:colId xmlns:a16="http://schemas.microsoft.com/office/drawing/2014/main" val="20002"/>
                    </a:ext>
                  </a:extLst>
                </a:gridCol>
                <a:gridCol w="1359975">
                  <a:extLst>
                    <a:ext uri="{9D8B030D-6E8A-4147-A177-3AD203B41FA5}">
                      <a16:colId xmlns:a16="http://schemas.microsoft.com/office/drawing/2014/main" val="20003"/>
                    </a:ext>
                  </a:extLst>
                </a:gridCol>
              </a:tblGrid>
              <a:tr h="32112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05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795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Century Gothic" panose="020B0502020202020204" pitchFamily="34" charset="0"/>
                          <a:ea typeface="+mn-ea"/>
                          <a:cs typeface="Times New Roman" panose="02020603050405020304" pitchFamily="18" charset="0"/>
                        </a:rPr>
                        <a:t>Component</a:t>
                      </a:r>
                      <a:endParaRPr lang="ru-RU" sz="1050" b="1"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Century Gothic" panose="020B0502020202020204" pitchFamily="34" charset="0"/>
                          <a:ea typeface="+mn-ea"/>
                          <a:cs typeface="Times New Roman" panose="02020603050405020304" pitchFamily="18" charset="0"/>
                        </a:rPr>
                        <a:t>Balance reserves</a:t>
                      </a:r>
                      <a:r>
                        <a:rPr lang="ru-RU" sz="1050" b="1" kern="1200" dirty="0">
                          <a:solidFill>
                            <a:schemeClr val="bg1"/>
                          </a:solidFill>
                          <a:latin typeface="Century Gothic" panose="020B0502020202020204" pitchFamily="34" charset="0"/>
                          <a:ea typeface="+mn-ea"/>
                          <a:cs typeface="Times New Roman" panose="02020603050405020304" pitchFamily="18" charset="0"/>
                        </a:rPr>
                        <a:t>,</a:t>
                      </a:r>
                      <a:r>
                        <a:rPr lang="ru-RU" sz="1050" b="1" kern="1200" baseline="0" dirty="0">
                          <a:solidFill>
                            <a:schemeClr val="bg1"/>
                          </a:solidFill>
                          <a:latin typeface="Century Gothic" panose="020B0502020202020204" pitchFamily="34" charset="0"/>
                          <a:ea typeface="+mn-ea"/>
                          <a:cs typeface="Times New Roman" panose="02020603050405020304" pitchFamily="18" charset="0"/>
                        </a:rPr>
                        <a:t> </a:t>
                      </a:r>
                      <a:r>
                        <a:rPr lang="en-US" sz="1050" b="1" kern="1200" baseline="0" dirty="0" err="1">
                          <a:solidFill>
                            <a:schemeClr val="bg1"/>
                          </a:solidFill>
                          <a:latin typeface="Century Gothic" panose="020B0502020202020204" pitchFamily="34" charset="0"/>
                          <a:ea typeface="+mn-ea"/>
                          <a:cs typeface="Times New Roman" panose="02020603050405020304" pitchFamily="18" charset="0"/>
                        </a:rPr>
                        <a:t>thous</a:t>
                      </a:r>
                      <a:r>
                        <a:rPr lang="en-US" sz="1050" b="1" kern="1200" baseline="0" dirty="0">
                          <a:solidFill>
                            <a:schemeClr val="bg1"/>
                          </a:solidFill>
                          <a:latin typeface="Century Gothic" panose="020B0502020202020204" pitchFamily="34" charset="0"/>
                          <a:ea typeface="+mn-ea"/>
                          <a:cs typeface="Times New Roman" panose="02020603050405020304" pitchFamily="18" charset="0"/>
                        </a:rPr>
                        <a:t>. t.</a:t>
                      </a:r>
                      <a:endParaRPr lang="ru-RU" sz="105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latin typeface="Century Gothic" panose="020B0502020202020204" pitchFamily="34" charset="0"/>
                        </a:rPr>
                        <a:t>Off-balance reserves</a:t>
                      </a:r>
                      <a:r>
                        <a:rPr lang="ru-RU" sz="1050" b="1" dirty="0">
                          <a:solidFill>
                            <a:schemeClr val="bg1"/>
                          </a:solidFill>
                          <a:latin typeface="Century Gothic" panose="020B0502020202020204" pitchFamily="34" charset="0"/>
                        </a:rPr>
                        <a:t>, </a:t>
                      </a:r>
                      <a:r>
                        <a:rPr lang="en-US" sz="1050" b="1" dirty="0" err="1">
                          <a:solidFill>
                            <a:schemeClr val="bg1"/>
                          </a:solidFill>
                          <a:latin typeface="Century Gothic" panose="020B0502020202020204" pitchFamily="34" charset="0"/>
                        </a:rPr>
                        <a:t>thous</a:t>
                      </a:r>
                      <a:r>
                        <a:rPr lang="en-US" sz="1050" b="1" dirty="0">
                          <a:solidFill>
                            <a:schemeClr val="bg1"/>
                          </a:solidFill>
                          <a:latin typeface="Century Gothic" panose="020B0502020202020204" pitchFamily="34" charset="0"/>
                        </a:rPr>
                        <a:t>. t.</a:t>
                      </a:r>
                      <a:endParaRPr lang="ru-RU" sz="105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27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dk1"/>
                          </a:solidFill>
                          <a:latin typeface="Century Gothic" panose="020B0502020202020204" pitchFamily="34" charset="0"/>
                          <a:ea typeface="+mn-ea"/>
                          <a:cs typeface="Times New Roman" panose="02020603050405020304" pitchFamily="18" charset="0"/>
                        </a:rPr>
                        <a:t>Phosphorite ores</a:t>
                      </a:r>
                      <a:endParaRPr lang="ru-RU" sz="1050" b="0" kern="1200" dirty="0">
                        <a:solidFill>
                          <a:schemeClr val="dk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dirty="0">
                          <a:latin typeface="Century Gothic" panose="020B0502020202020204" pitchFamily="34" charset="0"/>
                        </a:rPr>
                        <a:t>А+В+С1 – 5472</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dirty="0">
                          <a:latin typeface="Century Gothic" panose="020B0502020202020204" pitchFamily="34" charset="0"/>
                        </a:rPr>
                        <a:t>С2 – 17895</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kern="1200" dirty="0">
                          <a:solidFill>
                            <a:schemeClr val="dk1"/>
                          </a:solidFill>
                          <a:latin typeface="Century Gothic" panose="020B0502020202020204" pitchFamily="34" charset="0"/>
                          <a:ea typeface="+mn-ea"/>
                          <a:cs typeface="+mn-cs"/>
                        </a:rPr>
                        <a:t>658</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sp>
        <p:nvSpPr>
          <p:cNvPr id="18" name="TextBox 17">
            <a:extLst>
              <a:ext uri="{FF2B5EF4-FFF2-40B4-BE49-F238E27FC236}">
                <a16:creationId xmlns:a16="http://schemas.microsoft.com/office/drawing/2014/main" id="{1EC3E4CD-0231-43AA-B663-9F5AC3E2A014}"/>
              </a:ext>
            </a:extLst>
          </p:cNvPr>
          <p:cNvSpPr txBox="1"/>
          <p:nvPr/>
        </p:nvSpPr>
        <p:spPr>
          <a:xfrm>
            <a:off x="8862056" y="5077456"/>
            <a:ext cx="1952178"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Territory included in state subsoil fund management program for solid minerals extraction (reserve deposit contour)</a:t>
            </a:r>
            <a:endParaRPr lang="ru-RU" sz="800" dirty="0">
              <a:latin typeface="Times New Roman" panose="02020603050405020304" pitchFamily="18" charset="0"/>
              <a:cs typeface="Times New Roman" panose="02020603050405020304" pitchFamily="18" charset="0"/>
            </a:endParaRPr>
          </a:p>
        </p:txBody>
      </p:sp>
      <p:pic>
        <p:nvPicPr>
          <p:cNvPr id="20" name="Рисунок 19">
            <a:extLst>
              <a:ext uri="{FF2B5EF4-FFF2-40B4-BE49-F238E27FC236}">
                <a16:creationId xmlns:a16="http://schemas.microsoft.com/office/drawing/2014/main" id="{6752C9A0-C158-4A53-B2B2-0259F2A4B8B9}"/>
              </a:ext>
            </a:extLst>
          </p:cNvPr>
          <p:cNvPicPr>
            <a:picLocks noChangeAspect="1"/>
          </p:cNvPicPr>
          <p:nvPr/>
        </p:nvPicPr>
        <p:blipFill>
          <a:blip r:embed="rId4"/>
          <a:stretch>
            <a:fillRect/>
          </a:stretch>
        </p:blipFill>
        <p:spPr>
          <a:xfrm>
            <a:off x="8422393" y="5187391"/>
            <a:ext cx="409632" cy="200053"/>
          </a:xfrm>
          <a:prstGeom prst="rect">
            <a:avLst/>
          </a:prstGeom>
          <a:ln w="19050">
            <a:solidFill>
              <a:srgbClr val="FF0000"/>
            </a:solidFill>
          </a:ln>
        </p:spPr>
      </p:pic>
      <p:cxnSp>
        <p:nvCxnSpPr>
          <p:cNvPr id="22" name="Прямая соединительная линия 21">
            <a:extLst>
              <a:ext uri="{FF2B5EF4-FFF2-40B4-BE49-F238E27FC236}">
                <a16:creationId xmlns:a16="http://schemas.microsoft.com/office/drawing/2014/main" id="{1AAE7A94-9883-488B-9956-7FCB43E318DE}"/>
              </a:ext>
            </a:extLst>
          </p:cNvPr>
          <p:cNvCxnSpPr>
            <a:cxnSpLocks/>
          </p:cNvCxnSpPr>
          <p:nvPr/>
        </p:nvCxnSpPr>
        <p:spPr>
          <a:xfrm>
            <a:off x="9595418" y="2137814"/>
            <a:ext cx="1482932" cy="643483"/>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4" name="Рисунок 23">
            <a:extLst>
              <a:ext uri="{FF2B5EF4-FFF2-40B4-BE49-F238E27FC236}">
                <a16:creationId xmlns:a16="http://schemas.microsoft.com/office/drawing/2014/main" id="{85F31281-F853-4E1E-A024-C1FDA8FFCAFF}"/>
              </a:ext>
            </a:extLst>
          </p:cNvPr>
          <p:cNvPicPr>
            <a:picLocks noChangeAspect="1"/>
          </p:cNvPicPr>
          <p:nvPr/>
        </p:nvPicPr>
        <p:blipFill>
          <a:blip r:embed="rId5"/>
          <a:stretch>
            <a:fillRect/>
          </a:stretch>
        </p:blipFill>
        <p:spPr>
          <a:xfrm>
            <a:off x="8504072" y="2810415"/>
            <a:ext cx="2574277" cy="1883765"/>
          </a:xfrm>
          <a:prstGeom prst="rect">
            <a:avLst/>
          </a:prstGeom>
          <a:ln>
            <a:solidFill>
              <a:schemeClr val="tx1"/>
            </a:solidFill>
          </a:ln>
        </p:spPr>
      </p:pic>
      <p:cxnSp>
        <p:nvCxnSpPr>
          <p:cNvPr id="26" name="Прямая соединительная линия 25">
            <a:extLst>
              <a:ext uri="{FF2B5EF4-FFF2-40B4-BE49-F238E27FC236}">
                <a16:creationId xmlns:a16="http://schemas.microsoft.com/office/drawing/2014/main" id="{E8AB6E52-4C49-4A44-833F-35F0B3DDA58D}"/>
              </a:ext>
            </a:extLst>
          </p:cNvPr>
          <p:cNvCxnSpPr/>
          <p:nvPr/>
        </p:nvCxnSpPr>
        <p:spPr>
          <a:xfrm>
            <a:off x="8422393" y="5841242"/>
            <a:ext cx="439663"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55B577-3507-4E72-9EBF-27A602E9605A}"/>
              </a:ext>
            </a:extLst>
          </p:cNvPr>
          <p:cNvSpPr txBox="1"/>
          <p:nvPr/>
        </p:nvSpPr>
        <p:spPr>
          <a:xfrm>
            <a:off x="8862056" y="5741240"/>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Power lines</a:t>
            </a:r>
            <a:endParaRPr lang="ru-RU" sz="800" dirty="0">
              <a:latin typeface="Times New Roman" panose="02020603050405020304" pitchFamily="18" charset="0"/>
              <a:cs typeface="Times New Roman" panose="02020603050405020304" pitchFamily="18" charset="0"/>
            </a:endParaRPr>
          </a:p>
        </p:txBody>
      </p:sp>
      <p:sp>
        <p:nvSpPr>
          <p:cNvPr id="25" name="Google Shape;1365;p21">
            <a:extLst>
              <a:ext uri="{FF2B5EF4-FFF2-40B4-BE49-F238E27FC236}">
                <a16:creationId xmlns:a16="http://schemas.microsoft.com/office/drawing/2014/main" id="{A3A5B4EF-C778-44F4-94FD-31C427154BF7}"/>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it-IT" sz="2000" dirty="0">
                <a:cs typeface="Arial" panose="020B0604020202020204" pitchFamily="34" charset="0"/>
              </a:rPr>
              <a:t>Tiyesai deposit in Zhambyl region</a:t>
            </a:r>
          </a:p>
        </p:txBody>
      </p:sp>
      <p:pic>
        <p:nvPicPr>
          <p:cNvPr id="27" name="Google Shape;28;p1">
            <a:extLst>
              <a:ext uri="{FF2B5EF4-FFF2-40B4-BE49-F238E27FC236}">
                <a16:creationId xmlns:a16="http://schemas.microsoft.com/office/drawing/2014/main" id="{2E18EDB2-6E5E-49B7-8C9D-45FFA9B52E4C}"/>
              </a:ext>
            </a:extLst>
          </p:cNvPr>
          <p:cNvPicPr preferRelativeResize="0"/>
          <p:nvPr/>
        </p:nvPicPr>
        <p:blipFill rotWithShape="1">
          <a:blip r:embed="rId6">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2727522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818260" y="1268762"/>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p:cNvCxnSpPr>
          <p:nvPr/>
        </p:nvCxnSpPr>
        <p:spPr>
          <a:xfrm flipH="1">
            <a:off x="9010610" y="1707694"/>
            <a:ext cx="807651" cy="931617"/>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3" name="Таблица 2">
            <a:extLst>
              <a:ext uri="{FF2B5EF4-FFF2-40B4-BE49-F238E27FC236}">
                <a16:creationId xmlns:a16="http://schemas.microsoft.com/office/drawing/2014/main" id="{CD86EF2E-DED5-A9C5-A9C9-9108E64F5250}"/>
              </a:ext>
            </a:extLst>
          </p:cNvPr>
          <p:cNvGraphicFramePr>
            <a:graphicFrameLocks noGrp="1"/>
          </p:cNvGraphicFramePr>
          <p:nvPr>
            <p:extLst>
              <p:ext uri="{D42A27DB-BD31-4B8C-83A1-F6EECF244321}">
                <p14:modId xmlns:p14="http://schemas.microsoft.com/office/powerpoint/2010/main" val="1743934100"/>
              </p:ext>
            </p:extLst>
          </p:nvPr>
        </p:nvGraphicFramePr>
        <p:xfrm>
          <a:off x="1664039" y="5488197"/>
          <a:ext cx="6090179" cy="1103158"/>
        </p:xfrm>
        <a:graphic>
          <a:graphicData uri="http://schemas.openxmlformats.org/drawingml/2006/table">
            <a:tbl>
              <a:tblPr firstRow="1" firstCol="1" bandRow="1">
                <a:tableStyleId>{21E4AEA4-8DFA-4A89-87EB-49C32662AFE0}</a:tableStyleId>
              </a:tblPr>
              <a:tblGrid>
                <a:gridCol w="1404882">
                  <a:extLst>
                    <a:ext uri="{9D8B030D-6E8A-4147-A177-3AD203B41FA5}">
                      <a16:colId xmlns:a16="http://schemas.microsoft.com/office/drawing/2014/main" val="131043786"/>
                    </a:ext>
                  </a:extLst>
                </a:gridCol>
                <a:gridCol w="1794661">
                  <a:extLst>
                    <a:ext uri="{9D8B030D-6E8A-4147-A177-3AD203B41FA5}">
                      <a16:colId xmlns:a16="http://schemas.microsoft.com/office/drawing/2014/main" val="2658591762"/>
                    </a:ext>
                  </a:extLst>
                </a:gridCol>
                <a:gridCol w="1196441">
                  <a:extLst>
                    <a:ext uri="{9D8B030D-6E8A-4147-A177-3AD203B41FA5}">
                      <a16:colId xmlns:a16="http://schemas.microsoft.com/office/drawing/2014/main" val="20002"/>
                    </a:ext>
                  </a:extLst>
                </a:gridCol>
                <a:gridCol w="1694195">
                  <a:extLst>
                    <a:ext uri="{9D8B030D-6E8A-4147-A177-3AD203B41FA5}">
                      <a16:colId xmlns:a16="http://schemas.microsoft.com/office/drawing/2014/main" val="20003"/>
                    </a:ext>
                  </a:extLst>
                </a:gridCol>
              </a:tblGrid>
              <a:tr h="2764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69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Century Gothic" panose="020B0502020202020204" pitchFamily="34" charset="0"/>
                          <a:ea typeface="+mn-ea"/>
                          <a:cs typeface="Times New Roman" panose="02020603050405020304" pitchFamily="18" charset="0"/>
                        </a:rPr>
                        <a:t>Balance reserves</a:t>
                      </a:r>
                      <a:r>
                        <a:rPr lang="ru-RU" sz="1200" b="1" kern="1200">
                          <a:solidFill>
                            <a:schemeClr val="bg1"/>
                          </a:solidFill>
                          <a:latin typeface="Century Gothic" panose="020B0502020202020204" pitchFamily="34" charset="0"/>
                          <a:ea typeface="+mn-ea"/>
                          <a:cs typeface="Times New Roman" panose="02020603050405020304" pitchFamily="18" charset="0"/>
                        </a:rPr>
                        <a:t> </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entury Gothic" panose="020B0502020202020204" pitchFamily="34" charset="0"/>
                        </a:rPr>
                        <a:t>Off-balance</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276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           </a:t>
                      </a:r>
                      <a:r>
                        <a:rPr lang="en-US" sz="1200" b="0" kern="1200" dirty="0">
                          <a:solidFill>
                            <a:schemeClr val="dk1"/>
                          </a:solidFill>
                          <a:latin typeface="Century Gothic" panose="020B0502020202020204" pitchFamily="34" charset="0"/>
                          <a:ea typeface="+mn-ea"/>
                          <a:cs typeface="Times New Roman" panose="02020603050405020304" pitchFamily="18" charset="0"/>
                        </a:rPr>
                        <a:t>Coal</a:t>
                      </a: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11 281 </a:t>
                      </a:r>
                      <a:r>
                        <a:rPr lang="en-US" sz="1200" dirty="0" err="1">
                          <a:latin typeface="Century Gothic" panose="020B0502020202020204" pitchFamily="34" charset="0"/>
                        </a:rPr>
                        <a:t>thous</a:t>
                      </a:r>
                      <a:r>
                        <a:rPr lang="en-US" sz="1200" dirty="0">
                          <a:latin typeface="Century Gothic" panose="020B0502020202020204" pitchFamily="34" charset="0"/>
                        </a:rPr>
                        <a:t>. t.</a:t>
                      </a:r>
                      <a:endParaRPr lang="ru-RU" sz="1200" dirty="0">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0</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Century Gothic" panose="020B0502020202020204" pitchFamily="34" charset="0"/>
                          <a:ea typeface="+mn-ea"/>
                          <a:cs typeface="+mn-cs"/>
                        </a:rPr>
                        <a:t>0</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sp>
        <p:nvSpPr>
          <p:cNvPr id="4" name="Прямоугольник 3"/>
          <p:cNvSpPr/>
          <p:nvPr/>
        </p:nvSpPr>
        <p:spPr>
          <a:xfrm>
            <a:off x="1416065" y="669992"/>
            <a:ext cx="6598218" cy="5139869"/>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Location: </a:t>
            </a:r>
            <a:r>
              <a:rPr lang="en-US" sz="1200" dirty="0">
                <a:latin typeface="Arial" panose="020B0604020202020204" pitchFamily="34" charset="0"/>
                <a:cs typeface="Arial" panose="020B0604020202020204" pitchFamily="34" charset="0"/>
              </a:rPr>
              <a:t>The deposit is located in the </a:t>
            </a:r>
            <a:r>
              <a:rPr lang="en-US" sz="1200" dirty="0" err="1">
                <a:latin typeface="Arial" panose="020B0604020202020204" pitchFamily="34" charset="0"/>
                <a:cs typeface="Arial" panose="020B0604020202020204" pitchFamily="34" charset="0"/>
              </a:rPr>
              <a:t>Zaysan</a:t>
            </a:r>
            <a:r>
              <a:rPr lang="en-US" sz="1200" dirty="0">
                <a:latin typeface="Arial" panose="020B0604020202020204" pitchFamily="34" charset="0"/>
                <a:cs typeface="Arial" panose="020B0604020202020204" pitchFamily="34" charset="0"/>
              </a:rPr>
              <a:t> district of East Kazakhstan region, 50-65 km southeast of </a:t>
            </a:r>
            <a:r>
              <a:rPr lang="en-US" sz="1200" dirty="0" err="1">
                <a:latin typeface="Arial" panose="020B0604020202020204" pitchFamily="34" charset="0"/>
                <a:cs typeface="Arial" panose="020B0604020202020204" pitchFamily="34" charset="0"/>
              </a:rPr>
              <a:t>Zaysan</a:t>
            </a:r>
            <a:r>
              <a:rPr lang="en-US" sz="1200" dirty="0">
                <a:latin typeface="Arial" panose="020B0604020202020204" pitchFamily="34" charset="0"/>
                <a:cs typeface="Arial" panose="020B0604020202020204" pitchFamily="34" charset="0"/>
              </a:rPr>
              <a:t>.</a:t>
            </a:r>
          </a:p>
          <a:p>
            <a:pPr algn="just"/>
            <a:endParaRPr lang="en-US" sz="800" dirty="0">
              <a:latin typeface="Arial" panose="020B0604020202020204" pitchFamily="34" charset="0"/>
              <a:cs typeface="Arial" panose="020B0604020202020204" pitchFamily="34" charset="0"/>
            </a:endParaRPr>
          </a:p>
          <a:p>
            <a:pPr algn="just"/>
            <a:r>
              <a:rPr lang="en-US" sz="1200" b="1" dirty="0">
                <a:latin typeface="Arial" panose="020B0604020202020204" pitchFamily="34" charset="0"/>
                <a:cs typeface="Arial" panose="020B0604020202020204" pitchFamily="34" charset="0"/>
              </a:rPr>
              <a:t>Brief Geological description: </a:t>
            </a:r>
            <a:r>
              <a:rPr lang="en-US" sz="1200" dirty="0">
                <a:latin typeface="Arial" panose="020B0604020202020204" pitchFamily="34" charset="0"/>
                <a:cs typeface="Arial" panose="020B0604020202020204" pitchFamily="34" charset="0"/>
              </a:rPr>
              <a:t>The coals of the deposit are confined to the Middle-Upper Carboniferous (</a:t>
            </a:r>
            <a:r>
              <a:rPr lang="en-US" sz="1200" dirty="0" err="1">
                <a:latin typeface="Arial" panose="020B0604020202020204" pitchFamily="34" charset="0"/>
                <a:cs typeface="Arial" panose="020B0604020202020204" pitchFamily="34" charset="0"/>
              </a:rPr>
              <a:t>Kendirylyk</a:t>
            </a:r>
            <a:r>
              <a:rPr lang="en-US" sz="1200" dirty="0">
                <a:latin typeface="Arial" panose="020B0604020202020204" pitchFamily="34" charset="0"/>
                <a:cs typeface="Arial" panose="020B0604020202020204" pitchFamily="34" charset="0"/>
              </a:rPr>
              <a:t> Formation), Upper Permian (</a:t>
            </a:r>
            <a:r>
              <a:rPr lang="en-US" sz="1200" dirty="0" err="1">
                <a:latin typeface="Arial" panose="020B0604020202020204" pitchFamily="34" charset="0"/>
                <a:cs typeface="Arial" panose="020B0604020202020204" pitchFamily="34" charset="0"/>
              </a:rPr>
              <a:t>Akkolkan</a:t>
            </a:r>
            <a:r>
              <a:rPr lang="en-US" sz="1200" dirty="0">
                <a:latin typeface="Arial" panose="020B0604020202020204" pitchFamily="34" charset="0"/>
                <a:cs typeface="Arial" panose="020B0604020202020204" pitchFamily="34" charset="0"/>
              </a:rPr>
              <a:t> Formation), and Upper Triassic (</a:t>
            </a:r>
            <a:r>
              <a:rPr lang="en-US" sz="1200" dirty="0" err="1">
                <a:latin typeface="Arial" panose="020B0604020202020204" pitchFamily="34" charset="0"/>
                <a:cs typeface="Arial" panose="020B0604020202020204" pitchFamily="34" charset="0"/>
              </a:rPr>
              <a:t>Tologay</a:t>
            </a:r>
            <a:r>
              <a:rPr lang="en-US" sz="1200" dirty="0">
                <a:latin typeface="Arial" panose="020B0604020202020204" pitchFamily="34" charset="0"/>
                <a:cs typeface="Arial" panose="020B0604020202020204" pitchFamily="34" charset="0"/>
              </a:rPr>
              <a:t> Formation) </a:t>
            </a:r>
            <a:r>
              <a:rPr lang="en-US" sz="1200" dirty="0" err="1">
                <a:latin typeface="Arial" panose="020B0604020202020204" pitchFamily="34" charset="0"/>
                <a:cs typeface="Arial" panose="020B0604020202020204" pitchFamily="34" charset="0"/>
              </a:rPr>
              <a:t>deposits.The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Kendirylyk</a:t>
            </a:r>
            <a:r>
              <a:rPr lang="en-US" sz="1200" dirty="0">
                <a:latin typeface="Arial" panose="020B0604020202020204" pitchFamily="34" charset="0"/>
                <a:cs typeface="Arial" panose="020B0604020202020204" pitchFamily="34" charset="0"/>
              </a:rPr>
              <a:t> Formation contains one coal seam with a thickness of 2.1-2.7 m and two seams of combustible shales. Its coal-bearing capacity has been established only on the southwestern wing of the syncline and is traceable along the strike for 16 km. From 28 to 51 coal seams have been identified in the </a:t>
            </a:r>
            <a:r>
              <a:rPr lang="en-US" sz="1200" dirty="0" err="1">
                <a:latin typeface="Arial" panose="020B0604020202020204" pitchFamily="34" charset="0"/>
                <a:cs typeface="Arial" panose="020B0604020202020204" pitchFamily="34" charset="0"/>
              </a:rPr>
              <a:t>Akkolkan</a:t>
            </a:r>
            <a:r>
              <a:rPr lang="en-US" sz="1200" dirty="0">
                <a:latin typeface="Arial" panose="020B0604020202020204" pitchFamily="34" charset="0"/>
                <a:cs typeface="Arial" panose="020B0604020202020204" pitchFamily="34" charset="0"/>
              </a:rPr>
              <a:t> Formation, of which only 10 have a working thickness of 0.6-1.6 to 5.1 m, with a total of 19 m. All seams have a complex, inconsistent structure. The deposits of the </a:t>
            </a:r>
            <a:r>
              <a:rPr lang="en-US" sz="1200" dirty="0" err="1">
                <a:latin typeface="Arial" panose="020B0604020202020204" pitchFamily="34" charset="0"/>
                <a:cs typeface="Arial" panose="020B0604020202020204" pitchFamily="34" charset="0"/>
              </a:rPr>
              <a:t>Tologay</a:t>
            </a:r>
            <a:r>
              <a:rPr lang="en-US" sz="1200" dirty="0">
                <a:latin typeface="Arial" panose="020B0604020202020204" pitchFamily="34" charset="0"/>
                <a:cs typeface="Arial" panose="020B0604020202020204" pitchFamily="34" charset="0"/>
              </a:rPr>
              <a:t> Formation fill the central part of the syncline and contain up to 48 brown coal seams, of which 16 have a working thickness of 0.6 to 7.2 m. The total thickness of the working seams is 40 m.</a:t>
            </a:r>
          </a:p>
          <a:p>
            <a:pPr algn="just"/>
            <a:endParaRPr lang="en-US" sz="8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 </a:t>
            </a:r>
            <a:r>
              <a:rPr lang="en-US" sz="1200" dirty="0" err="1">
                <a:latin typeface="Arial" panose="020B0604020202020204" pitchFamily="34" charset="0"/>
                <a:cs typeface="Arial" panose="020B0604020202020204" pitchFamily="34" charset="0"/>
              </a:rPr>
              <a:t>Kendirylyk</a:t>
            </a:r>
            <a:r>
              <a:rPr lang="en-US" sz="1200" dirty="0">
                <a:latin typeface="Arial" panose="020B0604020202020204" pitchFamily="34" charset="0"/>
                <a:cs typeface="Arial" panose="020B0604020202020204" pitchFamily="34" charset="0"/>
              </a:rPr>
              <a:t> deposit includes the coal areas of </a:t>
            </a:r>
            <a:r>
              <a:rPr lang="en-US" sz="1200" dirty="0" err="1">
                <a:latin typeface="Arial" panose="020B0604020202020204" pitchFamily="34" charset="0"/>
                <a:cs typeface="Arial" panose="020B0604020202020204" pitchFamily="34" charset="0"/>
              </a:rPr>
              <a:t>Karaungur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Saykan</a:t>
            </a:r>
            <a:r>
              <a:rPr lang="en-US" sz="1200" dirty="0">
                <a:latin typeface="Arial" panose="020B0604020202020204" pitchFamily="34" charset="0"/>
                <a:cs typeface="Arial" panose="020B0604020202020204" pitchFamily="34" charset="0"/>
              </a:rPr>
              <a:t>, and </a:t>
            </a:r>
            <a:r>
              <a:rPr lang="en-US" sz="1200" dirty="0" err="1">
                <a:latin typeface="Arial" panose="020B0604020202020204" pitchFamily="34" charset="0"/>
                <a:cs typeface="Arial" panose="020B0604020202020204" pitchFamily="34" charset="0"/>
              </a:rPr>
              <a:t>Akkoyn</a:t>
            </a:r>
            <a:r>
              <a:rPr lang="en-US" sz="1200" dirty="0">
                <a:latin typeface="Arial" panose="020B0604020202020204" pitchFamily="34" charset="0"/>
                <a:cs typeface="Arial" panose="020B0604020202020204" pitchFamily="34" charset="0"/>
              </a:rPr>
              <a:t>, and the shale and brown coals of Areas 1 and 2. </a:t>
            </a:r>
          </a:p>
          <a:p>
            <a:pPr algn="just"/>
            <a:endParaRPr lang="en-US" sz="8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Combustible shales are located within the </a:t>
            </a:r>
            <a:r>
              <a:rPr lang="en-US" sz="1200" dirty="0" err="1">
                <a:latin typeface="Arial" panose="020B0604020202020204" pitchFamily="34" charset="0"/>
                <a:cs typeface="Arial" panose="020B0604020202020204" pitchFamily="34" charset="0"/>
              </a:rPr>
              <a:t>Kendirylyk</a:t>
            </a:r>
            <a:r>
              <a:rPr lang="en-US" sz="1200" dirty="0">
                <a:latin typeface="Arial" panose="020B0604020202020204" pitchFamily="34" charset="0"/>
                <a:cs typeface="Arial" panose="020B0604020202020204" pitchFamily="34" charset="0"/>
              </a:rPr>
              <a:t> deposit on the northwestern flank, 4-8 km from the industrial coal seams of the </a:t>
            </a:r>
            <a:r>
              <a:rPr lang="en-US" sz="1200" dirty="0" err="1">
                <a:latin typeface="Arial" panose="020B0604020202020204" pitchFamily="34" charset="0"/>
                <a:cs typeface="Arial" panose="020B0604020202020204" pitchFamily="34" charset="0"/>
              </a:rPr>
              <a:t>Karaungur</a:t>
            </a:r>
            <a:r>
              <a:rPr lang="en-US" sz="1200" dirty="0">
                <a:latin typeface="Arial" panose="020B0604020202020204" pitchFamily="34" charset="0"/>
                <a:cs typeface="Arial" panose="020B0604020202020204" pitchFamily="34" charset="0"/>
              </a:rPr>
              <a:t> and </a:t>
            </a:r>
            <a:r>
              <a:rPr lang="en-US" sz="1200" dirty="0" err="1">
                <a:latin typeface="Arial" panose="020B0604020202020204" pitchFamily="34" charset="0"/>
                <a:cs typeface="Arial" panose="020B0604020202020204" pitchFamily="34" charset="0"/>
              </a:rPr>
              <a:t>Saykan</a:t>
            </a:r>
            <a:r>
              <a:rPr lang="en-US" sz="1200" dirty="0">
                <a:latin typeface="Arial" panose="020B0604020202020204" pitchFamily="34" charset="0"/>
                <a:cs typeface="Arial" panose="020B0604020202020204" pitchFamily="34" charset="0"/>
              </a:rPr>
              <a:t> areas. </a:t>
            </a:r>
          </a:p>
          <a:p>
            <a:pPr algn="just"/>
            <a:endParaRPr lang="en-US" sz="8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 combustible shales are localized at three stratigraphic levels: the lower one - the </a:t>
            </a:r>
            <a:r>
              <a:rPr lang="en-US" sz="1200" dirty="0" err="1">
                <a:latin typeface="Arial" panose="020B0604020202020204" pitchFamily="34" charset="0"/>
                <a:cs typeface="Arial" panose="020B0604020202020204" pitchFamily="34" charset="0"/>
              </a:rPr>
              <a:t>Kendirylyk</a:t>
            </a:r>
            <a:r>
              <a:rPr lang="en-US" sz="1200" dirty="0">
                <a:latin typeface="Arial" panose="020B0604020202020204" pitchFamily="34" charset="0"/>
                <a:cs typeface="Arial" panose="020B0604020202020204" pitchFamily="34" charset="0"/>
              </a:rPr>
              <a:t> Formation; the middle one - the </a:t>
            </a:r>
            <a:r>
              <a:rPr lang="en-US" sz="1200" dirty="0" err="1">
                <a:latin typeface="Arial" panose="020B0604020202020204" pitchFamily="34" charset="0"/>
                <a:cs typeface="Arial" panose="020B0604020202020204" pitchFamily="34" charset="0"/>
              </a:rPr>
              <a:t>Karaungur</a:t>
            </a:r>
            <a:r>
              <a:rPr lang="en-US" sz="1200" dirty="0">
                <a:latin typeface="Arial" panose="020B0604020202020204" pitchFamily="34" charset="0"/>
                <a:cs typeface="Arial" panose="020B0604020202020204" pitchFamily="34" charset="0"/>
              </a:rPr>
              <a:t> Formation; and the upper one - the </a:t>
            </a:r>
            <a:r>
              <a:rPr lang="en-US" sz="1200" dirty="0" err="1">
                <a:latin typeface="Arial" panose="020B0604020202020204" pitchFamily="34" charset="0"/>
                <a:cs typeface="Arial" panose="020B0604020202020204" pitchFamily="34" charset="0"/>
              </a:rPr>
              <a:t>Taranchin</a:t>
            </a:r>
            <a:r>
              <a:rPr lang="en-US" sz="1200" dirty="0">
                <a:latin typeface="Arial" panose="020B0604020202020204" pitchFamily="34" charset="0"/>
                <a:cs typeface="Arial" panose="020B0604020202020204" pitchFamily="34" charset="0"/>
              </a:rPr>
              <a:t> Formation. The most productive is the lower stratigraphic level - the </a:t>
            </a:r>
            <a:r>
              <a:rPr lang="en-US" sz="1200" dirty="0" err="1">
                <a:latin typeface="Arial" panose="020B0604020202020204" pitchFamily="34" charset="0"/>
                <a:cs typeface="Arial" panose="020B0604020202020204" pitchFamily="34" charset="0"/>
              </a:rPr>
              <a:t>Kendirylyk</a:t>
            </a:r>
            <a:r>
              <a:rPr lang="en-US" sz="1200" dirty="0">
                <a:latin typeface="Arial" panose="020B0604020202020204" pitchFamily="34" charset="0"/>
                <a:cs typeface="Arial" panose="020B0604020202020204" pitchFamily="34" charset="0"/>
              </a:rPr>
              <a:t> Formation.</a:t>
            </a:r>
          </a:p>
          <a:p>
            <a:pPr algn="just"/>
            <a:endParaRPr lang="en-US" sz="8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 shales of the </a:t>
            </a:r>
            <a:r>
              <a:rPr lang="en-US" sz="1200" dirty="0" err="1">
                <a:latin typeface="Arial" panose="020B0604020202020204" pitchFamily="34" charset="0"/>
                <a:cs typeface="Arial" panose="020B0604020202020204" pitchFamily="34" charset="0"/>
              </a:rPr>
              <a:t>Kendirylyk</a:t>
            </a:r>
            <a:r>
              <a:rPr lang="en-US" sz="1200" dirty="0">
                <a:latin typeface="Arial" panose="020B0604020202020204" pitchFamily="34" charset="0"/>
                <a:cs typeface="Arial" panose="020B0604020202020204" pitchFamily="34" charset="0"/>
              </a:rPr>
              <a:t> Formation have been studied most fully, while the shales of the </a:t>
            </a:r>
            <a:r>
              <a:rPr lang="en-US" sz="1200" dirty="0" err="1">
                <a:latin typeface="Arial" panose="020B0604020202020204" pitchFamily="34" charset="0"/>
                <a:cs typeface="Arial" panose="020B0604020202020204" pitchFamily="34" charset="0"/>
              </a:rPr>
              <a:t>Saykan</a:t>
            </a:r>
            <a:r>
              <a:rPr lang="en-US" sz="1200" dirty="0">
                <a:latin typeface="Arial" panose="020B0604020202020204" pitchFamily="34" charset="0"/>
                <a:cs typeface="Arial" panose="020B0604020202020204" pitchFamily="34" charset="0"/>
              </a:rPr>
              <a:t> Formation have been studied the least.</a:t>
            </a: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43AC2736-C1C7-4060-A7F7-132D851545B4}"/>
              </a:ext>
            </a:extLst>
          </p:cNvPr>
          <p:cNvPicPr>
            <a:picLocks noChangeAspect="1"/>
          </p:cNvPicPr>
          <p:nvPr/>
        </p:nvPicPr>
        <p:blipFill>
          <a:blip r:embed="rId4"/>
          <a:stretch>
            <a:fillRect/>
          </a:stretch>
        </p:blipFill>
        <p:spPr>
          <a:xfrm>
            <a:off x="9010610" y="2655798"/>
            <a:ext cx="2228059" cy="1811658"/>
          </a:xfrm>
          <a:prstGeom prst="rect">
            <a:avLst/>
          </a:prstGeom>
          <a:ln>
            <a:solidFill>
              <a:schemeClr val="tx1"/>
            </a:solidFill>
          </a:ln>
        </p:spPr>
      </p:pic>
      <p:sp>
        <p:nvSpPr>
          <p:cNvPr id="17" name="TextBox 16">
            <a:extLst>
              <a:ext uri="{FF2B5EF4-FFF2-40B4-BE49-F238E27FC236}">
                <a16:creationId xmlns:a16="http://schemas.microsoft.com/office/drawing/2014/main" id="{3A9BD3C9-A667-4F4C-B356-F623CADB5098}"/>
              </a:ext>
            </a:extLst>
          </p:cNvPr>
          <p:cNvSpPr txBox="1"/>
          <p:nvPr/>
        </p:nvSpPr>
        <p:spPr>
          <a:xfrm>
            <a:off x="8943735" y="5121593"/>
            <a:ext cx="1952178"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Territory included in state subsoil fund management program for solid minerals extraction (reserve deposit contour)</a:t>
            </a:r>
            <a:endParaRPr lang="ru-RU" sz="800" dirty="0">
              <a:latin typeface="Times New Roman" panose="02020603050405020304" pitchFamily="18" charset="0"/>
              <a:cs typeface="Times New Roman" panose="02020603050405020304" pitchFamily="18" charset="0"/>
            </a:endParaRPr>
          </a:p>
        </p:txBody>
      </p:sp>
      <p:pic>
        <p:nvPicPr>
          <p:cNvPr id="18" name="Рисунок 17">
            <a:extLst>
              <a:ext uri="{FF2B5EF4-FFF2-40B4-BE49-F238E27FC236}">
                <a16:creationId xmlns:a16="http://schemas.microsoft.com/office/drawing/2014/main" id="{BDEAF323-4077-40FD-A7CB-5401DA53F7EE}"/>
              </a:ext>
            </a:extLst>
          </p:cNvPr>
          <p:cNvPicPr>
            <a:picLocks noChangeAspect="1"/>
          </p:cNvPicPr>
          <p:nvPr/>
        </p:nvPicPr>
        <p:blipFill>
          <a:blip r:embed="rId5"/>
          <a:stretch>
            <a:fillRect/>
          </a:stretch>
        </p:blipFill>
        <p:spPr>
          <a:xfrm>
            <a:off x="8504072" y="5231528"/>
            <a:ext cx="409632" cy="200053"/>
          </a:xfrm>
          <a:prstGeom prst="rect">
            <a:avLst/>
          </a:prstGeom>
          <a:ln w="19050">
            <a:solidFill>
              <a:srgbClr val="FF0000"/>
            </a:solidFill>
          </a:ln>
        </p:spPr>
      </p:pic>
      <p:pic>
        <p:nvPicPr>
          <p:cNvPr id="20" name="Рисунок 19">
            <a:extLst>
              <a:ext uri="{FF2B5EF4-FFF2-40B4-BE49-F238E27FC236}">
                <a16:creationId xmlns:a16="http://schemas.microsoft.com/office/drawing/2014/main" id="{38089163-5D9D-44D1-9D8E-469AF2456F75}"/>
              </a:ext>
            </a:extLst>
          </p:cNvPr>
          <p:cNvPicPr>
            <a:picLocks noChangeAspect="1"/>
          </p:cNvPicPr>
          <p:nvPr/>
        </p:nvPicPr>
        <p:blipFill>
          <a:blip r:embed="rId6"/>
          <a:stretch>
            <a:fillRect/>
          </a:stretch>
        </p:blipFill>
        <p:spPr>
          <a:xfrm>
            <a:off x="8504072" y="5665942"/>
            <a:ext cx="409632" cy="200052"/>
          </a:xfrm>
          <a:prstGeom prst="rect">
            <a:avLst/>
          </a:prstGeom>
          <a:ln>
            <a:solidFill>
              <a:schemeClr val="tx1"/>
            </a:solidFill>
          </a:ln>
        </p:spPr>
      </p:pic>
      <p:sp>
        <p:nvSpPr>
          <p:cNvPr id="21" name="TextBox 20">
            <a:extLst>
              <a:ext uri="{FF2B5EF4-FFF2-40B4-BE49-F238E27FC236}">
                <a16:creationId xmlns:a16="http://schemas.microsoft.com/office/drawing/2014/main" id="{53D49C59-51FB-4E29-AC45-A94B8D84E446}"/>
              </a:ext>
            </a:extLst>
          </p:cNvPr>
          <p:cNvSpPr txBox="1"/>
          <p:nvPr/>
        </p:nvSpPr>
        <p:spPr>
          <a:xfrm>
            <a:off x="8931247" y="5650552"/>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State geological study of subsoil</a:t>
            </a:r>
            <a:endParaRPr lang="ru-RU" sz="800" dirty="0">
              <a:latin typeface="Times New Roman" panose="02020603050405020304" pitchFamily="18"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C2828F05-245D-42AA-A97E-A618B9A746ED}"/>
              </a:ext>
            </a:extLst>
          </p:cNvPr>
          <p:cNvSpPr/>
          <p:nvPr/>
        </p:nvSpPr>
        <p:spPr>
          <a:xfrm>
            <a:off x="8498863" y="5982145"/>
            <a:ext cx="409632" cy="200052"/>
          </a:xfrm>
          <a:prstGeom prst="rect">
            <a:avLst/>
          </a:prstGeom>
          <a:solidFill>
            <a:srgbClr val="F5E2B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accent1">
                  <a:lumMod val="60000"/>
                  <a:lumOff val="40000"/>
                </a:schemeClr>
              </a:solidFill>
            </a:endParaRPr>
          </a:p>
        </p:txBody>
      </p:sp>
      <p:sp>
        <p:nvSpPr>
          <p:cNvPr id="23" name="TextBox 22">
            <a:extLst>
              <a:ext uri="{FF2B5EF4-FFF2-40B4-BE49-F238E27FC236}">
                <a16:creationId xmlns:a16="http://schemas.microsoft.com/office/drawing/2014/main" id="{AE15B207-7119-4B0D-9D5D-55BB423F4968}"/>
              </a:ext>
            </a:extLst>
          </p:cNvPr>
          <p:cNvSpPr txBox="1"/>
          <p:nvPr/>
        </p:nvSpPr>
        <p:spPr>
          <a:xfrm>
            <a:off x="8908495" y="5954637"/>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buffer zone of an inhabitant locality</a:t>
            </a:r>
            <a:endParaRPr lang="ru-RU" sz="800" dirty="0">
              <a:latin typeface="Times New Roman" panose="02020603050405020304" pitchFamily="18" charset="0"/>
              <a:cs typeface="Times New Roman" panose="02020603050405020304" pitchFamily="18" charset="0"/>
            </a:endParaRPr>
          </a:p>
        </p:txBody>
      </p:sp>
      <p:pic>
        <p:nvPicPr>
          <p:cNvPr id="24" name="Picture 3">
            <a:extLst>
              <a:ext uri="{FF2B5EF4-FFF2-40B4-BE49-F238E27FC236}">
                <a16:creationId xmlns:a16="http://schemas.microsoft.com/office/drawing/2014/main" id="{965176C4-1B3A-4C48-B136-2DCFFC41AC6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37170" y="4861967"/>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a:extLst>
              <a:ext uri="{FF2B5EF4-FFF2-40B4-BE49-F238E27FC236}">
                <a16:creationId xmlns:a16="http://schemas.microsoft.com/office/drawing/2014/main" id="{03BB4C0A-2250-437A-935E-7AA8C5462376}"/>
              </a:ext>
            </a:extLst>
          </p:cNvPr>
          <p:cNvSpPr txBox="1"/>
          <p:nvPr/>
        </p:nvSpPr>
        <p:spPr>
          <a:xfrm>
            <a:off x="8908495" y="4874274"/>
            <a:ext cx="2678795"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 Balance deposit</a:t>
            </a:r>
            <a:endParaRPr lang="ru-RU" sz="900" dirty="0">
              <a:latin typeface="Times New Roman" panose="02020603050405020304" pitchFamily="18" charset="0"/>
              <a:cs typeface="Times New Roman" panose="02020603050405020304" pitchFamily="18" charset="0"/>
            </a:endParaRPr>
          </a:p>
        </p:txBody>
      </p:sp>
      <p:cxnSp>
        <p:nvCxnSpPr>
          <p:cNvPr id="26" name="Прямая соединительная линия 25">
            <a:extLst>
              <a:ext uri="{FF2B5EF4-FFF2-40B4-BE49-F238E27FC236}">
                <a16:creationId xmlns:a16="http://schemas.microsoft.com/office/drawing/2014/main" id="{CCF46869-515B-4AE5-99A4-5212025647B5}"/>
              </a:ext>
            </a:extLst>
          </p:cNvPr>
          <p:cNvCxnSpPr>
            <a:cxnSpLocks/>
          </p:cNvCxnSpPr>
          <p:nvPr/>
        </p:nvCxnSpPr>
        <p:spPr>
          <a:xfrm>
            <a:off x="10193638" y="1753537"/>
            <a:ext cx="1045031" cy="902261"/>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8" name="Google Shape;1365;p21">
            <a:extLst>
              <a:ext uri="{FF2B5EF4-FFF2-40B4-BE49-F238E27FC236}">
                <a16:creationId xmlns:a16="http://schemas.microsoft.com/office/drawing/2014/main" id="{4FD1CAEB-8A60-423E-BC4D-617AAAB96831}"/>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en-US" sz="2000" dirty="0" err="1">
                <a:cs typeface="Arial" panose="020B0604020202020204" pitchFamily="34" charset="0"/>
              </a:rPr>
              <a:t>Kendirylykskoye</a:t>
            </a:r>
            <a:r>
              <a:rPr lang="en-US" sz="2000" dirty="0">
                <a:cs typeface="Arial" panose="020B0604020202020204" pitchFamily="34" charset="0"/>
              </a:rPr>
              <a:t> deposit, 1st coal-shale field in East Kazakhstan region</a:t>
            </a:r>
          </a:p>
        </p:txBody>
      </p:sp>
      <p:pic>
        <p:nvPicPr>
          <p:cNvPr id="29" name="Google Shape;28;p1">
            <a:extLst>
              <a:ext uri="{FF2B5EF4-FFF2-40B4-BE49-F238E27FC236}">
                <a16:creationId xmlns:a16="http://schemas.microsoft.com/office/drawing/2014/main" id="{A8F856F2-CD10-4A25-809E-786ECAC81472}"/>
              </a:ext>
            </a:extLst>
          </p:cNvPr>
          <p:cNvPicPr preferRelativeResize="0"/>
          <p:nvPr/>
        </p:nvPicPr>
        <p:blipFill rotWithShape="1">
          <a:blip r:embed="rId9">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58054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220040" y="1700810"/>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p:cNvCxnSpPr>
          <p:nvPr/>
        </p:nvCxnSpPr>
        <p:spPr>
          <a:xfrm flipH="1">
            <a:off x="8139563" y="2123255"/>
            <a:ext cx="1080477" cy="75089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055387" y="565496"/>
            <a:ext cx="6456573" cy="4617297"/>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prstClr val="black"/>
                </a:solidFill>
                <a:latin typeface="Arial" panose="020B0604020202020204" pitchFamily="34" charset="0"/>
                <a:cs typeface="Arial" panose="020B0604020202020204" pitchFamily="34" charset="0"/>
              </a:rPr>
              <a:t>Location:</a:t>
            </a:r>
            <a:r>
              <a:rPr lang="en-US" sz="1200" dirty="0">
                <a:solidFill>
                  <a:prstClr val="black"/>
                </a:solidFill>
                <a:latin typeface="Arial" panose="020B0604020202020204" pitchFamily="34" charset="0"/>
                <a:cs typeface="Arial" panose="020B0604020202020204" pitchFamily="34" charset="0"/>
              </a:rPr>
              <a:t> Located northeast of </a:t>
            </a:r>
            <a:r>
              <a:rPr lang="en-US" sz="1200" dirty="0" err="1">
                <a:solidFill>
                  <a:prstClr val="black"/>
                </a:solidFill>
                <a:latin typeface="Arial" panose="020B0604020202020204" pitchFamily="34" charset="0"/>
                <a:cs typeface="Arial" panose="020B0604020202020204" pitchFamily="34" charset="0"/>
              </a:rPr>
              <a:t>Karatau</a:t>
            </a:r>
            <a:r>
              <a:rPr lang="en-US" sz="1200" dirty="0">
                <a:solidFill>
                  <a:prstClr val="black"/>
                </a:solidFill>
                <a:latin typeface="Arial" panose="020B0604020202020204" pitchFamily="34" charset="0"/>
                <a:cs typeface="Arial" panose="020B0604020202020204" pitchFamily="34" charset="0"/>
              </a:rPr>
              <a:t> city.</a:t>
            </a:r>
          </a:p>
          <a:p>
            <a:pPr algn="just">
              <a:spcAft>
                <a:spcPts val="600"/>
              </a:spcAft>
              <a:tabLst>
                <a:tab pos="266700" algn="l"/>
                <a:tab pos="714375" algn="l"/>
              </a:tabLst>
            </a:pPr>
            <a:r>
              <a:rPr lang="en-US" sz="1200" b="1" dirty="0">
                <a:solidFill>
                  <a:prstClr val="black"/>
                </a:solidFill>
                <a:latin typeface="Arial" panose="020B0604020202020204" pitchFamily="34" charset="0"/>
                <a:cs typeface="Arial" panose="020B0604020202020204" pitchFamily="34" charset="0"/>
              </a:rPr>
              <a:t>Brief Geological description: </a:t>
            </a:r>
            <a:r>
              <a:rPr lang="en-US" sz="1200" dirty="0">
                <a:solidFill>
                  <a:prstClr val="black"/>
                </a:solidFill>
                <a:latin typeface="Arial" panose="020B0604020202020204" pitchFamily="34" charset="0"/>
                <a:cs typeface="Arial" panose="020B0604020202020204" pitchFamily="34" charset="0"/>
              </a:rPr>
              <a:t>The structure of the monocline is composed of </a:t>
            </a:r>
            <a:r>
              <a:rPr lang="ru-RU" sz="1200" dirty="0">
                <a:solidFill>
                  <a:prstClr val="black"/>
                </a:solidFill>
                <a:latin typeface="Arial" panose="020B0604020202020204" pitchFamily="34" charset="0"/>
                <a:cs typeface="Arial" panose="020B0604020202020204" pitchFamily="34" charset="0"/>
              </a:rPr>
              <a:t>с</a:t>
            </a:r>
            <a:r>
              <a:rPr lang="en-US" sz="1200" dirty="0" err="1">
                <a:solidFill>
                  <a:prstClr val="black"/>
                </a:solidFill>
                <a:latin typeface="Arial" panose="020B0604020202020204" pitchFamily="34" charset="0"/>
                <a:cs typeface="Arial" panose="020B0604020202020204" pitchFamily="34" charset="0"/>
              </a:rPr>
              <a:t>arboniferous</a:t>
            </a:r>
            <a:r>
              <a:rPr lang="en-US" sz="1200" dirty="0">
                <a:solidFill>
                  <a:prstClr val="black"/>
                </a:solidFill>
                <a:latin typeface="Arial" panose="020B0604020202020204" pitchFamily="34" charset="0"/>
                <a:cs typeface="Arial" panose="020B0604020202020204" pitchFamily="34" charset="0"/>
              </a:rPr>
              <a:t> terrigenous-sedimentary deposits with a thickness of 3500 m, including a productive layer of clayey limestones and fine-grained marls of the Late </a:t>
            </a:r>
            <a:r>
              <a:rPr lang="en-US" sz="1200" dirty="0" err="1">
                <a:solidFill>
                  <a:prstClr val="black"/>
                </a:solidFill>
                <a:latin typeface="Arial" panose="020B0604020202020204" pitchFamily="34" charset="0"/>
                <a:cs typeface="Arial" panose="020B0604020202020204" pitchFamily="34" charset="0"/>
              </a:rPr>
              <a:t>Visean</a:t>
            </a:r>
            <a:r>
              <a:rPr lang="en-US" sz="1200" dirty="0">
                <a:solidFill>
                  <a:prstClr val="black"/>
                </a:solidFill>
                <a:latin typeface="Arial" panose="020B0604020202020204" pitchFamily="34" charset="0"/>
                <a:cs typeface="Arial" panose="020B0604020202020204" pitchFamily="34" charset="0"/>
              </a:rPr>
              <a:t> age. Within the horizon, 25 indigenous deposits and five </a:t>
            </a:r>
            <a:r>
              <a:rPr lang="en-US" sz="1200" dirty="0" err="1">
                <a:solidFill>
                  <a:prstClr val="black"/>
                </a:solidFill>
                <a:latin typeface="Arial" panose="020B0604020202020204" pitchFamily="34" charset="0"/>
                <a:cs typeface="Arial" panose="020B0604020202020204" pitchFamily="34" charset="0"/>
              </a:rPr>
              <a:t>deluvial</a:t>
            </a:r>
            <a:r>
              <a:rPr lang="en-US" sz="1200" dirty="0">
                <a:solidFill>
                  <a:prstClr val="black"/>
                </a:solidFill>
                <a:latin typeface="Arial" panose="020B0604020202020204" pitchFamily="34" charset="0"/>
                <a:cs typeface="Arial" panose="020B0604020202020204" pitchFamily="34" charset="0"/>
              </a:rPr>
              <a:t> scree of flints with colored chalcedony have been identified. The deposits are lenticular in shape, have a west-northwest strike, concordant with the strike of the enclosing rocks, and a north-northeast dip. Along the strike, the deposits are traced for 10-150 m (average 50 m) with a width of 2-100 m (average 25 m) and a thickness of 0.05-1.5 m (average 0.25 m). The deposits are characterized by sharp contacts with the footwall and hanging wall rocks, as well as weakly expressed surrounding zones of silicification (1-2 m wide) and chloritization (10-15 cm). From the surface to a depth of 1 m, the deposits are destroyed with the formation of </a:t>
            </a:r>
            <a:r>
              <a:rPr lang="en-US" sz="1200" dirty="0" err="1">
                <a:solidFill>
                  <a:prstClr val="black"/>
                </a:solidFill>
                <a:latin typeface="Arial" panose="020B0604020202020204" pitchFamily="34" charset="0"/>
                <a:cs typeface="Arial" panose="020B0604020202020204" pitchFamily="34" charset="0"/>
              </a:rPr>
              <a:t>deluvial</a:t>
            </a:r>
            <a:r>
              <a:rPr lang="en-US" sz="1200" dirty="0">
                <a:solidFill>
                  <a:prstClr val="black"/>
                </a:solidFill>
                <a:latin typeface="Arial" panose="020B0604020202020204" pitchFamily="34" charset="0"/>
                <a:cs typeface="Arial" panose="020B0604020202020204" pitchFamily="34" charset="0"/>
              </a:rPr>
              <a:t> scree of chalcedony-containing flints, inheriting the strike of the indigenous deposits. The mineral composition of chalcedony-containing flints is represented by chalcedony, quartz, and opal. Chalcedony has a hidden-crystalline </a:t>
            </a:r>
            <a:r>
              <a:rPr lang="en-US" sz="1200" dirty="0" err="1">
                <a:solidFill>
                  <a:prstClr val="black"/>
                </a:solidFill>
                <a:latin typeface="Arial" panose="020B0604020202020204" pitchFamily="34" charset="0"/>
                <a:cs typeface="Arial" panose="020B0604020202020204" pitchFamily="34" charset="0"/>
              </a:rPr>
              <a:t>microspherulitic</a:t>
            </a:r>
            <a:r>
              <a:rPr lang="en-US" sz="1200" dirty="0">
                <a:solidFill>
                  <a:prstClr val="black"/>
                </a:solidFill>
                <a:latin typeface="Arial" panose="020B0604020202020204" pitchFamily="34" charset="0"/>
                <a:cs typeface="Arial" panose="020B0604020202020204" pitchFamily="34" charset="0"/>
              </a:rPr>
              <a:t> structure (spherulite size - thousandths and hundredths of a mm); fibrous varieties are less common. Quartz in industrial chalcedony-containing flints is coarse-crystalline (up to 2.5 cm). Opal is rare at the deposit, forming close intergrowths with chalcedony.</a:t>
            </a:r>
            <a:endParaRPr lang="ru-RU" sz="1200" dirty="0">
              <a:solidFill>
                <a:prstClr val="black"/>
              </a:solidFill>
              <a:latin typeface="Arial" panose="020B0604020202020204" pitchFamily="34" charset="0"/>
              <a:cs typeface="Arial" panose="020B0604020202020204" pitchFamily="34" charset="0"/>
            </a:endParaRPr>
          </a:p>
          <a:p>
            <a:pPr algn="just">
              <a:spcAft>
                <a:spcPts val="600"/>
              </a:spcAft>
              <a:tabLst>
                <a:tab pos="266700" algn="l"/>
                <a:tab pos="714375" algn="l"/>
              </a:tabLst>
            </a:pPr>
            <a:r>
              <a:rPr lang="en-US" sz="1200" dirty="0">
                <a:solidFill>
                  <a:prstClr val="black"/>
                </a:solidFill>
                <a:latin typeface="Arial" panose="020B0604020202020204" pitchFamily="34" charset="0"/>
                <a:cs typeface="Arial" panose="020B0604020202020204" pitchFamily="34" charset="0"/>
              </a:rPr>
              <a:t>The color of technical chalcedony is bluish-gray; flints are gray, black, and red. Decorative chalcedony is characterized by cherry-red, honey color, high (7-7.5) hardness, conchoidal fracture, glassy sheen, and viscosity. Colored chalcedony is suitable for the production of jewelry and decorative items. The maximum yield of products from raw materials is 46%, on average 15%.</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074518296"/>
              </p:ext>
            </p:extLst>
          </p:nvPr>
        </p:nvGraphicFramePr>
        <p:xfrm>
          <a:off x="1522436" y="5334711"/>
          <a:ext cx="5471114" cy="1327726"/>
        </p:xfrm>
        <a:graphic>
          <a:graphicData uri="http://schemas.openxmlformats.org/drawingml/2006/table">
            <a:tbl>
              <a:tblPr firstRow="1" firstCol="1" bandRow="1">
                <a:tableStyleId>{21E4AEA4-8DFA-4A89-87EB-49C32662AFE0}</a:tableStyleId>
              </a:tblPr>
              <a:tblGrid>
                <a:gridCol w="1881794">
                  <a:extLst>
                    <a:ext uri="{9D8B030D-6E8A-4147-A177-3AD203B41FA5}">
                      <a16:colId xmlns:a16="http://schemas.microsoft.com/office/drawing/2014/main" val="20000"/>
                    </a:ext>
                  </a:extLst>
                </a:gridCol>
                <a:gridCol w="1395847">
                  <a:extLst>
                    <a:ext uri="{9D8B030D-6E8A-4147-A177-3AD203B41FA5}">
                      <a16:colId xmlns:a16="http://schemas.microsoft.com/office/drawing/2014/main" val="2658591762"/>
                    </a:ext>
                  </a:extLst>
                </a:gridCol>
                <a:gridCol w="986241">
                  <a:extLst>
                    <a:ext uri="{9D8B030D-6E8A-4147-A177-3AD203B41FA5}">
                      <a16:colId xmlns:a16="http://schemas.microsoft.com/office/drawing/2014/main" val="20002"/>
                    </a:ext>
                  </a:extLst>
                </a:gridCol>
                <a:gridCol w="1207232">
                  <a:extLst>
                    <a:ext uri="{9D8B030D-6E8A-4147-A177-3AD203B41FA5}">
                      <a16:colId xmlns:a16="http://schemas.microsoft.com/office/drawing/2014/main" val="20003"/>
                    </a:ext>
                  </a:extLst>
                </a:gridCol>
              </a:tblGrid>
              <a:tr h="32112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05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795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Century Gothic" panose="020B0502020202020204" pitchFamily="34" charset="0"/>
                          <a:ea typeface="+mn-ea"/>
                          <a:cs typeface="Times New Roman" panose="02020603050405020304" pitchFamily="18" charset="0"/>
                        </a:rPr>
                        <a:t>Component</a:t>
                      </a:r>
                      <a:endParaRPr lang="ru-RU" sz="1050" b="1"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bg1"/>
                          </a:solidFill>
                          <a:latin typeface="Century Gothic" panose="020B0502020202020204" pitchFamily="34" charset="0"/>
                          <a:ea typeface="+mn-ea"/>
                          <a:cs typeface="Times New Roman" panose="02020603050405020304" pitchFamily="18" charset="0"/>
                        </a:rPr>
                        <a:t>Balance reserves</a:t>
                      </a:r>
                      <a:r>
                        <a:rPr lang="ru-RU" sz="1050" b="1" kern="1200">
                          <a:solidFill>
                            <a:schemeClr val="bg1"/>
                          </a:solidFill>
                          <a:latin typeface="Century Gothic" panose="020B0502020202020204" pitchFamily="34" charset="0"/>
                          <a:ea typeface="+mn-ea"/>
                          <a:cs typeface="Times New Roman" panose="02020603050405020304" pitchFamily="18" charset="0"/>
                        </a:rPr>
                        <a:t>,</a:t>
                      </a:r>
                      <a:r>
                        <a:rPr lang="ru-RU" sz="1050" b="1" kern="1200" baseline="0">
                          <a:solidFill>
                            <a:schemeClr val="bg1"/>
                          </a:solidFill>
                          <a:latin typeface="Century Gothic" panose="020B0502020202020204" pitchFamily="34" charset="0"/>
                          <a:ea typeface="+mn-ea"/>
                          <a:cs typeface="Times New Roman" panose="02020603050405020304" pitchFamily="18" charset="0"/>
                        </a:rPr>
                        <a:t> </a:t>
                      </a:r>
                      <a:r>
                        <a:rPr lang="ru-RU" sz="1050" b="1" kern="1200" baseline="0" dirty="0">
                          <a:solidFill>
                            <a:schemeClr val="bg1"/>
                          </a:solidFill>
                          <a:latin typeface="Century Gothic" panose="020B0502020202020204" pitchFamily="34" charset="0"/>
                          <a:ea typeface="+mn-ea"/>
                          <a:cs typeface="Times New Roman" panose="02020603050405020304" pitchFamily="18" charset="0"/>
                        </a:rPr>
                        <a:t>т</a:t>
                      </a:r>
                      <a:endParaRPr lang="ru-RU" sz="105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latin typeface="Century Gothic" panose="020B0502020202020204" pitchFamily="34" charset="0"/>
                        </a:rPr>
                        <a:t>Off-balance reserves</a:t>
                      </a:r>
                      <a:r>
                        <a:rPr lang="ru-RU" sz="1050" b="1" dirty="0">
                          <a:solidFill>
                            <a:schemeClr val="bg1"/>
                          </a:solidFill>
                          <a:latin typeface="Century Gothic" panose="020B0502020202020204" pitchFamily="34" charset="0"/>
                        </a:rPr>
                        <a:t>, 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27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dk1"/>
                          </a:solidFill>
                          <a:latin typeface="Century Gothic" panose="020B0502020202020204" pitchFamily="34" charset="0"/>
                          <a:ea typeface="+mn-ea"/>
                          <a:cs typeface="Times New Roman" panose="02020603050405020304" pitchFamily="18" charset="0"/>
                        </a:rPr>
                        <a:t>Gemstones</a:t>
                      </a:r>
                      <a:endParaRPr lang="ru-RU" sz="1050" b="0" kern="1200" dirty="0">
                        <a:solidFill>
                          <a:schemeClr val="dk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dirty="0">
                          <a:latin typeface="Century Gothic" panose="020B0502020202020204" pitchFamily="34" charset="0"/>
                        </a:rPr>
                        <a:t>А+В+С1 – 14,7</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dirty="0">
                          <a:latin typeface="Century Gothic" panose="020B0502020202020204" pitchFamily="34" charset="0"/>
                        </a:rPr>
                        <a:t>С2 – 2,7</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kern="1200" dirty="0">
                          <a:solidFill>
                            <a:schemeClr val="dk1"/>
                          </a:solidFill>
                          <a:latin typeface="Century Gothic" panose="020B0502020202020204" pitchFamily="34" charset="0"/>
                          <a:ea typeface="+mn-ea"/>
                          <a:cs typeface="+mn-cs"/>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6" name="Рисунок 5">
            <a:extLst>
              <a:ext uri="{FF2B5EF4-FFF2-40B4-BE49-F238E27FC236}">
                <a16:creationId xmlns:a16="http://schemas.microsoft.com/office/drawing/2014/main" id="{B712DB75-BE32-4BA4-B774-2A25A89C6308}"/>
              </a:ext>
            </a:extLst>
          </p:cNvPr>
          <p:cNvPicPr>
            <a:picLocks noChangeAspect="1"/>
          </p:cNvPicPr>
          <p:nvPr/>
        </p:nvPicPr>
        <p:blipFill>
          <a:blip r:embed="rId4"/>
          <a:stretch>
            <a:fillRect/>
          </a:stretch>
        </p:blipFill>
        <p:spPr>
          <a:xfrm>
            <a:off x="8139562" y="2825196"/>
            <a:ext cx="2687168" cy="1651112"/>
          </a:xfrm>
          <a:prstGeom prst="rect">
            <a:avLst/>
          </a:prstGeom>
          <a:ln>
            <a:solidFill>
              <a:schemeClr val="tx1"/>
            </a:solidFill>
          </a:ln>
        </p:spPr>
      </p:pic>
      <p:sp>
        <p:nvSpPr>
          <p:cNvPr id="17" name="TextBox 16">
            <a:extLst>
              <a:ext uri="{FF2B5EF4-FFF2-40B4-BE49-F238E27FC236}">
                <a16:creationId xmlns:a16="http://schemas.microsoft.com/office/drawing/2014/main" id="{4B3E364A-9666-4DF1-BA04-C008B5F48E09}"/>
              </a:ext>
            </a:extLst>
          </p:cNvPr>
          <p:cNvSpPr txBox="1"/>
          <p:nvPr/>
        </p:nvSpPr>
        <p:spPr>
          <a:xfrm>
            <a:off x="8691496" y="4790362"/>
            <a:ext cx="1952178"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Territory included in state subsoil fund management program for solid minerals extraction (reserve deposit contour)</a:t>
            </a:r>
            <a:endParaRPr lang="ru-RU" sz="800" dirty="0">
              <a:latin typeface="Times New Roman" panose="02020603050405020304" pitchFamily="18" charset="0"/>
              <a:cs typeface="Times New Roman" panose="02020603050405020304" pitchFamily="18" charset="0"/>
            </a:endParaRPr>
          </a:p>
        </p:txBody>
      </p:sp>
      <p:pic>
        <p:nvPicPr>
          <p:cNvPr id="18" name="Рисунок 17">
            <a:extLst>
              <a:ext uri="{FF2B5EF4-FFF2-40B4-BE49-F238E27FC236}">
                <a16:creationId xmlns:a16="http://schemas.microsoft.com/office/drawing/2014/main" id="{E82C4CB9-363C-42CD-86C3-ADBC5D4A4A70}"/>
              </a:ext>
            </a:extLst>
          </p:cNvPr>
          <p:cNvPicPr>
            <a:picLocks noChangeAspect="1"/>
          </p:cNvPicPr>
          <p:nvPr/>
        </p:nvPicPr>
        <p:blipFill>
          <a:blip r:embed="rId5"/>
          <a:stretch>
            <a:fillRect/>
          </a:stretch>
        </p:blipFill>
        <p:spPr>
          <a:xfrm>
            <a:off x="8251833" y="4900297"/>
            <a:ext cx="409632" cy="200053"/>
          </a:xfrm>
          <a:prstGeom prst="rect">
            <a:avLst/>
          </a:prstGeom>
          <a:ln w="19050">
            <a:solidFill>
              <a:srgbClr val="FF0000"/>
            </a:solidFill>
          </a:ln>
        </p:spPr>
      </p:pic>
      <p:pic>
        <p:nvPicPr>
          <p:cNvPr id="20" name="Рисунок 19">
            <a:extLst>
              <a:ext uri="{FF2B5EF4-FFF2-40B4-BE49-F238E27FC236}">
                <a16:creationId xmlns:a16="http://schemas.microsoft.com/office/drawing/2014/main" id="{5FD0B9C1-4D05-48DA-969A-3270588EF91A}"/>
              </a:ext>
            </a:extLst>
          </p:cNvPr>
          <p:cNvPicPr>
            <a:picLocks noChangeAspect="1"/>
          </p:cNvPicPr>
          <p:nvPr/>
        </p:nvPicPr>
        <p:blipFill>
          <a:blip r:embed="rId6"/>
          <a:stretch>
            <a:fillRect/>
          </a:stretch>
        </p:blipFill>
        <p:spPr>
          <a:xfrm>
            <a:off x="8251833" y="5334711"/>
            <a:ext cx="409632" cy="200052"/>
          </a:xfrm>
          <a:prstGeom prst="rect">
            <a:avLst/>
          </a:prstGeom>
          <a:ln>
            <a:solidFill>
              <a:schemeClr val="tx1"/>
            </a:solidFill>
          </a:ln>
        </p:spPr>
      </p:pic>
      <p:sp>
        <p:nvSpPr>
          <p:cNvPr id="21" name="TextBox 20">
            <a:extLst>
              <a:ext uri="{FF2B5EF4-FFF2-40B4-BE49-F238E27FC236}">
                <a16:creationId xmlns:a16="http://schemas.microsoft.com/office/drawing/2014/main" id="{28036181-7E1A-4586-819F-DFA477570C48}"/>
              </a:ext>
            </a:extLst>
          </p:cNvPr>
          <p:cNvSpPr txBox="1"/>
          <p:nvPr/>
        </p:nvSpPr>
        <p:spPr>
          <a:xfrm>
            <a:off x="8679008" y="5319321"/>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State geological study of subsoil</a:t>
            </a:r>
            <a:endParaRPr lang="ru-RU" sz="800" dirty="0">
              <a:latin typeface="Times New Roman" panose="02020603050405020304" pitchFamily="18" charset="0"/>
              <a:cs typeface="Times New Roman" panose="02020603050405020304" pitchFamily="18" charset="0"/>
            </a:endParaRPr>
          </a:p>
        </p:txBody>
      </p:sp>
      <p:cxnSp>
        <p:nvCxnSpPr>
          <p:cNvPr id="22" name="Прямая соединительная линия 21">
            <a:extLst>
              <a:ext uri="{FF2B5EF4-FFF2-40B4-BE49-F238E27FC236}">
                <a16:creationId xmlns:a16="http://schemas.microsoft.com/office/drawing/2014/main" id="{6DB48251-A7F2-4F5E-9C62-A5ABABCFC909}"/>
              </a:ext>
            </a:extLst>
          </p:cNvPr>
          <p:cNvCxnSpPr>
            <a:cxnSpLocks/>
          </p:cNvCxnSpPr>
          <p:nvPr/>
        </p:nvCxnSpPr>
        <p:spPr>
          <a:xfrm>
            <a:off x="9595418" y="2123255"/>
            <a:ext cx="1231312" cy="680085"/>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4" name="Google Shape;1365;p21">
            <a:extLst>
              <a:ext uri="{FF2B5EF4-FFF2-40B4-BE49-F238E27FC236}">
                <a16:creationId xmlns:a16="http://schemas.microsoft.com/office/drawing/2014/main" id="{45A1B3C9-F6E6-4996-A58F-C6C2F6EDABD4}"/>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en-US" sz="2000" dirty="0" err="1">
                <a:cs typeface="Arial" panose="020B0604020202020204" pitchFamily="34" charset="0"/>
              </a:rPr>
              <a:t>Kainazar</a:t>
            </a:r>
            <a:r>
              <a:rPr lang="en-US" sz="2000" dirty="0">
                <a:cs typeface="Arial" panose="020B0604020202020204" pitchFamily="34" charset="0"/>
              </a:rPr>
              <a:t> deposit in </a:t>
            </a:r>
            <a:r>
              <a:rPr lang="en-US" sz="2000" dirty="0" err="1">
                <a:cs typeface="Arial" panose="020B0604020202020204" pitchFamily="34" charset="0"/>
              </a:rPr>
              <a:t>Zhambyl</a:t>
            </a:r>
            <a:r>
              <a:rPr lang="en-US" sz="2000" dirty="0">
                <a:cs typeface="Arial" panose="020B0604020202020204" pitchFamily="34" charset="0"/>
              </a:rPr>
              <a:t> region</a:t>
            </a:r>
          </a:p>
        </p:txBody>
      </p:sp>
      <p:pic>
        <p:nvPicPr>
          <p:cNvPr id="25" name="Google Shape;28;p1">
            <a:extLst>
              <a:ext uri="{FF2B5EF4-FFF2-40B4-BE49-F238E27FC236}">
                <a16:creationId xmlns:a16="http://schemas.microsoft.com/office/drawing/2014/main" id="{41FEBF8E-FAE8-4EF4-B7C7-9CCD0671B6F5}"/>
              </a:ext>
            </a:extLst>
          </p:cNvPr>
          <p:cNvPicPr preferRelativeResize="0"/>
          <p:nvPr/>
        </p:nvPicPr>
        <p:blipFill rotWithShape="1">
          <a:blip r:embed="rId7">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580790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7" y="949921"/>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552384" y="1628803"/>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a:stCxn id="16" idx="2"/>
          </p:cNvCxnSpPr>
          <p:nvPr/>
        </p:nvCxnSpPr>
        <p:spPr>
          <a:xfrm flipH="1">
            <a:off x="9271676" y="2051248"/>
            <a:ext cx="468399" cy="729683"/>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3" name="Таблица 2">
            <a:extLst>
              <a:ext uri="{FF2B5EF4-FFF2-40B4-BE49-F238E27FC236}">
                <a16:creationId xmlns:a16="http://schemas.microsoft.com/office/drawing/2014/main" id="{2741F806-7337-1990-FF3C-FFE57BC461A8}"/>
              </a:ext>
            </a:extLst>
          </p:cNvPr>
          <p:cNvGraphicFramePr>
            <a:graphicFrameLocks noGrp="1"/>
          </p:cNvGraphicFramePr>
          <p:nvPr>
            <p:extLst>
              <p:ext uri="{D42A27DB-BD31-4B8C-83A1-F6EECF244321}">
                <p14:modId xmlns:p14="http://schemas.microsoft.com/office/powerpoint/2010/main" val="1281412296"/>
              </p:ext>
            </p:extLst>
          </p:nvPr>
        </p:nvGraphicFramePr>
        <p:xfrm>
          <a:off x="1627556" y="4956575"/>
          <a:ext cx="5649859" cy="1073879"/>
        </p:xfrm>
        <a:graphic>
          <a:graphicData uri="http://schemas.openxmlformats.org/drawingml/2006/table">
            <a:tbl>
              <a:tblPr firstRow="1" firstCol="1" bandRow="1">
                <a:tableStyleId>{21E4AEA4-8DFA-4A89-87EB-49C32662AFE0}</a:tableStyleId>
              </a:tblPr>
              <a:tblGrid>
                <a:gridCol w="1303310">
                  <a:extLst>
                    <a:ext uri="{9D8B030D-6E8A-4147-A177-3AD203B41FA5}">
                      <a16:colId xmlns:a16="http://schemas.microsoft.com/office/drawing/2014/main" val="131043786"/>
                    </a:ext>
                  </a:extLst>
                </a:gridCol>
                <a:gridCol w="1664907">
                  <a:extLst>
                    <a:ext uri="{9D8B030D-6E8A-4147-A177-3AD203B41FA5}">
                      <a16:colId xmlns:a16="http://schemas.microsoft.com/office/drawing/2014/main" val="2658591762"/>
                    </a:ext>
                  </a:extLst>
                </a:gridCol>
                <a:gridCol w="1109937">
                  <a:extLst>
                    <a:ext uri="{9D8B030D-6E8A-4147-A177-3AD203B41FA5}">
                      <a16:colId xmlns:a16="http://schemas.microsoft.com/office/drawing/2014/main" val="20002"/>
                    </a:ext>
                  </a:extLst>
                </a:gridCol>
                <a:gridCol w="1571705">
                  <a:extLst>
                    <a:ext uri="{9D8B030D-6E8A-4147-A177-3AD203B41FA5}">
                      <a16:colId xmlns:a16="http://schemas.microsoft.com/office/drawing/2014/main" val="20003"/>
                    </a:ext>
                  </a:extLst>
                </a:gridCol>
              </a:tblGrid>
              <a:tr h="32183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02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Century Gothic" panose="020B0502020202020204" pitchFamily="34" charset="0"/>
                          <a:ea typeface="+mn-ea"/>
                          <a:cs typeface="Times New Roman" panose="02020603050405020304" pitchFamily="18" charset="0"/>
                        </a:rPr>
                        <a:t>Balance reserves</a:t>
                      </a:r>
                      <a:r>
                        <a:rPr lang="ru-RU" sz="1200" b="1" kern="1200">
                          <a:solidFill>
                            <a:schemeClr val="bg1"/>
                          </a:solidFill>
                          <a:latin typeface="Century Gothic" panose="020B0502020202020204" pitchFamily="34" charset="0"/>
                          <a:ea typeface="+mn-ea"/>
                          <a:cs typeface="Times New Roman" panose="02020603050405020304" pitchFamily="18" charset="0"/>
                        </a:rPr>
                        <a:t> </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entury Gothic" panose="020B0502020202020204" pitchFamily="34" charset="0"/>
                        </a:rPr>
                        <a:t>Off-balance</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21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       </a:t>
                      </a:r>
                      <a:r>
                        <a:rPr lang="en-US" sz="1200" b="0" kern="1200" dirty="0">
                          <a:solidFill>
                            <a:schemeClr val="dk1"/>
                          </a:solidFill>
                          <a:latin typeface="Century Gothic" panose="020B0502020202020204" pitchFamily="34" charset="0"/>
                          <a:ea typeface="+mn-ea"/>
                          <a:cs typeface="Times New Roman" panose="02020603050405020304" pitchFamily="18" charset="0"/>
                        </a:rPr>
                        <a:t>Gold</a:t>
                      </a: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a:t>
                      </a:r>
                      <a:r>
                        <a:rPr lang="ru-RU" sz="1200">
                          <a:latin typeface="Century Gothic" panose="020B0502020202020204" pitchFamily="34" charset="0"/>
                        </a:rPr>
                        <a:t>187 </a:t>
                      </a:r>
                      <a:r>
                        <a:rPr lang="en-US" sz="1200">
                          <a:latin typeface="Century Gothic" panose="020B0502020202020204" pitchFamily="34" charset="0"/>
                        </a:rPr>
                        <a:t>kg</a:t>
                      </a:r>
                      <a:r>
                        <a:rPr lang="ru-RU" sz="1200">
                          <a:latin typeface="Century Gothic" panose="020B0502020202020204" pitchFamily="34" charset="0"/>
                        </a:rPr>
                        <a:t>.</a:t>
                      </a:r>
                      <a:endParaRPr lang="ru-RU" sz="1200" dirty="0">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 – </a:t>
                      </a:r>
                      <a:r>
                        <a:rPr lang="ru-RU" sz="1200">
                          <a:latin typeface="Century Gothic" panose="020B0502020202020204" pitchFamily="34" charset="0"/>
                        </a:rPr>
                        <a:t>338 </a:t>
                      </a:r>
                      <a:r>
                        <a:rPr lang="en-US" sz="1200">
                          <a:latin typeface="Century Gothic" panose="020B0502020202020204" pitchFamily="34" charset="0"/>
                        </a:rPr>
                        <a:t>kg</a:t>
                      </a:r>
                      <a:r>
                        <a:rPr lang="ru-RU" sz="1200">
                          <a:latin typeface="Century Gothic" panose="020B0502020202020204" pitchFamily="34" charset="0"/>
                        </a:rPr>
                        <a:t>.</a:t>
                      </a:r>
                      <a:endParaRPr lang="ru-RU" sz="1200" dirty="0">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dk1"/>
                        </a:solidFill>
                        <a:latin typeface="Century Gothic" panose="020B0502020202020204" pitchFamily="34" charset="0"/>
                        <a:ea typeface="+mn-ea"/>
                        <a:cs typeface="+mn-cs"/>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sp>
        <p:nvSpPr>
          <p:cNvPr id="4" name="Прямоугольник 3">
            <a:extLst>
              <a:ext uri="{FF2B5EF4-FFF2-40B4-BE49-F238E27FC236}">
                <a16:creationId xmlns:a16="http://schemas.microsoft.com/office/drawing/2014/main" id="{A2CC9097-FCC8-B256-B53B-AD8748A5D777}"/>
              </a:ext>
            </a:extLst>
          </p:cNvPr>
          <p:cNvSpPr/>
          <p:nvPr/>
        </p:nvSpPr>
        <p:spPr>
          <a:xfrm>
            <a:off x="1696033" y="862080"/>
            <a:ext cx="5512907" cy="4036413"/>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prstClr val="black"/>
                </a:solidFill>
                <a:latin typeface="Arial" panose="020B0604020202020204" pitchFamily="34" charset="0"/>
                <a:cs typeface="Arial" panose="020B0604020202020204" pitchFamily="34" charset="0"/>
              </a:rPr>
              <a:t>Location:</a:t>
            </a:r>
            <a:r>
              <a:rPr lang="en-US" sz="1200" dirty="0">
                <a:solidFill>
                  <a:prstClr val="black"/>
                </a:solidFill>
                <a:latin typeface="Arial" panose="020B0604020202020204" pitchFamily="34" charset="0"/>
                <a:cs typeface="Arial" panose="020B0604020202020204" pitchFamily="34" charset="0"/>
              </a:rPr>
              <a:t> Located in the </a:t>
            </a:r>
            <a:r>
              <a:rPr lang="en-US" sz="1200" dirty="0" err="1">
                <a:solidFill>
                  <a:prstClr val="black"/>
                </a:solidFill>
                <a:latin typeface="Arial" panose="020B0604020202020204" pitchFamily="34" charset="0"/>
                <a:cs typeface="Arial" panose="020B0604020202020204" pitchFamily="34" charset="0"/>
              </a:rPr>
              <a:t>Kopal</a:t>
            </a:r>
            <a:r>
              <a:rPr lang="en-US" sz="1200" dirty="0">
                <a:solidFill>
                  <a:prstClr val="black"/>
                </a:solidFill>
                <a:latin typeface="Arial" panose="020B0604020202020204" pitchFamily="34" charset="0"/>
                <a:cs typeface="Arial" panose="020B0604020202020204" pitchFamily="34" charset="0"/>
              </a:rPr>
              <a:t> district of </a:t>
            </a:r>
            <a:r>
              <a:rPr lang="en-US" sz="1200" dirty="0" err="1">
                <a:solidFill>
                  <a:prstClr val="black"/>
                </a:solidFill>
                <a:latin typeface="Arial" panose="020B0604020202020204" pitchFamily="34" charset="0"/>
                <a:cs typeface="Arial" panose="020B0604020202020204" pitchFamily="34" charset="0"/>
              </a:rPr>
              <a:t>Taldykorgan</a:t>
            </a:r>
            <a:r>
              <a:rPr lang="en-US" sz="1200" dirty="0">
                <a:solidFill>
                  <a:prstClr val="black"/>
                </a:solidFill>
                <a:latin typeface="Arial" panose="020B0604020202020204" pitchFamily="34" charset="0"/>
                <a:cs typeface="Arial" panose="020B0604020202020204" pitchFamily="34" charset="0"/>
              </a:rPr>
              <a:t> region, 80 km east of </a:t>
            </a:r>
            <a:r>
              <a:rPr lang="en-US" sz="1200" dirty="0" err="1">
                <a:solidFill>
                  <a:prstClr val="black"/>
                </a:solidFill>
                <a:latin typeface="Arial" panose="020B0604020202020204" pitchFamily="34" charset="0"/>
                <a:cs typeface="Arial" panose="020B0604020202020204" pitchFamily="34" charset="0"/>
              </a:rPr>
              <a:t>Taldykorgan</a:t>
            </a:r>
            <a:r>
              <a:rPr lang="en-US" sz="1200" dirty="0">
                <a:solidFill>
                  <a:prstClr val="black"/>
                </a:solidFill>
                <a:latin typeface="Arial" panose="020B0604020202020204" pitchFamily="34" charset="0"/>
                <a:cs typeface="Arial" panose="020B0604020202020204" pitchFamily="34" charset="0"/>
              </a:rPr>
              <a:t>.</a:t>
            </a:r>
          </a:p>
          <a:p>
            <a:pPr algn="just">
              <a:spcAft>
                <a:spcPts val="600"/>
              </a:spcAft>
              <a:tabLst>
                <a:tab pos="266700" algn="l"/>
                <a:tab pos="714375" algn="l"/>
              </a:tabLst>
            </a:pPr>
            <a:endParaRPr lang="en-US" sz="1200" dirty="0">
              <a:solidFill>
                <a:prstClr val="black"/>
              </a:solidFill>
              <a:latin typeface="Arial" panose="020B0604020202020204" pitchFamily="34" charset="0"/>
              <a:cs typeface="Arial" panose="020B0604020202020204" pitchFamily="34" charset="0"/>
            </a:endParaRPr>
          </a:p>
          <a:p>
            <a:pPr algn="just">
              <a:spcAft>
                <a:spcPts val="600"/>
              </a:spcAft>
              <a:tabLst>
                <a:tab pos="266700" algn="l"/>
                <a:tab pos="714375" algn="l"/>
              </a:tabLst>
            </a:pPr>
            <a:r>
              <a:rPr lang="en-US" sz="1200" b="1" dirty="0">
                <a:solidFill>
                  <a:prstClr val="black"/>
                </a:solidFill>
                <a:latin typeface="Arial" panose="020B0604020202020204" pitchFamily="34" charset="0"/>
                <a:cs typeface="Arial" panose="020B0604020202020204" pitchFamily="34" charset="0"/>
              </a:rPr>
              <a:t>Brief Geological description: </a:t>
            </a:r>
            <a:r>
              <a:rPr lang="en-US" sz="1200" dirty="0">
                <a:solidFill>
                  <a:prstClr val="black"/>
                </a:solidFill>
                <a:latin typeface="Arial" panose="020B0604020202020204" pitchFamily="34" charset="0"/>
                <a:cs typeface="Arial" panose="020B0604020202020204" pitchFamily="34" charset="0"/>
              </a:rPr>
              <a:t>The deposit is of the quartz vein type. The ore-bearing rocks are Middle Devonian sandstone-shale formations. The sub-latitudinal vein zone has been traced by ditches for 200 m and is represented by two quartz veins 70 and 50 m long, 0.7 and 0.8 m thick with gold contents of 41.6 and 33.0 g/t, respectively. In vein 2, the gold content in a core sample at a depth of 20 m was 13.4 g/t. The veins are branching, of variable thickness (from 0.02 to 1.3 m) and strike, and have been traced by drill holes to a depth of 50-60 m.</a:t>
            </a:r>
          </a:p>
          <a:p>
            <a:pPr algn="just">
              <a:spcAft>
                <a:spcPts val="600"/>
              </a:spcAft>
              <a:tabLst>
                <a:tab pos="266700" algn="l"/>
                <a:tab pos="714375" algn="l"/>
              </a:tabLst>
            </a:pPr>
            <a:r>
              <a:rPr lang="en-US" sz="1200" dirty="0">
                <a:solidFill>
                  <a:prstClr val="black"/>
                </a:solidFill>
                <a:latin typeface="Arial" panose="020B0604020202020204" pitchFamily="34" charset="0"/>
                <a:cs typeface="Arial" panose="020B0604020202020204" pitchFamily="34" charset="0"/>
              </a:rPr>
              <a:t>The composition of the veins are quartz (up to 85%), pyrite, chalcopyrite, galena, and sphalerite. Gold is free in quartz, up to 2 mm in size, and is extremely unevenly distributed (from 0.5 to 930 g/t). In a bulk sample weighing 45 tons, the gold content was 79 g/t.</a:t>
            </a:r>
          </a:p>
          <a:p>
            <a:pPr algn="just">
              <a:spcAft>
                <a:spcPts val="600"/>
              </a:spcAft>
              <a:tabLst>
                <a:tab pos="266700" algn="l"/>
                <a:tab pos="714375" algn="l"/>
              </a:tabLst>
            </a:pPr>
            <a:r>
              <a:rPr lang="en-US" sz="1200" dirty="0">
                <a:solidFill>
                  <a:prstClr val="black"/>
                </a:solidFill>
                <a:latin typeface="Arial" panose="020B0604020202020204" pitchFamily="34" charset="0"/>
                <a:cs typeface="Arial" panose="020B0604020202020204" pitchFamily="34" charset="0"/>
              </a:rPr>
              <a:t>The deposit is small and underexplored.</a:t>
            </a:r>
          </a:p>
        </p:txBody>
      </p:sp>
      <p:pic>
        <p:nvPicPr>
          <p:cNvPr id="2" name="Рисунок 1"/>
          <p:cNvPicPr>
            <a:picLocks noChangeAspect="1"/>
          </p:cNvPicPr>
          <p:nvPr/>
        </p:nvPicPr>
        <p:blipFill>
          <a:blip r:embed="rId4"/>
          <a:stretch>
            <a:fillRect/>
          </a:stretch>
        </p:blipFill>
        <p:spPr>
          <a:xfrm>
            <a:off x="7964837" y="2780931"/>
            <a:ext cx="3103420" cy="1911594"/>
          </a:xfrm>
          <a:prstGeom prst="rect">
            <a:avLst/>
          </a:prstGeom>
          <a:ln>
            <a:solidFill>
              <a:schemeClr val="tx1"/>
            </a:solidFill>
          </a:ln>
        </p:spPr>
      </p:pic>
      <p:sp>
        <p:nvSpPr>
          <p:cNvPr id="6" name="Прямоугольник 5"/>
          <p:cNvSpPr/>
          <p:nvPr/>
        </p:nvSpPr>
        <p:spPr>
          <a:xfrm>
            <a:off x="7964837" y="4898493"/>
            <a:ext cx="486436" cy="199980"/>
          </a:xfrm>
          <a:prstGeom prst="rect">
            <a:avLst/>
          </a:prstGeom>
          <a:solidFill>
            <a:srgbClr val="DF70E4"/>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451274" y="4874864"/>
            <a:ext cx="3250732" cy="380027"/>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 Tasty-Bien deposit included in state subsoil fund management program for solid minerals extraction</a:t>
            </a:r>
            <a:endParaRPr lang="ru-RU" sz="9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E404341-DFFF-0D78-AA76-869914586280}"/>
              </a:ext>
            </a:extLst>
          </p:cNvPr>
          <p:cNvSpPr txBox="1"/>
          <p:nvPr/>
        </p:nvSpPr>
        <p:spPr>
          <a:xfrm>
            <a:off x="8451273" y="5267825"/>
            <a:ext cx="2440504" cy="230832"/>
          </a:xfrm>
          <a:prstGeom prst="rect">
            <a:avLst/>
          </a:prstGeom>
          <a:noFill/>
        </p:spPr>
        <p:txBody>
          <a:bodyPr wrap="square" rtlCol="0">
            <a:spAutoFit/>
          </a:bodyPr>
          <a:lstStyle>
            <a:defPPr>
              <a:defRPr lang="ru-RU"/>
            </a:defPPr>
            <a:lvl1pPr>
              <a:defRPr sz="900">
                <a:latin typeface="Arial" panose="020B0604020202020204" pitchFamily="34" charset="0"/>
                <a:cs typeface="Arial" panose="020B0604020202020204" pitchFamily="34" charset="0"/>
              </a:defRPr>
            </a:lvl1pPr>
          </a:lstStyle>
          <a:p>
            <a:r>
              <a:rPr lang="en-US" dirty="0"/>
              <a:t>- Licenses for</a:t>
            </a:r>
            <a:r>
              <a:rPr lang="ru-RU" dirty="0"/>
              <a:t> </a:t>
            </a:r>
            <a:r>
              <a:rPr lang="en-US" sz="900" dirty="0">
                <a:latin typeface="Times New Roman" panose="02020603050405020304" pitchFamily="18" charset="0"/>
                <a:cs typeface="Times New Roman" panose="02020603050405020304" pitchFamily="18" charset="0"/>
              </a:rPr>
              <a:t>geological study of subsoil</a:t>
            </a:r>
            <a:r>
              <a:rPr lang="en-US" dirty="0"/>
              <a:t> </a:t>
            </a:r>
            <a:endParaRPr lang="ru-RU" dirty="0"/>
          </a:p>
        </p:txBody>
      </p:sp>
      <p:pic>
        <p:nvPicPr>
          <p:cNvPr id="20" name="Рисунок 19">
            <a:extLst>
              <a:ext uri="{FF2B5EF4-FFF2-40B4-BE49-F238E27FC236}">
                <a16:creationId xmlns:a16="http://schemas.microsoft.com/office/drawing/2014/main" id="{0E4EE0DF-E0AF-080C-C331-FAE11773DB5C}"/>
              </a:ext>
            </a:extLst>
          </p:cNvPr>
          <p:cNvPicPr>
            <a:picLocks noChangeAspect="1"/>
          </p:cNvPicPr>
          <p:nvPr/>
        </p:nvPicPr>
        <p:blipFill>
          <a:blip r:embed="rId5"/>
          <a:stretch>
            <a:fillRect/>
          </a:stretch>
        </p:blipFill>
        <p:spPr>
          <a:xfrm>
            <a:off x="7964837" y="5301209"/>
            <a:ext cx="486436" cy="192306"/>
          </a:xfrm>
          <a:prstGeom prst="rect">
            <a:avLst/>
          </a:prstGeom>
          <a:ln>
            <a:solidFill>
              <a:schemeClr val="tx1"/>
            </a:solidFill>
          </a:ln>
        </p:spPr>
      </p:pic>
      <p:sp>
        <p:nvSpPr>
          <p:cNvPr id="22" name="Google Shape;1365;p21">
            <a:extLst>
              <a:ext uri="{FF2B5EF4-FFF2-40B4-BE49-F238E27FC236}">
                <a16:creationId xmlns:a16="http://schemas.microsoft.com/office/drawing/2014/main" id="{A119C4C1-E37E-4111-A24E-35774E8C5B85}"/>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en-US" sz="2000">
                <a:cs typeface="Arial" panose="020B0604020202020204" pitchFamily="34" charset="0"/>
              </a:rPr>
              <a:t>Tasty-Bien deposit in Zhetysu Region</a:t>
            </a:r>
            <a:endParaRPr lang="en-US" sz="2000" dirty="0">
              <a:cs typeface="Arial" panose="020B0604020202020204" pitchFamily="34" charset="0"/>
            </a:endParaRPr>
          </a:p>
        </p:txBody>
      </p:sp>
      <p:pic>
        <p:nvPicPr>
          <p:cNvPr id="23" name="Google Shape;28;p1">
            <a:extLst>
              <a:ext uri="{FF2B5EF4-FFF2-40B4-BE49-F238E27FC236}">
                <a16:creationId xmlns:a16="http://schemas.microsoft.com/office/drawing/2014/main" id="{D647828E-5002-4028-A259-EA3C1E8D5789}"/>
              </a:ext>
            </a:extLst>
          </p:cNvPr>
          <p:cNvPicPr preferRelativeResize="0"/>
          <p:nvPr/>
        </p:nvPicPr>
        <p:blipFill rotWithShape="1">
          <a:blip r:embed="rId6">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98532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106FAB-FB6F-4DD5-99A6-8DBF0706BD43}"/>
              </a:ext>
            </a:extLst>
          </p:cNvPr>
          <p:cNvSpPr txBox="1"/>
          <p:nvPr/>
        </p:nvSpPr>
        <p:spPr>
          <a:xfrm>
            <a:off x="839416" y="44624"/>
            <a:ext cx="9906000" cy="369332"/>
          </a:xfrm>
          <a:prstGeom prst="rect">
            <a:avLst/>
          </a:prstGeom>
          <a:noFill/>
        </p:spPr>
        <p:txBody>
          <a:bodyPr wrap="square" rtlCol="0">
            <a:spAutoFit/>
          </a:bodyPr>
          <a:lstStyle/>
          <a:p>
            <a:pPr algn="ctr"/>
            <a:endParaRPr lang="ru-RU" dirty="0">
              <a:latin typeface="Arial" panose="020B0604020202020204" pitchFamily="34" charset="0"/>
              <a:cs typeface="Arial" panose="020B0604020202020204" pitchFamily="34" charset="0"/>
            </a:endParaRPr>
          </a:p>
        </p:txBody>
      </p:sp>
      <p:pic>
        <p:nvPicPr>
          <p:cNvPr id="5" name="Picture 2" descr="ÐÐ°ÑÑÐ¸Ð½ÐºÐ¸ Ð¿Ð¾ Ð·Ð°Ð¿ÑÐ¾ÑÑ ÐºÐ°ÑÑÐ° ÐºÐ°Ð·Ð°ÑÑÑÐ°Ð½Ð° png">
            <a:extLst>
              <a:ext uri="{FF2B5EF4-FFF2-40B4-BE49-F238E27FC236}">
                <a16:creationId xmlns:a16="http://schemas.microsoft.com/office/drawing/2014/main" id="{4181A4BD-D10C-4279-AA9E-691C39D9156D}"/>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58814" y="889534"/>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91EB99CF-F93B-4734-BE20-0F13FF30C7BD}"/>
              </a:ext>
            </a:extLst>
          </p:cNvPr>
          <p:cNvSpPr/>
          <p:nvPr/>
        </p:nvSpPr>
        <p:spPr>
          <a:xfrm>
            <a:off x="10740200" y="1018669"/>
            <a:ext cx="406660"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cxnSp>
        <p:nvCxnSpPr>
          <p:cNvPr id="7" name="Прямая соединительная линия 6">
            <a:extLst>
              <a:ext uri="{FF2B5EF4-FFF2-40B4-BE49-F238E27FC236}">
                <a16:creationId xmlns:a16="http://schemas.microsoft.com/office/drawing/2014/main" id="{0CF2950A-1B72-4A1C-BE89-16A7989E01AE}"/>
              </a:ext>
            </a:extLst>
          </p:cNvPr>
          <p:cNvCxnSpPr>
            <a:cxnSpLocks/>
          </p:cNvCxnSpPr>
          <p:nvPr/>
        </p:nvCxnSpPr>
        <p:spPr>
          <a:xfrm flipH="1">
            <a:off x="9367842" y="1441114"/>
            <a:ext cx="1372359" cy="77880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a:extLst>
              <a:ext uri="{FF2B5EF4-FFF2-40B4-BE49-F238E27FC236}">
                <a16:creationId xmlns:a16="http://schemas.microsoft.com/office/drawing/2014/main" id="{17F65E4A-E83D-486C-8FCB-9F60D894A882}"/>
              </a:ext>
            </a:extLst>
          </p:cNvPr>
          <p:cNvCxnSpPr>
            <a:cxnSpLocks/>
          </p:cNvCxnSpPr>
          <p:nvPr/>
        </p:nvCxnSpPr>
        <p:spPr>
          <a:xfrm>
            <a:off x="11146860" y="1441114"/>
            <a:ext cx="191839" cy="778809"/>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12" name="Picture 4">
            <a:extLst>
              <a:ext uri="{FF2B5EF4-FFF2-40B4-BE49-F238E27FC236}">
                <a16:creationId xmlns:a16="http://schemas.microsoft.com/office/drawing/2014/main" id="{74B4711B-DEED-4E18-A31F-105ECF496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5193" y="4624570"/>
            <a:ext cx="407712" cy="2509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a:extLst>
              <a:ext uri="{FF2B5EF4-FFF2-40B4-BE49-F238E27FC236}">
                <a16:creationId xmlns:a16="http://schemas.microsoft.com/office/drawing/2014/main" id="{8B802047-6B5F-4C60-8576-31808FD9B5D5}"/>
              </a:ext>
            </a:extLst>
          </p:cNvPr>
          <p:cNvSpPr txBox="1"/>
          <p:nvPr/>
        </p:nvSpPr>
        <p:spPr>
          <a:xfrm>
            <a:off x="9304483" y="4565354"/>
            <a:ext cx="2905884"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 Territory included in state subsoil fund management program for solid minerals extraction</a:t>
            </a:r>
            <a:endParaRPr lang="ru-RU" sz="900" dirty="0">
              <a:latin typeface="Arial" panose="020B0604020202020204" pitchFamily="34" charset="0"/>
              <a:cs typeface="Arial" panose="020B0604020202020204" pitchFamily="34" charset="0"/>
            </a:endParaRPr>
          </a:p>
        </p:txBody>
      </p:sp>
      <p:pic>
        <p:nvPicPr>
          <p:cNvPr id="14" name="Picture 5">
            <a:extLst>
              <a:ext uri="{FF2B5EF4-FFF2-40B4-BE49-F238E27FC236}">
                <a16:creationId xmlns:a16="http://schemas.microsoft.com/office/drawing/2014/main" id="{F0C40D20-AA46-472F-AC17-563F01BA3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093" y="5008750"/>
            <a:ext cx="394430" cy="218195"/>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a:extLst>
              <a:ext uri="{FF2B5EF4-FFF2-40B4-BE49-F238E27FC236}">
                <a16:creationId xmlns:a16="http://schemas.microsoft.com/office/drawing/2014/main" id="{3D69D24D-F34B-4D85-9F1E-EE0B86FC8357}"/>
              </a:ext>
            </a:extLst>
          </p:cNvPr>
          <p:cNvSpPr txBox="1"/>
          <p:nvPr/>
        </p:nvSpPr>
        <p:spPr>
          <a:xfrm>
            <a:off x="9304483" y="4996558"/>
            <a:ext cx="188184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 Contour of </a:t>
            </a:r>
            <a:r>
              <a:rPr lang="en-US" sz="900" dirty="0" err="1">
                <a:latin typeface="Arial" panose="020B0604020202020204" pitchFamily="34" charset="0"/>
                <a:cs typeface="Arial" panose="020B0604020202020204" pitchFamily="34" charset="0"/>
              </a:rPr>
              <a:t>Alpys</a:t>
            </a:r>
            <a:r>
              <a:rPr lang="en-US" sz="900" dirty="0">
                <a:latin typeface="Arial" panose="020B0604020202020204" pitchFamily="34" charset="0"/>
                <a:cs typeface="Arial" panose="020B0604020202020204" pitchFamily="34" charset="0"/>
              </a:rPr>
              <a:t> deposit </a:t>
            </a:r>
            <a:endParaRPr lang="ru-RU" sz="900" dirty="0">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821F0859-837C-4B7A-8DA0-C23CAAB86940}"/>
              </a:ext>
            </a:extLst>
          </p:cNvPr>
          <p:cNvSpPr/>
          <p:nvPr/>
        </p:nvSpPr>
        <p:spPr>
          <a:xfrm>
            <a:off x="751840" y="413958"/>
            <a:ext cx="7294880" cy="4395278"/>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prstClr val="black"/>
                </a:solidFill>
                <a:latin typeface="Arial" panose="020B0604020202020204" pitchFamily="34" charset="0"/>
                <a:cs typeface="Arial" panose="020B0604020202020204" pitchFamily="34" charset="0"/>
              </a:rPr>
              <a:t>Location:</a:t>
            </a:r>
            <a:r>
              <a:rPr lang="en-US" sz="1200" dirty="0">
                <a:solidFill>
                  <a:prstClr val="black"/>
                </a:solidFill>
                <a:latin typeface="Arial" panose="020B0604020202020204" pitchFamily="34" charset="0"/>
                <a:cs typeface="Arial" panose="020B0604020202020204" pitchFamily="34" charset="0"/>
              </a:rPr>
              <a:t> Located in the </a:t>
            </a:r>
            <a:r>
              <a:rPr lang="en-US" sz="1200" dirty="0" err="1">
                <a:solidFill>
                  <a:prstClr val="black"/>
                </a:solidFill>
                <a:latin typeface="Arial" panose="020B0604020202020204" pitchFamily="34" charset="0"/>
                <a:cs typeface="Arial" panose="020B0604020202020204" pitchFamily="34" charset="0"/>
              </a:rPr>
              <a:t>Bayanaul</a:t>
            </a:r>
            <a:r>
              <a:rPr lang="en-US" sz="1200" dirty="0">
                <a:solidFill>
                  <a:prstClr val="black"/>
                </a:solidFill>
                <a:latin typeface="Arial" panose="020B0604020202020204" pitchFamily="34" charset="0"/>
                <a:cs typeface="Arial" panose="020B0604020202020204" pitchFamily="34" charset="0"/>
              </a:rPr>
              <a:t> district of Pavlodar region, 20 km from the operating </a:t>
            </a:r>
            <a:r>
              <a:rPr lang="en-US" sz="1200" dirty="0" err="1">
                <a:solidFill>
                  <a:prstClr val="black"/>
                </a:solidFill>
                <a:latin typeface="Arial" panose="020B0604020202020204" pitchFamily="34" charset="0"/>
                <a:cs typeface="Arial" panose="020B0604020202020204" pitchFamily="34" charset="0"/>
              </a:rPr>
              <a:t>Maikain</a:t>
            </a:r>
            <a:r>
              <a:rPr lang="en-US" sz="1200" dirty="0">
                <a:solidFill>
                  <a:prstClr val="black"/>
                </a:solidFill>
                <a:latin typeface="Arial" panose="020B0604020202020204" pitchFamily="34" charset="0"/>
                <a:cs typeface="Arial" panose="020B0604020202020204" pitchFamily="34" charset="0"/>
              </a:rPr>
              <a:t> mine.</a:t>
            </a:r>
          </a:p>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Brief Geological description: </a:t>
            </a:r>
            <a:r>
              <a:rPr lang="en-US" sz="1200" dirty="0">
                <a:solidFill>
                  <a:schemeClr val="tx1"/>
                </a:solidFill>
                <a:latin typeface="Arial" panose="020B0604020202020204" pitchFamily="34" charset="0"/>
                <a:cs typeface="Arial" panose="020B0604020202020204" pitchFamily="34" charset="0"/>
              </a:rPr>
              <a:t>The object is located on the western flank of the </a:t>
            </a:r>
            <a:r>
              <a:rPr lang="en-US" sz="1200" dirty="0" err="1">
                <a:solidFill>
                  <a:schemeClr val="tx1"/>
                </a:solidFill>
                <a:latin typeface="Arial" panose="020B0604020202020204" pitchFamily="34" charset="0"/>
                <a:cs typeface="Arial" panose="020B0604020202020204" pitchFamily="34" charset="0"/>
              </a:rPr>
              <a:t>Maikain</a:t>
            </a:r>
            <a:r>
              <a:rPr lang="en-US" sz="1200" dirty="0">
                <a:solidFill>
                  <a:schemeClr val="tx1"/>
                </a:solidFill>
                <a:latin typeface="Arial" panose="020B0604020202020204" pitchFamily="34" charset="0"/>
                <a:cs typeface="Arial" panose="020B0604020202020204" pitchFamily="34" charset="0"/>
              </a:rPr>
              <a:t> ore field in the </a:t>
            </a:r>
            <a:r>
              <a:rPr lang="en-US" sz="1200" dirty="0" err="1">
                <a:solidFill>
                  <a:schemeClr val="tx1"/>
                </a:solidFill>
                <a:latin typeface="Arial" panose="020B0604020202020204" pitchFamily="34" charset="0"/>
                <a:cs typeface="Arial" panose="020B0604020202020204" pitchFamily="34" charset="0"/>
              </a:rPr>
              <a:t>Maikain</a:t>
            </a:r>
            <a:r>
              <a:rPr lang="en-US" sz="1200" dirty="0">
                <a:solidFill>
                  <a:schemeClr val="tx1"/>
                </a:solidFill>
                <a:latin typeface="Arial" panose="020B0604020202020204" pitchFamily="34" charset="0"/>
                <a:cs typeface="Arial" panose="020B0604020202020204" pitchFamily="34" charset="0"/>
              </a:rPr>
              <a:t> zone of the deep northeast-trending fault, which controls </a:t>
            </a:r>
            <a:r>
              <a:rPr lang="en-US" sz="1200" dirty="0" err="1">
                <a:solidFill>
                  <a:schemeClr val="tx1"/>
                </a:solidFill>
                <a:latin typeface="Arial" panose="020B0604020202020204" pitchFamily="34" charset="0"/>
                <a:cs typeface="Arial" panose="020B0604020202020204" pitchFamily="34" charset="0"/>
              </a:rPr>
              <a:t>metasomatites</a:t>
            </a:r>
            <a:r>
              <a:rPr lang="en-US" sz="1200" dirty="0">
                <a:solidFill>
                  <a:schemeClr val="tx1"/>
                </a:solidFill>
                <a:latin typeface="Arial" panose="020B0604020202020204" pitchFamily="34" charset="0"/>
                <a:cs typeface="Arial" panose="020B0604020202020204" pitchFamily="34" charset="0"/>
              </a:rPr>
              <a:t> of pyrophyllite-sericite-quartz composition on the main </a:t>
            </a:r>
            <a:r>
              <a:rPr lang="en-US" sz="1200" dirty="0" err="1">
                <a:solidFill>
                  <a:schemeClr val="tx1"/>
                </a:solidFill>
                <a:latin typeface="Arial" panose="020B0604020202020204" pitchFamily="34" charset="0"/>
                <a:cs typeface="Arial" panose="020B0604020202020204" pitchFamily="34" charset="0"/>
              </a:rPr>
              <a:t>effusives</a:t>
            </a:r>
            <a:r>
              <a:rPr lang="en-US" sz="1200" dirty="0">
                <a:solidFill>
                  <a:schemeClr val="tx1"/>
                </a:solidFill>
                <a:latin typeface="Arial" panose="020B0604020202020204" pitchFamily="34" charset="0"/>
                <a:cs typeface="Arial" panose="020B0604020202020204" pitchFamily="34" charset="0"/>
              </a:rPr>
              <a:t>. The length of the metasomatic zones is several kilometers, the width is up to 1500 meters. More than ten ore bodies concordant with the zones of metasomatic occurrence have been identified at the deposit. The dimensions of the main ore bodies reach the first hundreds of meters in strike and 200-300 meters in dip; their thickness varies from 1-3 to 10-15, less often 30-50 meters. The shape of the bodies is lenticular and sheet-like, the strike is </a:t>
            </a:r>
            <a:r>
              <a:rPr lang="en-US" sz="1200" dirty="0" err="1">
                <a:solidFill>
                  <a:schemeClr val="tx1"/>
                </a:solidFill>
                <a:latin typeface="Arial" panose="020B0604020202020204" pitchFamily="34" charset="0"/>
                <a:cs typeface="Arial" panose="020B0604020202020204" pitchFamily="34" charset="0"/>
              </a:rPr>
              <a:t>submeridional</a:t>
            </a:r>
            <a:r>
              <a:rPr lang="en-US" sz="1200" dirty="0">
                <a:solidFill>
                  <a:schemeClr val="tx1"/>
                </a:solidFill>
                <a:latin typeface="Arial" panose="020B0604020202020204" pitchFamily="34" charset="0"/>
                <a:cs typeface="Arial" panose="020B0604020202020204" pitchFamily="34" charset="0"/>
              </a:rPr>
              <a:t>, the dip is steep.</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The ores of the deposit are complex gold-pyrite-barite-polymetallic (</a:t>
            </a:r>
            <a:r>
              <a:rPr lang="en-US" sz="1200" dirty="0" err="1">
                <a:solidFill>
                  <a:schemeClr val="tx1"/>
                </a:solidFill>
                <a:latin typeface="Arial" panose="020B0604020202020204" pitchFamily="34" charset="0"/>
                <a:cs typeface="Arial" panose="020B0604020202020204" pitchFamily="34" charset="0"/>
              </a:rPr>
              <a:t>Maikain</a:t>
            </a:r>
            <a:r>
              <a:rPr lang="en-US" sz="1200" dirty="0">
                <a:solidFill>
                  <a:schemeClr val="tx1"/>
                </a:solidFill>
                <a:latin typeface="Arial" panose="020B0604020202020204" pitchFamily="34" charset="0"/>
                <a:cs typeface="Arial" panose="020B0604020202020204" pitchFamily="34" charset="0"/>
              </a:rPr>
              <a:t> type). The main ore components are gold, silver, and barite. Two main ore bodies, I and III, have been identified at the deposit, which contain about 90% of all reserves. The first ore body has an outcrop to the surface and up to a depth of 45-55 meters, and is represented by oxidized ores, below (up to a depth of 120 meters) - by sulfide ores. The remaining bodies occur at depths from 70 to 350 meters and are composed of primary (sulfide) ores.</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The contents in the ores are extremely uneven and vary within the following limits: gold - from traces to 300 g/t; silver - from the first grams to 1.7 kg/t; copper - 0.02-35%; lead - 0.01-24%; zinc - 0.01-28%; barite - 0.2-87%; sulfide sulfur - 0.15-48%. In addition to the main components, the ores contain dispersed elements: cadmium, indium, selenium, tellurium</a:t>
            </a:r>
            <a:endParaRPr lang="ru-RU" sz="1200" dirty="0">
              <a:solidFill>
                <a:schemeClr val="tx1"/>
              </a:solidFill>
              <a:latin typeface="Arial" panose="020B0604020202020204" pitchFamily="34" charset="0"/>
              <a:cs typeface="Arial" panose="020B0604020202020204" pitchFamily="34" charset="0"/>
            </a:endParaRPr>
          </a:p>
        </p:txBody>
      </p:sp>
      <p:graphicFrame>
        <p:nvGraphicFramePr>
          <p:cNvPr id="19" name="Таблица 18">
            <a:extLst>
              <a:ext uri="{FF2B5EF4-FFF2-40B4-BE49-F238E27FC236}">
                <a16:creationId xmlns:a16="http://schemas.microsoft.com/office/drawing/2014/main" id="{F39D7376-2A32-45BD-9728-9C2560B11FA0}"/>
              </a:ext>
            </a:extLst>
          </p:cNvPr>
          <p:cNvGraphicFramePr>
            <a:graphicFrameLocks noGrp="1"/>
          </p:cNvGraphicFramePr>
          <p:nvPr>
            <p:extLst>
              <p:ext uri="{D42A27DB-BD31-4B8C-83A1-F6EECF244321}">
                <p14:modId xmlns:p14="http://schemas.microsoft.com/office/powerpoint/2010/main" val="3493450703"/>
              </p:ext>
            </p:extLst>
          </p:nvPr>
        </p:nvGraphicFramePr>
        <p:xfrm>
          <a:off x="1019745" y="4902788"/>
          <a:ext cx="6408712" cy="1645868"/>
        </p:xfrm>
        <a:graphic>
          <a:graphicData uri="http://schemas.openxmlformats.org/drawingml/2006/table">
            <a:tbl>
              <a:tblPr firstRow="1" firstCol="1" bandRow="1">
                <a:tableStyleId>{21E4AEA4-8DFA-4A89-87EB-49C32662AFE0}</a:tableStyleId>
              </a:tblPr>
              <a:tblGrid>
                <a:gridCol w="1941212">
                  <a:extLst>
                    <a:ext uri="{9D8B030D-6E8A-4147-A177-3AD203B41FA5}">
                      <a16:colId xmlns:a16="http://schemas.microsoft.com/office/drawing/2014/main" val="20000"/>
                    </a:ext>
                  </a:extLst>
                </a:gridCol>
                <a:gridCol w="1712917">
                  <a:extLst>
                    <a:ext uri="{9D8B030D-6E8A-4147-A177-3AD203B41FA5}">
                      <a16:colId xmlns:a16="http://schemas.microsoft.com/office/drawing/2014/main" val="2658591762"/>
                    </a:ext>
                  </a:extLst>
                </a:gridCol>
                <a:gridCol w="1340465">
                  <a:extLst>
                    <a:ext uri="{9D8B030D-6E8A-4147-A177-3AD203B41FA5}">
                      <a16:colId xmlns:a16="http://schemas.microsoft.com/office/drawing/2014/main" val="20002"/>
                    </a:ext>
                  </a:extLst>
                </a:gridCol>
                <a:gridCol w="1414118">
                  <a:extLst>
                    <a:ext uri="{9D8B030D-6E8A-4147-A177-3AD203B41FA5}">
                      <a16:colId xmlns:a16="http://schemas.microsoft.com/office/drawing/2014/main" val="20003"/>
                    </a:ext>
                  </a:extLst>
                </a:gridCol>
              </a:tblGrid>
              <a:tr h="34526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1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5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1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Century Gothic" panose="020B0502020202020204" pitchFamily="34" charset="0"/>
                          <a:ea typeface="+mn-ea"/>
                          <a:cs typeface="Times New Roman" panose="02020603050405020304" pitchFamily="18" charset="0"/>
                        </a:rPr>
                        <a:t>Balance reserves</a:t>
                      </a:r>
                      <a:endParaRPr lang="ru-RU" sz="11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panose="020B0502020202020204" pitchFamily="34" charset="0"/>
                        </a:rPr>
                        <a:t>Off-balance reserves</a:t>
                      </a:r>
                      <a:endParaRPr lang="ru-RU" sz="11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87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Century Gothic" panose="020B0502020202020204" pitchFamily="34" charset="0"/>
                          <a:ea typeface="+mn-ea"/>
                          <a:cs typeface="Times New Roman" panose="02020603050405020304" pitchFamily="18" charset="0"/>
                        </a:rPr>
                        <a:t>Gold</a:t>
                      </a:r>
                      <a:r>
                        <a:rPr lang="ru-RU" sz="1100" b="0" kern="1200" dirty="0">
                          <a:solidFill>
                            <a:schemeClr val="dk1"/>
                          </a:solidFill>
                          <a:latin typeface="Century Gothic" panose="020B0502020202020204" pitchFamily="34" charset="0"/>
                          <a:ea typeface="+mn-ea"/>
                          <a:cs typeface="Times New Roman" panose="02020603050405020304" pitchFamily="18" charset="0"/>
                        </a:rPr>
                        <a:t>, </a:t>
                      </a:r>
                      <a:r>
                        <a:rPr lang="en-US" sz="1100" b="0" kern="1200" dirty="0">
                          <a:solidFill>
                            <a:schemeClr val="dk1"/>
                          </a:solidFill>
                          <a:latin typeface="Century Gothic" panose="020B0502020202020204" pitchFamily="34" charset="0"/>
                          <a:ea typeface="+mn-ea"/>
                          <a:cs typeface="Times New Roman" panose="02020603050405020304" pitchFamily="18" charset="0"/>
                        </a:rPr>
                        <a:t>kg</a:t>
                      </a:r>
                      <a:endParaRPr lang="ru-RU" sz="1100" b="0" kern="1200" dirty="0">
                        <a:solidFill>
                          <a:schemeClr val="dk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latin typeface="Century Gothic" panose="020B0502020202020204" pitchFamily="34" charset="0"/>
                        </a:rPr>
                        <a:t>А+В+С1 – </a:t>
                      </a:r>
                      <a:r>
                        <a:rPr lang="ru-RU" sz="1100">
                          <a:latin typeface="Century Gothic" panose="020B0502020202020204" pitchFamily="34" charset="0"/>
                        </a:rPr>
                        <a:t>5179 </a:t>
                      </a:r>
                      <a:r>
                        <a:rPr lang="en-US" sz="1100">
                          <a:latin typeface="Century Gothic" panose="020B0502020202020204" pitchFamily="34" charset="0"/>
                        </a:rPr>
                        <a:t>kg</a:t>
                      </a:r>
                      <a:endParaRPr lang="ru-RU" sz="11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latin typeface="Century Gothic" panose="020B0502020202020204" pitchFamily="34" charset="0"/>
                        </a:rPr>
                        <a:t>С2 - </a:t>
                      </a:r>
                      <a:r>
                        <a:rPr lang="ru-RU" sz="1100">
                          <a:latin typeface="Century Gothic" panose="020B0502020202020204" pitchFamily="34" charset="0"/>
                        </a:rPr>
                        <a:t>124,6 </a:t>
                      </a:r>
                      <a:r>
                        <a:rPr lang="en-US" sz="1100">
                          <a:latin typeface="Century Gothic" panose="020B0502020202020204" pitchFamily="34" charset="0"/>
                        </a:rPr>
                        <a:t>kg</a:t>
                      </a:r>
                      <a:endParaRPr lang="ru-RU" sz="11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latin typeface="Century Gothic" panose="020B0502020202020204" pitchFamily="34" charset="0"/>
                          <a:ea typeface="+mn-ea"/>
                          <a:cs typeface="+mn-cs"/>
                        </a:rPr>
                        <a:t>880,7 </a:t>
                      </a:r>
                      <a:r>
                        <a:rPr lang="en-US" sz="1100" kern="1200" dirty="0">
                          <a:solidFill>
                            <a:schemeClr val="dk1"/>
                          </a:solidFill>
                          <a:latin typeface="Century Gothic" panose="020B0502020202020204" pitchFamily="34" charset="0"/>
                          <a:ea typeface="+mn-ea"/>
                          <a:cs typeface="+mn-cs"/>
                        </a:rPr>
                        <a:t>kg</a:t>
                      </a:r>
                      <a:endParaRPr lang="ru-RU" sz="1100" kern="1200" dirty="0">
                        <a:solidFill>
                          <a:schemeClr val="dk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387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Century Gothic" panose="020B0502020202020204" pitchFamily="34" charset="0"/>
                          <a:ea typeface="+mn-ea"/>
                          <a:cs typeface="Times New Roman" panose="02020603050405020304" pitchFamily="18" charset="0"/>
                        </a:rPr>
                        <a:t>Copper</a:t>
                      </a:r>
                      <a:r>
                        <a:rPr lang="ru-RU" sz="1100" b="0" kern="1200" dirty="0">
                          <a:solidFill>
                            <a:schemeClr val="dk1"/>
                          </a:solidFill>
                          <a:latin typeface="Century Gothic" panose="020B0502020202020204" pitchFamily="34" charset="0"/>
                          <a:ea typeface="+mn-ea"/>
                          <a:cs typeface="Times New Roman" panose="02020603050405020304" pitchFamily="18" charset="0"/>
                        </a:rPr>
                        <a:t>, </a:t>
                      </a:r>
                      <a:r>
                        <a:rPr lang="en-US" sz="1100" b="0" kern="1200" dirty="0" err="1">
                          <a:solidFill>
                            <a:schemeClr val="dk1"/>
                          </a:solidFill>
                          <a:latin typeface="Century Gothic" panose="020B0502020202020204" pitchFamily="34" charset="0"/>
                          <a:ea typeface="+mn-ea"/>
                          <a:cs typeface="Times New Roman" panose="02020603050405020304" pitchFamily="18" charset="0"/>
                        </a:rPr>
                        <a:t>thous</a:t>
                      </a:r>
                      <a:r>
                        <a:rPr lang="en-US" sz="1100" b="0" kern="1200" dirty="0">
                          <a:solidFill>
                            <a:schemeClr val="dk1"/>
                          </a:solidFill>
                          <a:latin typeface="Century Gothic" panose="020B0502020202020204" pitchFamily="34" charset="0"/>
                          <a:ea typeface="+mn-ea"/>
                          <a:cs typeface="Times New Roman" panose="02020603050405020304" pitchFamily="18" charset="0"/>
                        </a:rPr>
                        <a:t>. t.</a:t>
                      </a:r>
                      <a:endParaRPr lang="ru-RU" sz="1100" b="0" kern="1200" dirty="0">
                        <a:solidFill>
                          <a:schemeClr val="dk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latin typeface="Century Gothic" panose="020B0502020202020204" pitchFamily="34" charset="0"/>
                        </a:rPr>
                        <a:t>А+В+С1 -43,3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latin typeface="Century Gothic" panose="020B0502020202020204" pitchFamily="34" charset="0"/>
                        </a:rPr>
                        <a:t>С2 – 1,2 </a:t>
                      </a:r>
                      <a:r>
                        <a:rPr lang="en-US" sz="1100" dirty="0" err="1">
                          <a:latin typeface="Century Gothic" panose="020B0502020202020204" pitchFamily="34" charset="0"/>
                        </a:rPr>
                        <a:t>thous</a:t>
                      </a:r>
                      <a:r>
                        <a:rPr lang="en-US" sz="1100" dirty="0">
                          <a:latin typeface="Century Gothic" panose="020B0502020202020204" pitchFamily="34" charset="0"/>
                        </a:rPr>
                        <a:t>. t.</a:t>
                      </a:r>
                      <a:endParaRPr lang="ru-RU" sz="11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latin typeface="Century Gothic" panose="020B0502020202020204" pitchFamily="34" charset="0"/>
                          <a:ea typeface="+mn-ea"/>
                          <a:cs typeface="+mn-cs"/>
                        </a:rPr>
                        <a:t>4,4 </a:t>
                      </a:r>
                      <a:r>
                        <a:rPr lang="en-US" sz="1100" kern="1200" dirty="0" err="1">
                          <a:solidFill>
                            <a:schemeClr val="dk1"/>
                          </a:solidFill>
                          <a:latin typeface="Century Gothic" panose="020B0502020202020204" pitchFamily="34" charset="0"/>
                          <a:ea typeface="+mn-ea"/>
                          <a:cs typeface="+mn-cs"/>
                        </a:rPr>
                        <a:t>thous</a:t>
                      </a:r>
                      <a:r>
                        <a:rPr lang="en-US" sz="1100" kern="1200" dirty="0">
                          <a:solidFill>
                            <a:schemeClr val="dk1"/>
                          </a:solidFill>
                          <a:latin typeface="Century Gothic" panose="020B0502020202020204" pitchFamily="34" charset="0"/>
                          <a:ea typeface="+mn-ea"/>
                          <a:cs typeface="+mn-cs"/>
                        </a:rPr>
                        <a:t>. t.</a:t>
                      </a:r>
                      <a:endParaRPr lang="ru-RU" sz="1100" kern="1200" dirty="0">
                        <a:solidFill>
                          <a:schemeClr val="dk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5503927"/>
                  </a:ext>
                </a:extLst>
              </a:tr>
            </a:tbl>
          </a:graphicData>
        </a:graphic>
      </p:graphicFrame>
      <p:pic>
        <p:nvPicPr>
          <p:cNvPr id="21" name="Рисунок 20">
            <a:extLst>
              <a:ext uri="{FF2B5EF4-FFF2-40B4-BE49-F238E27FC236}">
                <a16:creationId xmlns:a16="http://schemas.microsoft.com/office/drawing/2014/main" id="{E13D1E4F-36B7-4327-AE4B-BF3A2586BA54}"/>
              </a:ext>
            </a:extLst>
          </p:cNvPr>
          <p:cNvPicPr>
            <a:picLocks noChangeAspect="1"/>
          </p:cNvPicPr>
          <p:nvPr/>
        </p:nvPicPr>
        <p:blipFill>
          <a:blip r:embed="rId5"/>
          <a:stretch>
            <a:fillRect/>
          </a:stretch>
        </p:blipFill>
        <p:spPr>
          <a:xfrm>
            <a:off x="8849093" y="2233430"/>
            <a:ext cx="3041787" cy="2024482"/>
          </a:xfrm>
          <a:prstGeom prst="rect">
            <a:avLst/>
          </a:prstGeom>
          <a:ln>
            <a:solidFill>
              <a:schemeClr val="tx1"/>
            </a:solidFill>
          </a:ln>
        </p:spPr>
      </p:pic>
      <p:pic>
        <p:nvPicPr>
          <p:cNvPr id="22" name="Рисунок 21">
            <a:extLst>
              <a:ext uri="{FF2B5EF4-FFF2-40B4-BE49-F238E27FC236}">
                <a16:creationId xmlns:a16="http://schemas.microsoft.com/office/drawing/2014/main" id="{7F548922-B955-47BD-9899-A67E11389263}"/>
              </a:ext>
            </a:extLst>
          </p:cNvPr>
          <p:cNvPicPr>
            <a:picLocks noChangeAspect="1"/>
          </p:cNvPicPr>
          <p:nvPr/>
        </p:nvPicPr>
        <p:blipFill>
          <a:blip r:embed="rId6"/>
          <a:stretch>
            <a:fillRect/>
          </a:stretch>
        </p:blipFill>
        <p:spPr>
          <a:xfrm>
            <a:off x="8706052" y="5272622"/>
            <a:ext cx="648072" cy="521950"/>
          </a:xfrm>
          <a:prstGeom prst="rect">
            <a:avLst/>
          </a:prstGeom>
        </p:spPr>
      </p:pic>
      <p:sp>
        <p:nvSpPr>
          <p:cNvPr id="23" name="TextBox 22">
            <a:extLst>
              <a:ext uri="{FF2B5EF4-FFF2-40B4-BE49-F238E27FC236}">
                <a16:creationId xmlns:a16="http://schemas.microsoft.com/office/drawing/2014/main" id="{E9B61F2A-1783-4268-AAB9-E3DAE43BE9B9}"/>
              </a:ext>
            </a:extLst>
          </p:cNvPr>
          <p:cNvSpPr txBox="1"/>
          <p:nvPr/>
        </p:nvSpPr>
        <p:spPr>
          <a:xfrm>
            <a:off x="9304483" y="5366148"/>
            <a:ext cx="1697901"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 Reservoirs and buffer zones</a:t>
            </a:r>
            <a:endParaRPr lang="ru-RU" sz="900" dirty="0">
              <a:latin typeface="Arial" panose="020B0604020202020204" pitchFamily="34" charset="0"/>
              <a:cs typeface="Arial" panose="020B0604020202020204" pitchFamily="34" charset="0"/>
            </a:endParaRPr>
          </a:p>
        </p:txBody>
      </p:sp>
      <p:sp>
        <p:nvSpPr>
          <p:cNvPr id="24" name="Google Shape;1365;p21">
            <a:extLst>
              <a:ext uri="{FF2B5EF4-FFF2-40B4-BE49-F238E27FC236}">
                <a16:creationId xmlns:a16="http://schemas.microsoft.com/office/drawing/2014/main" id="{26A82389-A946-472C-BEFB-068B510D88BA}"/>
              </a:ext>
            </a:extLst>
          </p:cNvPr>
          <p:cNvSpPr txBox="1"/>
          <p:nvPr/>
        </p:nvSpPr>
        <p:spPr>
          <a:xfrm>
            <a:off x="0" y="-11918"/>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sv-SE" sz="2000" dirty="0">
                <a:cs typeface="Arial" panose="020B0604020202020204" pitchFamily="34" charset="0"/>
              </a:rPr>
              <a:t>Alpys deposit in Pavlodar region</a:t>
            </a:r>
          </a:p>
        </p:txBody>
      </p:sp>
      <p:pic>
        <p:nvPicPr>
          <p:cNvPr id="20" name="Google Shape;28;p1">
            <a:extLst>
              <a:ext uri="{FF2B5EF4-FFF2-40B4-BE49-F238E27FC236}">
                <a16:creationId xmlns:a16="http://schemas.microsoft.com/office/drawing/2014/main" id="{3E8B22B4-4214-4D32-B4E7-B193444713EA}"/>
              </a:ext>
            </a:extLst>
          </p:cNvPr>
          <p:cNvPicPr preferRelativeResize="0"/>
          <p:nvPr/>
        </p:nvPicPr>
        <p:blipFill rotWithShape="1">
          <a:blip r:embed="rId7">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0807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087102" y="1052738"/>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a:stCxn id="16" idx="2"/>
            <a:endCxn id="2" idx="0"/>
          </p:cNvCxnSpPr>
          <p:nvPr/>
        </p:nvCxnSpPr>
        <p:spPr>
          <a:xfrm>
            <a:off x="9274791" y="1475183"/>
            <a:ext cx="707409" cy="129280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4" name="Прямоугольник 13"/>
          <p:cNvSpPr/>
          <p:nvPr/>
        </p:nvSpPr>
        <p:spPr>
          <a:xfrm>
            <a:off x="1621482" y="738076"/>
            <a:ext cx="6318721" cy="3954929"/>
          </a:xfrm>
          <a:prstGeom prst="rect">
            <a:avLst/>
          </a:prstGeom>
        </p:spPr>
        <p:txBody>
          <a:bodyPr wrap="square">
            <a:spAutoFit/>
          </a:bodyPr>
          <a:lstStyle/>
          <a:p>
            <a:pPr algn="just">
              <a:spcAft>
                <a:spcPts val="600"/>
              </a:spcAft>
              <a:tabLst>
                <a:tab pos="266700" algn="l"/>
                <a:tab pos="714375" algn="l"/>
              </a:tabLst>
            </a:pPr>
            <a:r>
              <a:rPr lang="en-US" sz="1100" b="1" dirty="0">
                <a:solidFill>
                  <a:prstClr val="black"/>
                </a:solidFill>
                <a:latin typeface="Arial" panose="020B0604020202020204" pitchFamily="34" charset="0"/>
                <a:cs typeface="Arial" panose="020B0604020202020204" pitchFamily="34" charset="0"/>
              </a:rPr>
              <a:t>Location:</a:t>
            </a:r>
            <a:r>
              <a:rPr lang="en-US" sz="1100" dirty="0">
                <a:solidFill>
                  <a:prstClr val="black"/>
                </a:solidFill>
                <a:latin typeface="Arial" panose="020B0604020202020204" pitchFamily="34" charset="0"/>
                <a:cs typeface="Arial" panose="020B0604020202020204" pitchFamily="34" charset="0"/>
              </a:rPr>
              <a:t> The </a:t>
            </a:r>
            <a:r>
              <a:rPr lang="en-US" sz="1100" dirty="0" err="1">
                <a:solidFill>
                  <a:prstClr val="black"/>
                </a:solidFill>
                <a:latin typeface="Arial" panose="020B0604020202020204" pitchFamily="34" charset="0"/>
                <a:cs typeface="Arial" panose="020B0604020202020204" pitchFamily="34" charset="0"/>
              </a:rPr>
              <a:t>Bogembay</a:t>
            </a:r>
            <a:r>
              <a:rPr lang="en-US" sz="1100" dirty="0">
                <a:solidFill>
                  <a:prstClr val="black"/>
                </a:solidFill>
                <a:latin typeface="Arial" panose="020B0604020202020204" pitchFamily="34" charset="0"/>
                <a:cs typeface="Arial" panose="020B0604020202020204" pitchFamily="34" charset="0"/>
              </a:rPr>
              <a:t> deposit is located in the </a:t>
            </a:r>
            <a:r>
              <a:rPr lang="en-US" sz="1100" dirty="0" err="1">
                <a:solidFill>
                  <a:prstClr val="black"/>
                </a:solidFill>
                <a:latin typeface="Arial" panose="020B0604020202020204" pitchFamily="34" charset="0"/>
                <a:cs typeface="Arial" panose="020B0604020202020204" pitchFamily="34" charset="0"/>
              </a:rPr>
              <a:t>Alexevskiy</a:t>
            </a:r>
            <a:r>
              <a:rPr lang="en-US" sz="1100" dirty="0">
                <a:solidFill>
                  <a:prstClr val="black"/>
                </a:solidFill>
                <a:latin typeface="Arial" panose="020B0604020202020204" pitchFamily="34" charset="0"/>
                <a:cs typeface="Arial" panose="020B0604020202020204" pitchFamily="34" charset="0"/>
              </a:rPr>
              <a:t> district of Akmola region, 150 km northeast of Astana.</a:t>
            </a:r>
          </a:p>
          <a:p>
            <a:pPr algn="just">
              <a:spcAft>
                <a:spcPts val="600"/>
              </a:spcAft>
              <a:tabLst>
                <a:tab pos="266700" algn="l"/>
                <a:tab pos="714375" algn="l"/>
              </a:tabLst>
            </a:pPr>
            <a:r>
              <a:rPr lang="en-US" sz="1100" b="1" dirty="0">
                <a:solidFill>
                  <a:prstClr val="black"/>
                </a:solidFill>
                <a:latin typeface="Arial" panose="020B0604020202020204" pitchFamily="34" charset="0"/>
                <a:cs typeface="Arial" panose="020B0604020202020204" pitchFamily="34" charset="0"/>
              </a:rPr>
              <a:t>Brief Geological description:</a:t>
            </a:r>
            <a:r>
              <a:rPr lang="en-US" sz="1100" dirty="0">
                <a:solidFill>
                  <a:prstClr val="black"/>
                </a:solidFill>
                <a:latin typeface="Arial" panose="020B0604020202020204" pitchFamily="34" charset="0"/>
                <a:cs typeface="Arial" panose="020B0604020202020204" pitchFamily="34" charset="0"/>
              </a:rPr>
              <a:t> In terms of orography, the deposit area is an undulating plain with absolute elevations of 300-400 meters, dissected by the Aksu River valley.</a:t>
            </a:r>
          </a:p>
          <a:p>
            <a:pPr algn="just">
              <a:spcAft>
                <a:spcPts val="600"/>
              </a:spcAft>
              <a:tabLst>
                <a:tab pos="266700" algn="l"/>
                <a:tab pos="714375" algn="l"/>
              </a:tabLst>
            </a:pPr>
            <a:r>
              <a:rPr lang="en-US" sz="1100" dirty="0">
                <a:solidFill>
                  <a:prstClr val="black"/>
                </a:solidFill>
                <a:latin typeface="Arial" panose="020B0604020202020204" pitchFamily="34" charset="0"/>
                <a:cs typeface="Arial" panose="020B0604020202020204" pitchFamily="34" charset="0"/>
              </a:rPr>
              <a:t>The geological structure of the deposit is composed of terrigenous-sedimentary deposits of the Lower Carboniferous age (gray sandstones, siltstones, argillites, coal seams), forming a relatively small, synclinal structure (4x11 km), dissected by a tectonic fault into two troughs (Northern and Southern) (Fig. 12.1).According to their position in the section, lithological composition, fauna, and coal-bearing character, these deposits, by analogy with the Karaganda Basin, are divided into three formations. The industrial coal-bearing capacity is associated with the Karaganda formation, at the base of which a single complex coal seam with a thickness of 1-5 m is established.</a:t>
            </a:r>
          </a:p>
          <a:p>
            <a:pPr algn="just">
              <a:spcAft>
                <a:spcPts val="600"/>
              </a:spcAft>
              <a:tabLst>
                <a:tab pos="266700" algn="l"/>
                <a:tab pos="714375" algn="l"/>
              </a:tabLst>
            </a:pPr>
            <a:r>
              <a:rPr lang="en-US" sz="1100" dirty="0">
                <a:solidFill>
                  <a:prstClr val="black"/>
                </a:solidFill>
                <a:latin typeface="Arial" panose="020B0604020202020204" pitchFamily="34" charset="0"/>
                <a:cs typeface="Arial" panose="020B0604020202020204" pitchFamily="34" charset="0"/>
              </a:rPr>
              <a:t>The seam consists of two interlayers, of which the lower one, with a thickness of 2.5 m, is of practical importance. The thickness of the upper layer sometimes increases from 0.6 m to 2 m, but usually it wedges out or is replaced by carbonaceous argillites. The maximum depth of occurrence of the coal seam is 400 m.</a:t>
            </a:r>
          </a:p>
          <a:p>
            <a:pPr algn="just">
              <a:spcAft>
                <a:spcPts val="600"/>
              </a:spcAft>
              <a:tabLst>
                <a:tab pos="266700" algn="l"/>
                <a:tab pos="714375" algn="l"/>
              </a:tabLst>
            </a:pPr>
            <a:r>
              <a:rPr lang="en-US" sz="1100" dirty="0">
                <a:solidFill>
                  <a:prstClr val="black"/>
                </a:solidFill>
                <a:latin typeface="Arial" panose="020B0604020202020204" pitchFamily="34" charset="0"/>
                <a:cs typeface="Arial" panose="020B0604020202020204" pitchFamily="34" charset="0"/>
              </a:rPr>
              <a:t>The coals of the deposit are bituminous, </a:t>
            </a:r>
            <a:r>
              <a:rPr lang="en-US" sz="1100" dirty="0" err="1">
                <a:solidFill>
                  <a:prstClr val="black"/>
                </a:solidFill>
                <a:latin typeface="Arial" panose="020B0604020202020204" pitchFamily="34" charset="0"/>
                <a:cs typeface="Arial" panose="020B0604020202020204" pitchFamily="34" charset="0"/>
              </a:rPr>
              <a:t>humic</a:t>
            </a:r>
            <a:r>
              <a:rPr lang="en-US" sz="1100" dirty="0">
                <a:solidFill>
                  <a:prstClr val="black"/>
                </a:solidFill>
                <a:latin typeface="Arial" panose="020B0604020202020204" pitchFamily="34" charset="0"/>
                <a:cs typeface="Arial" panose="020B0604020202020204" pitchFamily="34" charset="0"/>
              </a:rPr>
              <a:t>, high-ash, and very difficult to beneficiate. The ash content of the coal mass is 35-45%, the sulfur content is 1.0-1.5%, the phosphorus content is 0.01-0.02%, the calorific value on the combustible mass is 8000-8500 kcal/kg, the lower working fuel calorific value is 4500-5500 kcal/kg, and the volatile matter yield is 20-22%. Coals are weakly coking, with a plastic layer thickness of 8-12 mm. They belong to the OS grade and are suitable only as energy fuel.</a:t>
            </a:r>
          </a:p>
        </p:txBody>
      </p:sp>
      <p:graphicFrame>
        <p:nvGraphicFramePr>
          <p:cNvPr id="15" name="Таблица 14">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942463645"/>
              </p:ext>
            </p:extLst>
          </p:nvPr>
        </p:nvGraphicFramePr>
        <p:xfrm>
          <a:off x="1860621" y="4931867"/>
          <a:ext cx="5840441" cy="1204535"/>
        </p:xfrm>
        <a:graphic>
          <a:graphicData uri="http://schemas.openxmlformats.org/drawingml/2006/table">
            <a:tbl>
              <a:tblPr firstRow="1" firstCol="1" bandRow="1">
                <a:tableStyleId>{21E4AEA4-8DFA-4A89-87EB-49C32662AFE0}</a:tableStyleId>
              </a:tblPr>
              <a:tblGrid>
                <a:gridCol w="2008824">
                  <a:extLst>
                    <a:ext uri="{9D8B030D-6E8A-4147-A177-3AD203B41FA5}">
                      <a16:colId xmlns:a16="http://schemas.microsoft.com/office/drawing/2014/main" val="20000"/>
                    </a:ext>
                  </a:extLst>
                </a:gridCol>
                <a:gridCol w="1490074">
                  <a:extLst>
                    <a:ext uri="{9D8B030D-6E8A-4147-A177-3AD203B41FA5}">
                      <a16:colId xmlns:a16="http://schemas.microsoft.com/office/drawing/2014/main" val="2658591762"/>
                    </a:ext>
                  </a:extLst>
                </a:gridCol>
                <a:gridCol w="806012">
                  <a:extLst>
                    <a:ext uri="{9D8B030D-6E8A-4147-A177-3AD203B41FA5}">
                      <a16:colId xmlns:a16="http://schemas.microsoft.com/office/drawing/2014/main" val="20002"/>
                    </a:ext>
                  </a:extLst>
                </a:gridCol>
                <a:gridCol w="1535531">
                  <a:extLst>
                    <a:ext uri="{9D8B030D-6E8A-4147-A177-3AD203B41FA5}">
                      <a16:colId xmlns:a16="http://schemas.microsoft.com/office/drawing/2014/main" val="20003"/>
                    </a:ext>
                  </a:extLst>
                </a:gridCol>
              </a:tblGrid>
              <a:tr h="29132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1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5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Century Gothic" panose="020B0502020202020204" pitchFamily="34" charset="0"/>
                          <a:ea typeface="+mn-ea"/>
                          <a:cs typeface="Times New Roman" panose="02020603050405020304" pitchFamily="18" charset="0"/>
                        </a:rPr>
                        <a:t>Component</a:t>
                      </a:r>
                      <a:endParaRPr lang="ru-RU" sz="1100" b="1"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Century Gothic" panose="020B0502020202020204" pitchFamily="34" charset="0"/>
                          <a:ea typeface="+mn-ea"/>
                          <a:cs typeface="Times New Roman" panose="02020603050405020304" pitchFamily="18" charset="0"/>
                        </a:rPr>
                        <a:t>Balance reserves</a:t>
                      </a:r>
                      <a:r>
                        <a:rPr lang="ru-RU" sz="1100" b="1" kern="1200" dirty="0">
                          <a:solidFill>
                            <a:schemeClr val="bg1"/>
                          </a:solidFill>
                          <a:latin typeface="Century Gothic" panose="020B0502020202020204" pitchFamily="34" charset="0"/>
                          <a:ea typeface="+mn-ea"/>
                          <a:cs typeface="Times New Roman" panose="02020603050405020304" pitchFamily="18" charset="0"/>
                        </a:rPr>
                        <a:t>,</a:t>
                      </a:r>
                      <a:r>
                        <a:rPr lang="ru-RU" sz="1100" b="1" kern="1200" baseline="0" dirty="0">
                          <a:solidFill>
                            <a:schemeClr val="bg1"/>
                          </a:solidFill>
                          <a:latin typeface="Century Gothic" panose="020B0502020202020204" pitchFamily="34" charset="0"/>
                          <a:ea typeface="+mn-ea"/>
                          <a:cs typeface="Times New Roman" panose="02020603050405020304" pitchFamily="18" charset="0"/>
                        </a:rPr>
                        <a:t> </a:t>
                      </a:r>
                      <a:r>
                        <a:rPr lang="en-US" sz="1100" b="1" kern="1200" baseline="0" dirty="0" err="1">
                          <a:solidFill>
                            <a:schemeClr val="bg1"/>
                          </a:solidFill>
                          <a:latin typeface="Century Gothic" panose="020B0502020202020204" pitchFamily="34" charset="0"/>
                          <a:ea typeface="+mn-ea"/>
                          <a:cs typeface="Times New Roman" panose="02020603050405020304" pitchFamily="18" charset="0"/>
                        </a:rPr>
                        <a:t>thous</a:t>
                      </a:r>
                      <a:r>
                        <a:rPr lang="en-US" sz="1100" b="1" kern="1200" baseline="0" dirty="0">
                          <a:solidFill>
                            <a:schemeClr val="bg1"/>
                          </a:solidFill>
                          <a:latin typeface="Century Gothic" panose="020B0502020202020204" pitchFamily="34" charset="0"/>
                          <a:ea typeface="+mn-ea"/>
                          <a:cs typeface="Times New Roman" panose="02020603050405020304" pitchFamily="18" charset="0"/>
                        </a:rPr>
                        <a:t>. t.</a:t>
                      </a:r>
                      <a:endParaRPr lang="ru-RU" sz="11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panose="020B0502020202020204" pitchFamily="34" charset="0"/>
                        </a:rPr>
                        <a:t>Off-balance reserves</a:t>
                      </a:r>
                      <a:r>
                        <a:rPr lang="ru-RU" sz="1100" b="1" dirty="0">
                          <a:solidFill>
                            <a:schemeClr val="bg1"/>
                          </a:solidFill>
                          <a:latin typeface="Century Gothic" panose="020B0502020202020204" pitchFamily="34" charset="0"/>
                        </a:rPr>
                        <a:t>, </a:t>
                      </a:r>
                      <a:r>
                        <a:rPr lang="en-US" sz="1100" b="1" dirty="0" err="1">
                          <a:solidFill>
                            <a:schemeClr val="bg1"/>
                          </a:solidFill>
                          <a:latin typeface="Century Gothic" panose="020B0502020202020204" pitchFamily="34" charset="0"/>
                        </a:rPr>
                        <a:t>thous</a:t>
                      </a:r>
                      <a:r>
                        <a:rPr lang="en-US" sz="1100" b="1" dirty="0">
                          <a:solidFill>
                            <a:schemeClr val="bg1"/>
                          </a:solidFill>
                          <a:latin typeface="Century Gothic" panose="020B0502020202020204" pitchFamily="34" charset="0"/>
                        </a:rPr>
                        <a:t>. t.</a:t>
                      </a:r>
                      <a:endParaRPr lang="ru-RU" sz="11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874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entury Gothic" panose="020B0502020202020204" pitchFamily="34" charset="0"/>
                        </a:rPr>
                        <a:t>Coal</a:t>
                      </a:r>
                      <a:endParaRPr lang="ru-RU" sz="1100" b="0" kern="1200" dirty="0">
                        <a:solidFill>
                          <a:schemeClr val="tx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a:latin typeface="Century Gothic" panose="020B0502020202020204" pitchFamily="34" charset="0"/>
                        </a:rPr>
                        <a:t>А+В+С1 – 161883,4</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a:latin typeface="Century Gothic" panose="020B0502020202020204" pitchFamily="34" charset="0"/>
                        </a:rPr>
                        <a:t>С2-</a:t>
                      </a:r>
                      <a:r>
                        <a:rPr lang="ru-RU" sz="1000" b="0" i="0" u="none" strike="noStrike" dirty="0">
                          <a:solidFill>
                            <a:srgbClr val="000000"/>
                          </a:solidFill>
                          <a:effectLst/>
                          <a:latin typeface="Times New Roman"/>
                        </a:rPr>
                        <a:t>94703,6</a:t>
                      </a:r>
                      <a:endParaRPr lang="ru-RU" sz="1000" dirty="0">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ru-RU" sz="11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2" name="Рисунок 1"/>
          <p:cNvPicPr>
            <a:picLocks noChangeAspect="1"/>
          </p:cNvPicPr>
          <p:nvPr/>
        </p:nvPicPr>
        <p:blipFill>
          <a:blip r:embed="rId4"/>
          <a:stretch>
            <a:fillRect/>
          </a:stretch>
        </p:blipFill>
        <p:spPr>
          <a:xfrm>
            <a:off x="8143875" y="2767991"/>
            <a:ext cx="3676650" cy="2309064"/>
          </a:xfrm>
          <a:prstGeom prst="rect">
            <a:avLst/>
          </a:prstGeom>
          <a:ln>
            <a:solidFill>
              <a:schemeClr val="tx1"/>
            </a:solidFill>
          </a:ln>
        </p:spPr>
      </p:pic>
      <p:sp>
        <p:nvSpPr>
          <p:cNvPr id="17" name="Прямоугольник 16"/>
          <p:cNvSpPr/>
          <p:nvPr/>
        </p:nvSpPr>
        <p:spPr>
          <a:xfrm>
            <a:off x="8156366" y="5219033"/>
            <a:ext cx="486436" cy="199980"/>
          </a:xfrm>
          <a:prstGeom prst="rect">
            <a:avLst/>
          </a:prstGeom>
          <a:solidFill>
            <a:srgbClr val="DF70E4"/>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8642802" y="5195405"/>
            <a:ext cx="2678795"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Bogembay</a:t>
            </a:r>
            <a:r>
              <a:rPr lang="en-US" sz="900" dirty="0">
                <a:latin typeface="Arial" panose="020B0604020202020204" pitchFamily="34" charset="0"/>
                <a:cs typeface="Arial" panose="020B0604020202020204" pitchFamily="34" charset="0"/>
              </a:rPr>
              <a:t> deposit</a:t>
            </a:r>
            <a:endParaRPr lang="ru-RU" sz="9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E404341-DFFF-0D78-AA76-869914586280}"/>
              </a:ext>
            </a:extLst>
          </p:cNvPr>
          <p:cNvSpPr txBox="1"/>
          <p:nvPr/>
        </p:nvSpPr>
        <p:spPr>
          <a:xfrm>
            <a:off x="8642801" y="5534135"/>
            <a:ext cx="2445745" cy="230832"/>
          </a:xfrm>
          <a:prstGeom prst="rect">
            <a:avLst/>
          </a:prstGeom>
          <a:noFill/>
        </p:spPr>
        <p:txBody>
          <a:bodyPr wrap="square" rtlCol="0">
            <a:spAutoFit/>
          </a:bodyPr>
          <a:lstStyle>
            <a:defPPr>
              <a:defRPr lang="ru-RU"/>
            </a:defPPr>
            <a:lvl1pPr>
              <a:defRPr sz="900">
                <a:latin typeface="Arial" panose="020B0604020202020204" pitchFamily="34" charset="0"/>
                <a:cs typeface="Arial" panose="020B0604020202020204" pitchFamily="34" charset="0"/>
              </a:defRPr>
            </a:lvl1pPr>
          </a:lstStyle>
          <a:p>
            <a:r>
              <a:rPr lang="en-US" dirty="0"/>
              <a:t>- Licenses for geological study of subsoil </a:t>
            </a:r>
            <a:endParaRPr lang="ru-RU" dirty="0"/>
          </a:p>
        </p:txBody>
      </p:sp>
      <p:pic>
        <p:nvPicPr>
          <p:cNvPr id="21" name="Рисунок 20">
            <a:extLst>
              <a:ext uri="{FF2B5EF4-FFF2-40B4-BE49-F238E27FC236}">
                <a16:creationId xmlns:a16="http://schemas.microsoft.com/office/drawing/2014/main" id="{0E4EE0DF-E0AF-080C-C331-FAE11773DB5C}"/>
              </a:ext>
            </a:extLst>
          </p:cNvPr>
          <p:cNvPicPr>
            <a:picLocks noChangeAspect="1"/>
          </p:cNvPicPr>
          <p:nvPr/>
        </p:nvPicPr>
        <p:blipFill>
          <a:blip r:embed="rId5"/>
          <a:stretch>
            <a:fillRect/>
          </a:stretch>
        </p:blipFill>
        <p:spPr>
          <a:xfrm>
            <a:off x="8156366" y="5567519"/>
            <a:ext cx="486436" cy="192306"/>
          </a:xfrm>
          <a:prstGeom prst="rect">
            <a:avLst/>
          </a:prstGeom>
          <a:ln>
            <a:solidFill>
              <a:schemeClr val="tx1"/>
            </a:solidFill>
          </a:ln>
        </p:spPr>
      </p:pic>
      <p:pic>
        <p:nvPicPr>
          <p:cNvPr id="22" name="Рисунок 21">
            <a:extLst>
              <a:ext uri="{FF2B5EF4-FFF2-40B4-BE49-F238E27FC236}">
                <a16:creationId xmlns:a16="http://schemas.microsoft.com/office/drawing/2014/main" id="{72463581-4F63-74A7-FBD0-A5A59FD4C83D}"/>
              </a:ext>
            </a:extLst>
          </p:cNvPr>
          <p:cNvPicPr>
            <a:picLocks noChangeAspect="1"/>
          </p:cNvPicPr>
          <p:nvPr/>
        </p:nvPicPr>
        <p:blipFill rotWithShape="1">
          <a:blip r:embed="rId6"/>
          <a:srcRect l="12667" t="8774" r="3333"/>
          <a:stretch/>
        </p:blipFill>
        <p:spPr>
          <a:xfrm>
            <a:off x="8204765" y="5854929"/>
            <a:ext cx="432048" cy="216024"/>
          </a:xfrm>
          <a:prstGeom prst="rect">
            <a:avLst/>
          </a:prstGeom>
          <a:ln>
            <a:noFill/>
          </a:ln>
        </p:spPr>
      </p:pic>
      <p:sp>
        <p:nvSpPr>
          <p:cNvPr id="23" name="TextBox 22">
            <a:extLst>
              <a:ext uri="{FF2B5EF4-FFF2-40B4-BE49-F238E27FC236}">
                <a16:creationId xmlns:a16="http://schemas.microsoft.com/office/drawing/2014/main" id="{E17EFEE9-7354-2059-C998-EBCDD91D5064}"/>
              </a:ext>
            </a:extLst>
          </p:cNvPr>
          <p:cNvSpPr txBox="1"/>
          <p:nvPr/>
        </p:nvSpPr>
        <p:spPr>
          <a:xfrm>
            <a:off x="8642802" y="5835122"/>
            <a:ext cx="3282498" cy="230832"/>
          </a:xfrm>
          <a:prstGeom prst="rect">
            <a:avLst/>
          </a:prstGeom>
          <a:noFill/>
        </p:spPr>
        <p:txBody>
          <a:bodyPr wrap="square" rtlCol="0">
            <a:spAutoFit/>
          </a:bodyPr>
          <a:lstStyle>
            <a:defPPr>
              <a:defRPr lang="ru-RU"/>
            </a:defPPr>
            <a:lvl1pPr>
              <a:defRPr sz="900">
                <a:latin typeface="Arial" panose="020B0604020202020204" pitchFamily="34" charset="0"/>
                <a:cs typeface="Arial" panose="020B0604020202020204" pitchFamily="34" charset="0"/>
              </a:defRPr>
            </a:lvl1pPr>
          </a:lstStyle>
          <a:p>
            <a:r>
              <a:rPr lang="ru-RU" dirty="0"/>
              <a:t>- населённые пункты и буферные зоны</a:t>
            </a:r>
          </a:p>
        </p:txBody>
      </p:sp>
      <p:sp>
        <p:nvSpPr>
          <p:cNvPr id="26" name="Google Shape;1365;p21">
            <a:extLst>
              <a:ext uri="{FF2B5EF4-FFF2-40B4-BE49-F238E27FC236}">
                <a16:creationId xmlns:a16="http://schemas.microsoft.com/office/drawing/2014/main" id="{1C08B702-9755-4847-A3D9-0E99EE1D7658}"/>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en-US" sz="2000" dirty="0" err="1">
                <a:cs typeface="Arial" panose="020B0604020202020204" pitchFamily="34" charset="0"/>
              </a:rPr>
              <a:t>Bogembay</a:t>
            </a:r>
            <a:r>
              <a:rPr lang="en-US" sz="2000" dirty="0">
                <a:cs typeface="Arial" panose="020B0604020202020204" pitchFamily="34" charset="0"/>
              </a:rPr>
              <a:t> deposit in Akmola region</a:t>
            </a:r>
          </a:p>
        </p:txBody>
      </p:sp>
      <p:pic>
        <p:nvPicPr>
          <p:cNvPr id="27" name="Google Shape;28;p1">
            <a:extLst>
              <a:ext uri="{FF2B5EF4-FFF2-40B4-BE49-F238E27FC236}">
                <a16:creationId xmlns:a16="http://schemas.microsoft.com/office/drawing/2014/main" id="{3C2C2BE3-3201-420E-A0AE-6124EFD1DB7C}"/>
              </a:ext>
            </a:extLst>
          </p:cNvPr>
          <p:cNvPicPr preferRelativeResize="0"/>
          <p:nvPr/>
        </p:nvPicPr>
        <p:blipFill rotWithShape="1">
          <a:blip r:embed="rId7">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08192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113" y="809238"/>
            <a:ext cx="9144000" cy="338554"/>
          </a:xfrm>
          <a:prstGeom prst="rect">
            <a:avLst/>
          </a:prstGeom>
          <a:noFill/>
        </p:spPr>
        <p:txBody>
          <a:bodyPr wrap="square" rtlCol="0">
            <a:spAutoFit/>
          </a:bodyPr>
          <a:lstStyle/>
          <a:p>
            <a:pPr algn="ctr"/>
            <a:endParaRPr lang="ru-RU" sz="1600" dirty="0">
              <a:latin typeface="Century Gothic" panose="020B0502020202020204" pitchFamily="34"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685322" y="1268762"/>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a:stCxn id="16" idx="2"/>
          </p:cNvCxnSpPr>
          <p:nvPr/>
        </p:nvCxnSpPr>
        <p:spPr>
          <a:xfrm flipH="1">
            <a:off x="9437847" y="1691206"/>
            <a:ext cx="435164" cy="801691"/>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3" name="Таблица 2"/>
          <p:cNvGraphicFramePr>
            <a:graphicFrameLocks noGrp="1"/>
          </p:cNvGraphicFramePr>
          <p:nvPr>
            <p:extLst>
              <p:ext uri="{D42A27DB-BD31-4B8C-83A1-F6EECF244321}">
                <p14:modId xmlns:p14="http://schemas.microsoft.com/office/powerpoint/2010/main" val="4000934966"/>
              </p:ext>
            </p:extLst>
          </p:nvPr>
        </p:nvGraphicFramePr>
        <p:xfrm>
          <a:off x="1621482" y="4908222"/>
          <a:ext cx="6063825" cy="1208412"/>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2602301316"/>
                    </a:ext>
                  </a:extLst>
                </a:gridCol>
                <a:gridCol w="2302743">
                  <a:extLst>
                    <a:ext uri="{9D8B030D-6E8A-4147-A177-3AD203B41FA5}">
                      <a16:colId xmlns:a16="http://schemas.microsoft.com/office/drawing/2014/main" val="851753134"/>
                    </a:ext>
                  </a:extLst>
                </a:gridCol>
                <a:gridCol w="2380131">
                  <a:extLst>
                    <a:ext uri="{9D8B030D-6E8A-4147-A177-3AD203B41FA5}">
                      <a16:colId xmlns:a16="http://schemas.microsoft.com/office/drawing/2014/main" val="1834890500"/>
                    </a:ext>
                  </a:extLst>
                </a:gridCol>
              </a:tblGrid>
              <a:tr h="23273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2698667581"/>
                  </a:ext>
                </a:extLst>
              </a:tr>
              <a:tr h="467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Century Gothic" panose="020B0502020202020204" pitchFamily="34" charset="0"/>
                          <a:ea typeface="+mn-ea"/>
                          <a:cs typeface="Times New Roman" panose="02020603050405020304" pitchFamily="18" charset="0"/>
                        </a:rPr>
                        <a:t>Balance reserves</a:t>
                      </a:r>
                      <a:r>
                        <a:rPr lang="ru-RU" sz="1200" b="1" kern="1200" dirty="0">
                          <a:solidFill>
                            <a:schemeClr val="bg1"/>
                          </a:solidFill>
                          <a:latin typeface="Century Gothic" panose="020B0502020202020204" pitchFamily="34" charset="0"/>
                          <a:ea typeface="+mn-ea"/>
                          <a:cs typeface="Times New Roman" panose="02020603050405020304" pitchFamily="18" charset="0"/>
                        </a:rPr>
                        <a:t> </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74568342"/>
                  </a:ext>
                </a:extLst>
              </a:tr>
              <a:tr h="467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Century Gothic" panose="020B0502020202020204" pitchFamily="34" charset="0"/>
                          <a:ea typeface="+mn-ea"/>
                          <a:cs typeface="Times New Roman" panose="02020603050405020304" pitchFamily="18" charset="0"/>
                        </a:rPr>
                        <a:t>Wollastonite</a:t>
                      </a: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a:t>
                      </a:r>
                      <a:r>
                        <a:rPr lang="ru-RU" sz="1200" kern="1200" dirty="0">
                          <a:solidFill>
                            <a:schemeClr val="dk1"/>
                          </a:solidFill>
                          <a:effectLst/>
                          <a:latin typeface="Century Gothic" panose="020B0502020202020204" pitchFamily="34" charset="0"/>
                          <a:ea typeface="+mn-ea"/>
                          <a:cs typeface="+mn-cs"/>
                        </a:rPr>
                        <a:t>983,0</a:t>
                      </a:r>
                      <a:r>
                        <a:rPr lang="en-US" sz="1200" kern="1200" dirty="0" err="1">
                          <a:solidFill>
                            <a:schemeClr val="dk1"/>
                          </a:solidFill>
                          <a:effectLst/>
                          <a:latin typeface="Century Gothic" panose="020B0502020202020204" pitchFamily="34" charset="0"/>
                          <a:ea typeface="+mn-ea"/>
                          <a:cs typeface="+mn-cs"/>
                        </a:rPr>
                        <a:t>thous</a:t>
                      </a:r>
                      <a:r>
                        <a:rPr lang="en-US" sz="1200" kern="1200" dirty="0">
                          <a:solidFill>
                            <a:schemeClr val="dk1"/>
                          </a:solidFill>
                          <a:effectLst/>
                          <a:latin typeface="Century Gothic" panose="020B0502020202020204" pitchFamily="34" charset="0"/>
                          <a:ea typeface="+mn-ea"/>
                          <a:cs typeface="+mn-cs"/>
                        </a:rPr>
                        <a:t>. t.</a:t>
                      </a:r>
                      <a:endParaRPr lang="ru-RU" sz="1200" dirty="0">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С2-101,0</a:t>
                      </a:r>
                      <a:r>
                        <a:rPr lang="en-US" sz="1200" dirty="0" err="1">
                          <a:latin typeface="Century Gothic" panose="020B0502020202020204" pitchFamily="34" charset="0"/>
                        </a:rPr>
                        <a:t>thous</a:t>
                      </a:r>
                      <a:r>
                        <a:rPr lang="en-US" sz="1200" dirty="0">
                          <a:latin typeface="Century Gothic" panose="020B0502020202020204" pitchFamily="34" charset="0"/>
                        </a:rPr>
                        <a:t>. t.</a:t>
                      </a:r>
                      <a:endParaRPr lang="ru-RU" sz="1200" dirty="0">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4250160"/>
                  </a:ext>
                </a:extLst>
              </a:tr>
            </a:tbl>
          </a:graphicData>
        </a:graphic>
      </p:graphicFrame>
      <p:sp>
        <p:nvSpPr>
          <p:cNvPr id="14" name="Прямоугольник 13"/>
          <p:cNvSpPr/>
          <p:nvPr/>
        </p:nvSpPr>
        <p:spPr>
          <a:xfrm>
            <a:off x="1621482" y="1207296"/>
            <a:ext cx="5967660" cy="3416320"/>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Location:</a:t>
            </a:r>
            <a:r>
              <a:rPr lang="en-US" sz="1200" dirty="0">
                <a:latin typeface="Arial" panose="020B0604020202020204" pitchFamily="34" charset="0"/>
                <a:cs typeface="Arial" panose="020B0604020202020204" pitchFamily="34" charset="0"/>
              </a:rPr>
              <a:t> The deposit is located in East Kazakhstan region.</a:t>
            </a:r>
          </a:p>
          <a:p>
            <a:pPr algn="just"/>
            <a:endParaRPr lang="en-US" sz="1200" dirty="0">
              <a:latin typeface="Arial" panose="020B0604020202020204" pitchFamily="34" charset="0"/>
              <a:cs typeface="Arial" panose="020B0604020202020204" pitchFamily="34" charset="0"/>
            </a:endParaRPr>
          </a:p>
          <a:p>
            <a:pPr algn="just"/>
            <a:r>
              <a:rPr lang="en-US" sz="1200" b="1" dirty="0">
                <a:latin typeface="Arial" panose="020B0604020202020204" pitchFamily="34" charset="0"/>
                <a:cs typeface="Arial" panose="020B0604020202020204" pitchFamily="34" charset="0"/>
              </a:rPr>
              <a:t>Brief Geological description: </a:t>
            </a:r>
            <a:r>
              <a:rPr lang="en-US" sz="1200" dirty="0">
                <a:latin typeface="Arial" panose="020B0604020202020204" pitchFamily="34" charset="0"/>
                <a:cs typeface="Arial" panose="020B0604020202020204" pitchFamily="34" charset="0"/>
              </a:rPr>
              <a:t>The </a:t>
            </a:r>
            <a:r>
              <a:rPr lang="en-US" sz="1200" dirty="0" err="1">
                <a:latin typeface="Arial" panose="020B0604020202020204" pitchFamily="34" charset="0"/>
                <a:cs typeface="Arial" panose="020B0604020202020204" pitchFamily="34" charset="0"/>
              </a:rPr>
              <a:t>Khairuzovskoye</a:t>
            </a:r>
            <a:r>
              <a:rPr lang="en-US" sz="1200" dirty="0">
                <a:latin typeface="Arial" panose="020B0604020202020204" pitchFamily="34" charset="0"/>
                <a:cs typeface="Arial" panose="020B0604020202020204" pitchFamily="34" charset="0"/>
              </a:rPr>
              <a:t> deposit of </a:t>
            </a:r>
            <a:r>
              <a:rPr lang="en-US" sz="1200" dirty="0" err="1">
                <a:latin typeface="Arial" panose="020B0604020202020204" pitchFamily="34" charset="0"/>
                <a:cs typeface="Arial" panose="020B0604020202020204" pitchFamily="34" charset="0"/>
              </a:rPr>
              <a:t>wollastonites</a:t>
            </a:r>
            <a:r>
              <a:rPr lang="en-US" sz="1200" dirty="0">
                <a:latin typeface="Arial" panose="020B0604020202020204" pitchFamily="34" charset="0"/>
                <a:cs typeface="Arial" panose="020B0604020202020204" pitchFamily="34" charset="0"/>
              </a:rPr>
              <a:t> is composed of epidote-garnet-calcite-wollastonite skarns, localized as inselbergs 80-320x40-50 m in size in the granodiorite massif, characterized by variable quality of useful minerals.</a:t>
            </a:r>
          </a:p>
          <a:p>
            <a:pPr algn="just"/>
            <a:endParaRPr lang="en-US" sz="8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Chemical Composition of Wollastonite (%): - SiO2 - 49.0, TiO2 - 0.1, Al2O3 - 2.1, Fe2O3 - 1.1, </a:t>
            </a:r>
            <a:r>
              <a:rPr lang="en-US" sz="1200" dirty="0" err="1">
                <a:latin typeface="Arial" panose="020B0604020202020204" pitchFamily="34" charset="0"/>
                <a:cs typeface="Arial" panose="020B0604020202020204" pitchFamily="34" charset="0"/>
              </a:rPr>
              <a:t>CaO</a:t>
            </a:r>
            <a:r>
              <a:rPr lang="en-US" sz="1200" dirty="0">
                <a:latin typeface="Arial" panose="020B0604020202020204" pitchFamily="34" charset="0"/>
                <a:cs typeface="Arial" panose="020B0604020202020204" pitchFamily="34" charset="0"/>
              </a:rPr>
              <a:t> - 41.1, MgO - 1.0, K2O - 0.3, Na2O - 0.2, K2O+Na2O - 0.5</a:t>
            </a:r>
          </a:p>
          <a:p>
            <a:pPr algn="just"/>
            <a:endParaRPr lang="en-US" sz="8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Physical properties: bulk density - 2.89 g/cm³, water absorption - 0.91% ,porosity - 11.4%, compressive strength - 8240 kg/cm²</a:t>
            </a:r>
          </a:p>
          <a:p>
            <a:pPr algn="just"/>
            <a:endParaRPr lang="en-US" sz="8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Mineral composition of wollastonite skarn (%): wollastonite – 52, quartz - 9.2, calcite - 17.8, garnet - 3.3, diopside - 6.9, epidote - 2.5, feldspar - 4.3, sphene - 0.2, others - 1.8.</a:t>
            </a:r>
          </a:p>
          <a:p>
            <a:pPr algn="just"/>
            <a:endParaRPr lang="en-US" sz="8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 obtained concentrate (after enrichment) meets the quality requirements for the paint, porcelain, electrical ceramics, abrasive, and other industries.</a:t>
            </a:r>
          </a:p>
        </p:txBody>
      </p:sp>
      <p:pic>
        <p:nvPicPr>
          <p:cNvPr id="4" name="Рисунок 3"/>
          <p:cNvPicPr>
            <a:picLocks noChangeAspect="1"/>
          </p:cNvPicPr>
          <p:nvPr/>
        </p:nvPicPr>
        <p:blipFill>
          <a:blip r:embed="rId4"/>
          <a:stretch>
            <a:fillRect/>
          </a:stretch>
        </p:blipFill>
        <p:spPr>
          <a:xfrm>
            <a:off x="8039797" y="2529910"/>
            <a:ext cx="3666428" cy="2515926"/>
          </a:xfrm>
          <a:prstGeom prst="rect">
            <a:avLst/>
          </a:prstGeom>
          <a:ln>
            <a:solidFill>
              <a:schemeClr val="tx1"/>
            </a:solidFill>
          </a:ln>
        </p:spPr>
      </p:pic>
      <p:sp>
        <p:nvSpPr>
          <p:cNvPr id="15" name="Прямоугольник 14"/>
          <p:cNvSpPr/>
          <p:nvPr/>
        </p:nvSpPr>
        <p:spPr>
          <a:xfrm>
            <a:off x="8127791" y="5280232"/>
            <a:ext cx="486436" cy="199980"/>
          </a:xfrm>
          <a:prstGeom prst="rect">
            <a:avLst/>
          </a:prstGeom>
          <a:solidFill>
            <a:srgbClr val="DF70E4"/>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614227" y="5256604"/>
            <a:ext cx="3577773" cy="507831"/>
          </a:xfrm>
          <a:prstGeom prst="rect">
            <a:avLst/>
          </a:prstGeom>
          <a:noFill/>
        </p:spPr>
        <p:txBody>
          <a:bodyPr wrap="square" rtlCol="0">
            <a:spAutoFit/>
          </a:bodyPr>
          <a:lstStyle/>
          <a:p>
            <a:pPr algn="just"/>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Khairuzovskoye</a:t>
            </a:r>
            <a:r>
              <a:rPr lang="en-US" sz="900" dirty="0">
                <a:latin typeface="Arial" panose="020B0604020202020204" pitchFamily="34" charset="0"/>
                <a:cs typeface="Arial" panose="020B0604020202020204" pitchFamily="34" charset="0"/>
              </a:rPr>
              <a:t> deposit (inselberg 3, inselberg 2, inselberg 5) included in state subsoil fund management program for solid minerals extraction</a:t>
            </a:r>
            <a:endParaRPr lang="ru-RU" sz="9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E404341-DFFF-0D78-AA76-869914586280}"/>
              </a:ext>
            </a:extLst>
          </p:cNvPr>
          <p:cNvSpPr txBox="1"/>
          <p:nvPr/>
        </p:nvSpPr>
        <p:spPr>
          <a:xfrm>
            <a:off x="8614227" y="5815252"/>
            <a:ext cx="2335424" cy="230832"/>
          </a:xfrm>
          <a:prstGeom prst="rect">
            <a:avLst/>
          </a:prstGeom>
          <a:noFill/>
        </p:spPr>
        <p:txBody>
          <a:bodyPr wrap="square" rtlCol="0">
            <a:spAutoFit/>
          </a:bodyPr>
          <a:lstStyle>
            <a:defPPr>
              <a:defRPr lang="ru-RU"/>
            </a:defPPr>
            <a:lvl1pPr>
              <a:defRPr sz="900">
                <a:latin typeface="Arial" panose="020B0604020202020204" pitchFamily="34" charset="0"/>
                <a:cs typeface="Arial" panose="020B0604020202020204" pitchFamily="34" charset="0"/>
              </a:defRPr>
            </a:lvl1pPr>
          </a:lstStyle>
          <a:p>
            <a:r>
              <a:rPr lang="en-US" dirty="0"/>
              <a:t>- Licenses for geological study of subsoil </a:t>
            </a:r>
            <a:endParaRPr lang="ru-RU" dirty="0"/>
          </a:p>
        </p:txBody>
      </p:sp>
      <p:pic>
        <p:nvPicPr>
          <p:cNvPr id="20" name="Рисунок 19">
            <a:extLst>
              <a:ext uri="{FF2B5EF4-FFF2-40B4-BE49-F238E27FC236}">
                <a16:creationId xmlns:a16="http://schemas.microsoft.com/office/drawing/2014/main" id="{0E4EE0DF-E0AF-080C-C331-FAE11773DB5C}"/>
              </a:ext>
            </a:extLst>
          </p:cNvPr>
          <p:cNvPicPr>
            <a:picLocks noChangeAspect="1"/>
          </p:cNvPicPr>
          <p:nvPr/>
        </p:nvPicPr>
        <p:blipFill>
          <a:blip r:embed="rId5"/>
          <a:stretch>
            <a:fillRect/>
          </a:stretch>
        </p:blipFill>
        <p:spPr>
          <a:xfrm>
            <a:off x="8127791" y="5848636"/>
            <a:ext cx="486436" cy="192306"/>
          </a:xfrm>
          <a:prstGeom prst="rect">
            <a:avLst/>
          </a:prstGeom>
          <a:ln>
            <a:solidFill>
              <a:schemeClr val="tx1"/>
            </a:solidFill>
          </a:ln>
        </p:spPr>
      </p:pic>
      <p:sp>
        <p:nvSpPr>
          <p:cNvPr id="23" name="Google Shape;1365;p21">
            <a:extLst>
              <a:ext uri="{FF2B5EF4-FFF2-40B4-BE49-F238E27FC236}">
                <a16:creationId xmlns:a16="http://schemas.microsoft.com/office/drawing/2014/main" id="{E40FB9E7-7027-42E8-8148-CB77F2CCCECC}"/>
              </a:ext>
            </a:extLst>
          </p:cNvPr>
          <p:cNvSpPr txBox="1"/>
          <p:nvPr/>
        </p:nvSpPr>
        <p:spPr>
          <a:xfrm>
            <a:off x="0" y="-4501"/>
            <a:ext cx="12192000" cy="400095"/>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en-US" sz="1800" dirty="0" err="1">
                <a:cs typeface="Arial" panose="020B0604020202020204" pitchFamily="34" charset="0"/>
              </a:rPr>
              <a:t>Khairuzovskoye</a:t>
            </a:r>
            <a:r>
              <a:rPr lang="en-US" sz="1800" dirty="0">
                <a:cs typeface="Arial" panose="020B0604020202020204" pitchFamily="34" charset="0"/>
              </a:rPr>
              <a:t> deposit (inselberg 3, inselberg 2, inselberg 5) in </a:t>
            </a:r>
            <a:r>
              <a:rPr lang="en-US" sz="1800" dirty="0" err="1">
                <a:cs typeface="Arial" panose="020B0604020202020204" pitchFamily="34" charset="0"/>
              </a:rPr>
              <a:t>Abay</a:t>
            </a:r>
            <a:r>
              <a:rPr lang="en-US" sz="1800" dirty="0">
                <a:cs typeface="Arial" panose="020B0604020202020204" pitchFamily="34" charset="0"/>
              </a:rPr>
              <a:t> region</a:t>
            </a:r>
          </a:p>
        </p:txBody>
      </p:sp>
      <p:pic>
        <p:nvPicPr>
          <p:cNvPr id="24" name="Google Shape;28;p1">
            <a:extLst>
              <a:ext uri="{FF2B5EF4-FFF2-40B4-BE49-F238E27FC236}">
                <a16:creationId xmlns:a16="http://schemas.microsoft.com/office/drawing/2014/main" id="{6A9D7322-3A50-406B-8748-C7BE3DDBE74C}"/>
              </a:ext>
            </a:extLst>
          </p:cNvPr>
          <p:cNvPicPr preferRelativeResize="0"/>
          <p:nvPr/>
        </p:nvPicPr>
        <p:blipFill rotWithShape="1">
          <a:blip r:embed="rId6">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001920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220040" y="1340770"/>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a:stCxn id="16" idx="2"/>
          </p:cNvCxnSpPr>
          <p:nvPr/>
        </p:nvCxnSpPr>
        <p:spPr>
          <a:xfrm flipH="1">
            <a:off x="9230828" y="1763215"/>
            <a:ext cx="176901" cy="99017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561901" y="807243"/>
            <a:ext cx="6048686" cy="3874350"/>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prstClr val="black"/>
                </a:solidFill>
                <a:latin typeface="Arial" panose="020B0604020202020204" pitchFamily="34" charset="0"/>
                <a:cs typeface="Arial" panose="020B0604020202020204" pitchFamily="34" charset="0"/>
              </a:rPr>
              <a:t>Location: </a:t>
            </a:r>
            <a:r>
              <a:rPr lang="en-US" sz="1200" dirty="0">
                <a:solidFill>
                  <a:prstClr val="black"/>
                </a:solidFill>
                <a:latin typeface="Arial" panose="020B0604020202020204" pitchFamily="34" charset="0"/>
                <a:cs typeface="Arial" panose="020B0604020202020204" pitchFamily="34" charset="0"/>
              </a:rPr>
              <a:t>The deposit is located in the </a:t>
            </a:r>
            <a:r>
              <a:rPr lang="en-US" sz="1200" dirty="0" err="1">
                <a:solidFill>
                  <a:prstClr val="black"/>
                </a:solidFill>
                <a:latin typeface="Arial" panose="020B0604020202020204" pitchFamily="34" charset="0"/>
                <a:cs typeface="Arial" panose="020B0604020202020204" pitchFamily="34" charset="0"/>
              </a:rPr>
              <a:t>Shet</a:t>
            </a:r>
            <a:r>
              <a:rPr lang="en-US" sz="1200" dirty="0">
                <a:solidFill>
                  <a:prstClr val="black"/>
                </a:solidFill>
                <a:latin typeface="Arial" panose="020B0604020202020204" pitchFamily="34" charset="0"/>
                <a:cs typeface="Arial" panose="020B0604020202020204" pitchFamily="34" charset="0"/>
              </a:rPr>
              <a:t> district of Karaganda region, 60 km east of </a:t>
            </a:r>
            <a:r>
              <a:rPr lang="en-US" sz="1200" dirty="0" err="1">
                <a:solidFill>
                  <a:prstClr val="black"/>
                </a:solidFill>
                <a:latin typeface="Arial" panose="020B0604020202020204" pitchFamily="34" charset="0"/>
                <a:cs typeface="Arial" panose="020B0604020202020204" pitchFamily="34" charset="0"/>
              </a:rPr>
              <a:t>Nura-Taldy</a:t>
            </a:r>
            <a:r>
              <a:rPr lang="en-US" sz="1200" dirty="0">
                <a:solidFill>
                  <a:prstClr val="black"/>
                </a:solidFill>
                <a:latin typeface="Arial" panose="020B0604020202020204" pitchFamily="34" charset="0"/>
                <a:cs typeface="Arial" panose="020B0604020202020204" pitchFamily="34" charset="0"/>
              </a:rPr>
              <a:t> settlement and 25 km northwest of the </a:t>
            </a:r>
            <a:r>
              <a:rPr lang="en-US" sz="1200" dirty="0" err="1">
                <a:solidFill>
                  <a:prstClr val="black"/>
                </a:solidFill>
                <a:latin typeface="Arial" panose="020B0604020202020204" pitchFamily="34" charset="0"/>
                <a:cs typeface="Arial" panose="020B0604020202020204" pitchFamily="34" charset="0"/>
              </a:rPr>
              <a:t>Alaygyr</a:t>
            </a:r>
            <a:r>
              <a:rPr lang="en-US" sz="1200" dirty="0">
                <a:solidFill>
                  <a:prstClr val="black"/>
                </a:solidFill>
                <a:latin typeface="Arial" panose="020B0604020202020204" pitchFamily="34" charset="0"/>
                <a:cs typeface="Arial" panose="020B0604020202020204" pitchFamily="34" charset="0"/>
              </a:rPr>
              <a:t> deposit.</a:t>
            </a:r>
          </a:p>
          <a:p>
            <a:pPr algn="just">
              <a:spcAft>
                <a:spcPts val="600"/>
              </a:spcAft>
              <a:tabLst>
                <a:tab pos="266700" algn="l"/>
                <a:tab pos="714375" algn="l"/>
              </a:tabLst>
            </a:pPr>
            <a:r>
              <a:rPr lang="en-US" sz="1200" b="1" dirty="0">
                <a:solidFill>
                  <a:prstClr val="black"/>
                </a:solidFill>
                <a:latin typeface="Arial" panose="020B0604020202020204" pitchFamily="34" charset="0"/>
                <a:cs typeface="Arial" panose="020B0604020202020204" pitchFamily="34" charset="0"/>
              </a:rPr>
              <a:t>Brief Geological description: </a:t>
            </a:r>
            <a:r>
              <a:rPr lang="en-US" sz="1200" dirty="0">
                <a:solidFill>
                  <a:prstClr val="black"/>
                </a:solidFill>
                <a:latin typeface="Arial" panose="020B0604020202020204" pitchFamily="34" charset="0"/>
                <a:cs typeface="Arial" panose="020B0604020202020204" pitchFamily="34" charset="0"/>
              </a:rPr>
              <a:t>Discovered in 1981 by A.L. </a:t>
            </a:r>
            <a:r>
              <a:rPr lang="en-US" sz="1200" dirty="0" err="1">
                <a:solidFill>
                  <a:prstClr val="black"/>
                </a:solidFill>
                <a:latin typeface="Arial" panose="020B0604020202020204" pitchFamily="34" charset="0"/>
                <a:cs typeface="Arial" panose="020B0604020202020204" pitchFamily="34" charset="0"/>
              </a:rPr>
              <a:t>Burmak</a:t>
            </a:r>
            <a:r>
              <a:rPr lang="en-US" sz="1200" dirty="0">
                <a:solidFill>
                  <a:prstClr val="black"/>
                </a:solidFill>
                <a:latin typeface="Arial" panose="020B0604020202020204" pitchFamily="34" charset="0"/>
                <a:cs typeface="Arial" panose="020B0604020202020204" pitchFamily="34" charset="0"/>
              </a:rPr>
              <a:t>. </a:t>
            </a:r>
          </a:p>
          <a:p>
            <a:pPr algn="just">
              <a:spcAft>
                <a:spcPts val="600"/>
              </a:spcAft>
              <a:tabLst>
                <a:tab pos="266700" algn="l"/>
                <a:tab pos="714375" algn="l"/>
              </a:tabLst>
            </a:pPr>
            <a:r>
              <a:rPr lang="en-US" sz="1200" dirty="0">
                <a:solidFill>
                  <a:prstClr val="black"/>
                </a:solidFill>
                <a:latin typeface="Arial" panose="020B0604020202020204" pitchFamily="34" charset="0"/>
                <a:cs typeface="Arial" panose="020B0604020202020204" pitchFamily="34" charset="0"/>
              </a:rPr>
              <a:t>The deposit is located in the </a:t>
            </a:r>
            <a:r>
              <a:rPr lang="en-US" sz="1200" dirty="0" err="1">
                <a:solidFill>
                  <a:prstClr val="black"/>
                </a:solidFill>
                <a:latin typeface="Arial" panose="020B0604020202020204" pitchFamily="34" charset="0"/>
                <a:cs typeface="Arial" panose="020B0604020202020204" pitchFamily="34" charset="0"/>
              </a:rPr>
              <a:t>Uspensk</a:t>
            </a:r>
            <a:r>
              <a:rPr lang="en-US" sz="1200" dirty="0">
                <a:solidFill>
                  <a:prstClr val="black"/>
                </a:solidFill>
                <a:latin typeface="Arial" panose="020B0604020202020204" pitchFamily="34" charset="0"/>
                <a:cs typeface="Arial" panose="020B0604020202020204" pitchFamily="34" charset="0"/>
              </a:rPr>
              <a:t> zone of deformation and is confined to the horizon of Lower </a:t>
            </a:r>
            <a:r>
              <a:rPr lang="en-US" sz="1200" dirty="0" err="1">
                <a:solidFill>
                  <a:prstClr val="black"/>
                </a:solidFill>
                <a:latin typeface="Arial" panose="020B0604020202020204" pitchFamily="34" charset="0"/>
                <a:cs typeface="Arial" panose="020B0604020202020204" pitchFamily="34" charset="0"/>
              </a:rPr>
              <a:t>Tournaisian</a:t>
            </a:r>
            <a:r>
              <a:rPr lang="en-US" sz="1200" dirty="0">
                <a:solidFill>
                  <a:prstClr val="black"/>
                </a:solidFill>
                <a:latin typeface="Arial" panose="020B0604020202020204" pitchFamily="34" charset="0"/>
                <a:cs typeface="Arial" panose="020B0604020202020204" pitchFamily="34" charset="0"/>
              </a:rPr>
              <a:t> limestones and </a:t>
            </a:r>
            <a:r>
              <a:rPr lang="en-US" sz="1200" dirty="0" err="1">
                <a:solidFill>
                  <a:prstClr val="black"/>
                </a:solidFill>
                <a:latin typeface="Arial" panose="020B0604020202020204" pitchFamily="34" charset="0"/>
                <a:cs typeface="Arial" panose="020B0604020202020204" pitchFamily="34" charset="0"/>
              </a:rPr>
              <a:t>aleurolites</a:t>
            </a:r>
            <a:r>
              <a:rPr lang="en-US" sz="1200" dirty="0">
                <a:solidFill>
                  <a:prstClr val="black"/>
                </a:solidFill>
                <a:latin typeface="Arial" panose="020B0604020202020204" pitchFamily="34" charset="0"/>
                <a:cs typeface="Arial" panose="020B0604020202020204" pitchFamily="34" charset="0"/>
              </a:rPr>
              <a:t>, which lie in the </a:t>
            </a:r>
            <a:r>
              <a:rPr lang="en-US" sz="1200" dirty="0" err="1">
                <a:solidFill>
                  <a:prstClr val="black"/>
                </a:solidFill>
                <a:latin typeface="Arial" panose="020B0604020202020204" pitchFamily="34" charset="0"/>
                <a:cs typeface="Arial" panose="020B0604020202020204" pitchFamily="34" charset="0"/>
              </a:rPr>
              <a:t>exocontact</a:t>
            </a:r>
            <a:r>
              <a:rPr lang="en-US" sz="1200" dirty="0">
                <a:solidFill>
                  <a:prstClr val="black"/>
                </a:solidFill>
                <a:latin typeface="Arial" panose="020B0604020202020204" pitchFamily="34" charset="0"/>
                <a:cs typeface="Arial" panose="020B0604020202020204" pitchFamily="34" charset="0"/>
              </a:rPr>
              <a:t> of the Late Permian </a:t>
            </a:r>
            <a:r>
              <a:rPr lang="en-US" sz="1200" dirty="0" err="1">
                <a:solidFill>
                  <a:prstClr val="black"/>
                </a:solidFill>
                <a:latin typeface="Arial" panose="020B0604020202020204" pitchFamily="34" charset="0"/>
                <a:cs typeface="Arial" panose="020B0604020202020204" pitchFamily="34" charset="0"/>
              </a:rPr>
              <a:t>Kuttu</a:t>
            </a:r>
            <a:r>
              <a:rPr lang="en-US" sz="1200" dirty="0">
                <a:solidFill>
                  <a:prstClr val="black"/>
                </a:solidFill>
                <a:latin typeface="Arial" panose="020B0604020202020204" pitchFamily="34" charset="0"/>
                <a:cs typeface="Arial" panose="020B0604020202020204" pitchFamily="34" charset="0"/>
              </a:rPr>
              <a:t>-Adam-Irek intrusive granite massif of the </a:t>
            </a:r>
            <a:r>
              <a:rPr lang="en-US" sz="1200" dirty="0" err="1">
                <a:solidFill>
                  <a:prstClr val="black"/>
                </a:solidFill>
                <a:latin typeface="Arial" panose="020B0604020202020204" pitchFamily="34" charset="0"/>
                <a:cs typeface="Arial" panose="020B0604020202020204" pitchFamily="34" charset="0"/>
              </a:rPr>
              <a:t>Akchatau</a:t>
            </a:r>
            <a:r>
              <a:rPr lang="en-US" sz="1200" dirty="0">
                <a:solidFill>
                  <a:prstClr val="black"/>
                </a:solidFill>
                <a:latin typeface="Arial" panose="020B0604020202020204" pitchFamily="34" charset="0"/>
                <a:cs typeface="Arial" panose="020B0604020202020204" pitchFamily="34" charset="0"/>
              </a:rPr>
              <a:t> complex. Alterations around the ore are expressed in intense contact metasomatism (Fig. 66). The ore-bearing formation dips </a:t>
            </a:r>
            <a:r>
              <a:rPr lang="en-US" sz="1200" dirty="0" err="1">
                <a:solidFill>
                  <a:prstClr val="black"/>
                </a:solidFill>
                <a:latin typeface="Arial" panose="020B0604020202020204" pitchFamily="34" charset="0"/>
                <a:cs typeface="Arial" panose="020B0604020202020204" pitchFamily="34" charset="0"/>
              </a:rPr>
              <a:t>monoclinally</a:t>
            </a:r>
            <a:r>
              <a:rPr lang="en-US" sz="1200" dirty="0">
                <a:solidFill>
                  <a:prstClr val="black"/>
                </a:solidFill>
                <a:latin typeface="Arial" panose="020B0604020202020204" pitchFamily="34" charset="0"/>
                <a:cs typeface="Arial" panose="020B0604020202020204" pitchFamily="34" charset="0"/>
              </a:rPr>
              <a:t> 30-500 to the northwest. One sheet-like ore deposit "Surprise" has been identified, striking northeast and east-northeast, dipping 30° to the northwest. Its length is 795 m, width is 15-65 m, and thickness is 11.5-36.5 m. The depth of the roof is from 0 to 150 m. A weathering crust is developed from the surface to a depth of 0-10 m..</a:t>
            </a:r>
          </a:p>
          <a:p>
            <a:pPr algn="just">
              <a:spcAft>
                <a:spcPts val="600"/>
              </a:spcAft>
              <a:tabLst>
                <a:tab pos="266700" algn="l"/>
                <a:tab pos="714375" algn="l"/>
              </a:tabLst>
            </a:pPr>
            <a:r>
              <a:rPr lang="en-US" sz="1200" dirty="0">
                <a:solidFill>
                  <a:prstClr val="black"/>
                </a:solidFill>
                <a:latin typeface="Arial" panose="020B0604020202020204" pitchFamily="34" charset="0"/>
                <a:cs typeface="Arial" panose="020B0604020202020204" pitchFamily="34" charset="0"/>
              </a:rPr>
              <a:t>Mineral composition of ore mass (%): Wollastonite - 35-70, Calcite - 16.5, Quartz and single grains of epidote, garnet, pyroxene</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10224664"/>
              </p:ext>
            </p:extLst>
          </p:nvPr>
        </p:nvGraphicFramePr>
        <p:xfrm>
          <a:off x="1775520" y="4697603"/>
          <a:ext cx="5422035" cy="1327726"/>
        </p:xfrm>
        <a:graphic>
          <a:graphicData uri="http://schemas.openxmlformats.org/drawingml/2006/table">
            <a:tbl>
              <a:tblPr firstRow="1" firstCol="1" bandRow="1">
                <a:tableStyleId>{21E4AEA4-8DFA-4A89-87EB-49C32662AFE0}</a:tableStyleId>
              </a:tblPr>
              <a:tblGrid>
                <a:gridCol w="1881794">
                  <a:extLst>
                    <a:ext uri="{9D8B030D-6E8A-4147-A177-3AD203B41FA5}">
                      <a16:colId xmlns:a16="http://schemas.microsoft.com/office/drawing/2014/main" val="20000"/>
                    </a:ext>
                  </a:extLst>
                </a:gridCol>
                <a:gridCol w="1168686">
                  <a:extLst>
                    <a:ext uri="{9D8B030D-6E8A-4147-A177-3AD203B41FA5}">
                      <a16:colId xmlns:a16="http://schemas.microsoft.com/office/drawing/2014/main" val="2658591762"/>
                    </a:ext>
                  </a:extLst>
                </a:gridCol>
                <a:gridCol w="1036320">
                  <a:extLst>
                    <a:ext uri="{9D8B030D-6E8A-4147-A177-3AD203B41FA5}">
                      <a16:colId xmlns:a16="http://schemas.microsoft.com/office/drawing/2014/main" val="20002"/>
                    </a:ext>
                  </a:extLst>
                </a:gridCol>
                <a:gridCol w="1335235">
                  <a:extLst>
                    <a:ext uri="{9D8B030D-6E8A-4147-A177-3AD203B41FA5}">
                      <a16:colId xmlns:a16="http://schemas.microsoft.com/office/drawing/2014/main" val="20003"/>
                    </a:ext>
                  </a:extLst>
                </a:gridCol>
              </a:tblGrid>
              <a:tr h="32112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05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795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Century Gothic" panose="020B0502020202020204" pitchFamily="34" charset="0"/>
                          <a:ea typeface="+mn-ea"/>
                          <a:cs typeface="Times New Roman" panose="02020603050405020304" pitchFamily="18" charset="0"/>
                        </a:rPr>
                        <a:t>Component</a:t>
                      </a:r>
                      <a:endParaRPr lang="ru-RU" sz="1050" b="1"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Century Gothic" panose="020B0502020202020204" pitchFamily="34" charset="0"/>
                          <a:ea typeface="+mn-ea"/>
                          <a:cs typeface="Times New Roman" panose="02020603050405020304" pitchFamily="18" charset="0"/>
                        </a:rPr>
                        <a:t>Balance reserves</a:t>
                      </a:r>
                      <a:r>
                        <a:rPr lang="ru-RU" sz="1050" b="1" kern="1200" dirty="0">
                          <a:solidFill>
                            <a:schemeClr val="bg1"/>
                          </a:solidFill>
                          <a:latin typeface="Century Gothic" panose="020B0502020202020204" pitchFamily="34" charset="0"/>
                          <a:ea typeface="+mn-ea"/>
                          <a:cs typeface="Times New Roman" panose="02020603050405020304" pitchFamily="18" charset="0"/>
                        </a:rPr>
                        <a:t>,</a:t>
                      </a:r>
                      <a:r>
                        <a:rPr lang="ru-RU" sz="1050" b="1" kern="1200" baseline="0" dirty="0">
                          <a:solidFill>
                            <a:schemeClr val="bg1"/>
                          </a:solidFill>
                          <a:latin typeface="Century Gothic" panose="020B0502020202020204" pitchFamily="34" charset="0"/>
                          <a:ea typeface="+mn-ea"/>
                          <a:cs typeface="Times New Roman" panose="02020603050405020304" pitchFamily="18" charset="0"/>
                        </a:rPr>
                        <a:t> </a:t>
                      </a:r>
                      <a:r>
                        <a:rPr lang="en-US" sz="1050" b="1" kern="1200" baseline="0" dirty="0" err="1">
                          <a:solidFill>
                            <a:schemeClr val="bg1"/>
                          </a:solidFill>
                          <a:latin typeface="Century Gothic" panose="020B0502020202020204" pitchFamily="34" charset="0"/>
                          <a:ea typeface="+mn-ea"/>
                          <a:cs typeface="Times New Roman" panose="02020603050405020304" pitchFamily="18" charset="0"/>
                        </a:rPr>
                        <a:t>thous</a:t>
                      </a:r>
                      <a:r>
                        <a:rPr lang="en-US" sz="1050" b="1" kern="1200" baseline="0" dirty="0">
                          <a:solidFill>
                            <a:schemeClr val="bg1"/>
                          </a:solidFill>
                          <a:latin typeface="Century Gothic" panose="020B0502020202020204" pitchFamily="34" charset="0"/>
                          <a:ea typeface="+mn-ea"/>
                          <a:cs typeface="Times New Roman" panose="02020603050405020304" pitchFamily="18" charset="0"/>
                        </a:rPr>
                        <a:t>. t.</a:t>
                      </a:r>
                      <a:endParaRPr lang="ru-RU" sz="105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latin typeface="Century Gothic" panose="020B0502020202020204" pitchFamily="34" charset="0"/>
                        </a:rPr>
                        <a:t>Off-balance reserves</a:t>
                      </a:r>
                      <a:r>
                        <a:rPr lang="ru-RU" sz="1050" b="1" dirty="0">
                          <a:solidFill>
                            <a:schemeClr val="bg1"/>
                          </a:solidFill>
                          <a:latin typeface="Century Gothic" panose="020B0502020202020204" pitchFamily="34" charset="0"/>
                        </a:rPr>
                        <a:t>, </a:t>
                      </a:r>
                      <a:r>
                        <a:rPr lang="en-US" sz="1050" b="1" dirty="0" err="1">
                          <a:solidFill>
                            <a:schemeClr val="bg1"/>
                          </a:solidFill>
                          <a:latin typeface="Century Gothic" panose="020B0502020202020204" pitchFamily="34" charset="0"/>
                        </a:rPr>
                        <a:t>thous</a:t>
                      </a:r>
                      <a:r>
                        <a:rPr lang="en-US" sz="1050" b="1" dirty="0">
                          <a:solidFill>
                            <a:schemeClr val="bg1"/>
                          </a:solidFill>
                          <a:latin typeface="Century Gothic" panose="020B0502020202020204" pitchFamily="34" charset="0"/>
                        </a:rPr>
                        <a:t>. t.</a:t>
                      </a:r>
                      <a:endParaRPr lang="ru-RU" sz="105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27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dk1"/>
                          </a:solidFill>
                          <a:latin typeface="Century Gothic" panose="020B0502020202020204" pitchFamily="34" charset="0"/>
                          <a:ea typeface="+mn-ea"/>
                          <a:cs typeface="Times New Roman" panose="02020603050405020304" pitchFamily="18" charset="0"/>
                        </a:rPr>
                        <a:t>Wollastonite</a:t>
                      </a:r>
                      <a:endParaRPr lang="ru-RU" sz="1050" b="0" kern="1200" dirty="0">
                        <a:solidFill>
                          <a:schemeClr val="dk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dirty="0">
                          <a:latin typeface="Century Gothic" panose="020B0502020202020204" pitchFamily="34" charset="0"/>
                        </a:rPr>
                        <a:t>А+В+С1 – 755,3</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dirty="0">
                          <a:latin typeface="Century Gothic" panose="020B0502020202020204" pitchFamily="34" charset="0"/>
                        </a:rPr>
                        <a:t>С2 – 2633,8</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kern="1200" dirty="0">
                          <a:solidFill>
                            <a:schemeClr val="dk1"/>
                          </a:solidFill>
                          <a:latin typeface="Century Gothic" panose="020B0502020202020204" pitchFamily="34" charset="0"/>
                          <a:ea typeface="+mn-ea"/>
                          <a:cs typeface="+mn-cs"/>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6" name="Рисунок 5"/>
          <p:cNvPicPr>
            <a:picLocks noChangeAspect="1"/>
          </p:cNvPicPr>
          <p:nvPr/>
        </p:nvPicPr>
        <p:blipFill>
          <a:blip r:embed="rId4"/>
          <a:stretch>
            <a:fillRect/>
          </a:stretch>
        </p:blipFill>
        <p:spPr>
          <a:xfrm>
            <a:off x="7974539" y="2757048"/>
            <a:ext cx="3436412" cy="2034052"/>
          </a:xfrm>
          <a:prstGeom prst="rect">
            <a:avLst/>
          </a:prstGeom>
          <a:ln>
            <a:solidFill>
              <a:schemeClr val="tx1"/>
            </a:solidFill>
          </a:ln>
        </p:spPr>
      </p:pic>
      <p:sp>
        <p:nvSpPr>
          <p:cNvPr id="17" name="Прямоугольник 16"/>
          <p:cNvSpPr/>
          <p:nvPr/>
        </p:nvSpPr>
        <p:spPr>
          <a:xfrm>
            <a:off x="7974539" y="5106801"/>
            <a:ext cx="486436" cy="199980"/>
          </a:xfrm>
          <a:prstGeom prst="rect">
            <a:avLst/>
          </a:prstGeom>
          <a:solidFill>
            <a:srgbClr val="DF70E4"/>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8460975" y="5083173"/>
            <a:ext cx="3577773"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 Surprise deposit included in state subsoil fund management program for solid minerals extraction</a:t>
            </a:r>
            <a:endParaRPr lang="ru-RU" sz="9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E404341-DFFF-0D78-AA76-869914586280}"/>
              </a:ext>
            </a:extLst>
          </p:cNvPr>
          <p:cNvSpPr txBox="1"/>
          <p:nvPr/>
        </p:nvSpPr>
        <p:spPr>
          <a:xfrm>
            <a:off x="8460975" y="5421903"/>
            <a:ext cx="1750948" cy="369332"/>
          </a:xfrm>
          <a:prstGeom prst="rect">
            <a:avLst/>
          </a:prstGeom>
          <a:noFill/>
        </p:spPr>
        <p:txBody>
          <a:bodyPr wrap="square" rtlCol="0">
            <a:spAutoFit/>
          </a:bodyPr>
          <a:lstStyle>
            <a:defPPr>
              <a:defRPr lang="ru-RU"/>
            </a:defPPr>
            <a:lvl1pPr>
              <a:defRPr sz="900">
                <a:latin typeface="Arial" panose="020B0604020202020204" pitchFamily="34" charset="0"/>
                <a:cs typeface="Arial" panose="020B0604020202020204" pitchFamily="34" charset="0"/>
              </a:defRPr>
            </a:lvl1pPr>
          </a:lstStyle>
          <a:p>
            <a:r>
              <a:rPr lang="en-US" dirty="0"/>
              <a:t>- Licenses for geological study of subsoil </a:t>
            </a:r>
            <a:endParaRPr lang="ru-RU" dirty="0"/>
          </a:p>
        </p:txBody>
      </p:sp>
      <p:pic>
        <p:nvPicPr>
          <p:cNvPr id="21" name="Рисунок 20">
            <a:extLst>
              <a:ext uri="{FF2B5EF4-FFF2-40B4-BE49-F238E27FC236}">
                <a16:creationId xmlns:a16="http://schemas.microsoft.com/office/drawing/2014/main" id="{0E4EE0DF-E0AF-080C-C331-FAE11773DB5C}"/>
              </a:ext>
            </a:extLst>
          </p:cNvPr>
          <p:cNvPicPr>
            <a:picLocks noChangeAspect="1"/>
          </p:cNvPicPr>
          <p:nvPr/>
        </p:nvPicPr>
        <p:blipFill>
          <a:blip r:embed="rId5"/>
          <a:stretch>
            <a:fillRect/>
          </a:stretch>
        </p:blipFill>
        <p:spPr>
          <a:xfrm>
            <a:off x="7974539" y="5455287"/>
            <a:ext cx="486436" cy="192306"/>
          </a:xfrm>
          <a:prstGeom prst="rect">
            <a:avLst/>
          </a:prstGeom>
          <a:ln>
            <a:solidFill>
              <a:schemeClr val="tx1"/>
            </a:solidFill>
          </a:ln>
        </p:spPr>
      </p:pic>
      <p:sp>
        <p:nvSpPr>
          <p:cNvPr id="23" name="Google Shape;1365;p21">
            <a:extLst>
              <a:ext uri="{FF2B5EF4-FFF2-40B4-BE49-F238E27FC236}">
                <a16:creationId xmlns:a16="http://schemas.microsoft.com/office/drawing/2014/main" id="{1871B3EA-E632-479C-8653-9248B01AB3C8}"/>
              </a:ext>
            </a:extLst>
          </p:cNvPr>
          <p:cNvSpPr txBox="1"/>
          <p:nvPr/>
        </p:nvSpPr>
        <p:spPr>
          <a:xfrm>
            <a:off x="0" y="-4501"/>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en-US" sz="2000">
                <a:cs typeface="Arial" panose="020B0604020202020204" pitchFamily="34" charset="0"/>
              </a:rPr>
              <a:t>Surprise deposit in Karaganda region</a:t>
            </a:r>
            <a:endParaRPr lang="en-US" sz="2000" dirty="0">
              <a:cs typeface="Arial" panose="020B0604020202020204" pitchFamily="34" charset="0"/>
            </a:endParaRPr>
          </a:p>
        </p:txBody>
      </p:sp>
      <p:pic>
        <p:nvPicPr>
          <p:cNvPr id="24" name="Google Shape;28;p1">
            <a:extLst>
              <a:ext uri="{FF2B5EF4-FFF2-40B4-BE49-F238E27FC236}">
                <a16:creationId xmlns:a16="http://schemas.microsoft.com/office/drawing/2014/main" id="{D34D320D-1A6A-44F1-8A24-94E69C2E968D}"/>
              </a:ext>
            </a:extLst>
          </p:cNvPr>
          <p:cNvPicPr preferRelativeResize="0"/>
          <p:nvPr/>
        </p:nvPicPr>
        <p:blipFill rotWithShape="1">
          <a:blip r:embed="rId6">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59732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089827958"/>
              </p:ext>
            </p:extLst>
          </p:nvPr>
        </p:nvGraphicFramePr>
        <p:xfrm>
          <a:off x="1157636" y="4554447"/>
          <a:ext cx="6202241" cy="1627533"/>
        </p:xfrm>
        <a:graphic>
          <a:graphicData uri="http://schemas.openxmlformats.org/drawingml/2006/table">
            <a:tbl>
              <a:tblPr firstRow="1" firstCol="1" bandRow="1">
                <a:tableStyleId>{21E4AEA4-8DFA-4A89-87EB-49C32662AFE0}</a:tableStyleId>
              </a:tblPr>
              <a:tblGrid>
                <a:gridCol w="1430733">
                  <a:extLst>
                    <a:ext uri="{9D8B030D-6E8A-4147-A177-3AD203B41FA5}">
                      <a16:colId xmlns:a16="http://schemas.microsoft.com/office/drawing/2014/main" val="131043786"/>
                    </a:ext>
                  </a:extLst>
                </a:gridCol>
                <a:gridCol w="1827683">
                  <a:extLst>
                    <a:ext uri="{9D8B030D-6E8A-4147-A177-3AD203B41FA5}">
                      <a16:colId xmlns:a16="http://schemas.microsoft.com/office/drawing/2014/main" val="2658591762"/>
                    </a:ext>
                  </a:extLst>
                </a:gridCol>
                <a:gridCol w="1218456">
                  <a:extLst>
                    <a:ext uri="{9D8B030D-6E8A-4147-A177-3AD203B41FA5}">
                      <a16:colId xmlns:a16="http://schemas.microsoft.com/office/drawing/2014/main" val="20002"/>
                    </a:ext>
                  </a:extLst>
                </a:gridCol>
                <a:gridCol w="1725369">
                  <a:extLst>
                    <a:ext uri="{9D8B030D-6E8A-4147-A177-3AD203B41FA5}">
                      <a16:colId xmlns:a16="http://schemas.microsoft.com/office/drawing/2014/main" val="20003"/>
                    </a:ext>
                  </a:extLst>
                </a:gridCol>
              </a:tblGrid>
              <a:tr h="24303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50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Century Gothic" panose="020B0502020202020204" pitchFamily="34" charset="0"/>
                          <a:ea typeface="+mn-ea"/>
                          <a:cs typeface="Times New Roman" panose="02020603050405020304" pitchFamily="18" charset="0"/>
                        </a:rPr>
                        <a:t>Balance reserves</a:t>
                      </a:r>
                      <a:r>
                        <a:rPr lang="ru-RU" sz="1200" b="1" kern="1200">
                          <a:solidFill>
                            <a:schemeClr val="bg1"/>
                          </a:solidFill>
                          <a:latin typeface="Century Gothic" panose="020B0502020202020204" pitchFamily="34" charset="0"/>
                          <a:ea typeface="+mn-ea"/>
                          <a:cs typeface="Times New Roman" panose="02020603050405020304" pitchFamily="18" charset="0"/>
                        </a:rPr>
                        <a:t>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entury Gothic" panose="020B0502020202020204" pitchFamily="34" charset="0"/>
                        </a:rPr>
                        <a:t>Off-balance</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243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Century Gothic" panose="020B0502020202020204" pitchFamily="34" charset="0"/>
                          <a:ea typeface="+mn-ea"/>
                          <a:cs typeface="Times New Roman" panose="02020603050405020304" pitchFamily="18" charset="0"/>
                        </a:rPr>
                        <a:t>Ore</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А+В+С1-59,5 </a:t>
                      </a:r>
                      <a:r>
                        <a:rPr lang="en-US" sz="1200" b="0" dirty="0" err="1">
                          <a:solidFill>
                            <a:schemeClr val="tx1"/>
                          </a:solidFill>
                          <a:latin typeface="Century Gothic" panose="020B0502020202020204" pitchFamily="34" charset="0"/>
                        </a:rPr>
                        <a:t>thous</a:t>
                      </a:r>
                      <a:r>
                        <a:rPr lang="en-US" sz="1200" b="0" dirty="0">
                          <a:solidFill>
                            <a:schemeClr val="tx1"/>
                          </a:solidFill>
                          <a:latin typeface="Century Gothic" panose="020B0502020202020204" pitchFamily="34" charset="0"/>
                        </a:rPr>
                        <a:t>. t.</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67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Century Gothic" panose="020B0502020202020204" pitchFamily="34" charset="0"/>
                          <a:ea typeface="+mn-ea"/>
                          <a:cs typeface="Times New Roman" panose="02020603050405020304" pitchFamily="18" charset="0"/>
                        </a:rPr>
                        <a:t>Boron</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А+В+С1-11,6</a:t>
                      </a:r>
                      <a:r>
                        <a:rPr lang="ru-RU" sz="1200" b="0" baseline="0" dirty="0">
                          <a:solidFill>
                            <a:schemeClr val="tx1"/>
                          </a:solidFill>
                          <a:latin typeface="Century Gothic" panose="020B0502020202020204" pitchFamily="34" charset="0"/>
                        </a:rPr>
                        <a:t> </a:t>
                      </a:r>
                      <a:r>
                        <a:rPr lang="en-US" sz="1200" b="0" dirty="0" err="1">
                          <a:solidFill>
                            <a:schemeClr val="tx1"/>
                          </a:solidFill>
                          <a:latin typeface="Century Gothic" panose="020B0502020202020204" pitchFamily="34" charset="0"/>
                        </a:rPr>
                        <a:t>thous</a:t>
                      </a:r>
                      <a:r>
                        <a:rPr lang="en-US" sz="1200" b="0" dirty="0">
                          <a:solidFill>
                            <a:schemeClr val="tx1"/>
                          </a:solidFill>
                          <a:latin typeface="Century Gothic" panose="020B0502020202020204" pitchFamily="34" charset="0"/>
                        </a:rPr>
                        <a:t>. t.</a:t>
                      </a:r>
                      <a:endParaRPr lang="ru-RU" sz="1200" b="0" dirty="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568223" y="1411783"/>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cxnSp>
        <p:nvCxnSpPr>
          <p:cNvPr id="17" name="Прямая соединительная линия 16"/>
          <p:cNvCxnSpPr>
            <a:cxnSpLocks/>
          </p:cNvCxnSpPr>
          <p:nvPr/>
        </p:nvCxnSpPr>
        <p:spPr>
          <a:xfrm flipH="1">
            <a:off x="7722558" y="1833970"/>
            <a:ext cx="845666" cy="83515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966238" y="1786202"/>
            <a:ext cx="1306227" cy="88291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157636" y="921289"/>
            <a:ext cx="6227377" cy="2862322"/>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Location: </a:t>
            </a:r>
            <a:r>
              <a:rPr lang="en-US" sz="1200" dirty="0">
                <a:latin typeface="Arial" panose="020B0604020202020204" pitchFamily="34" charset="0"/>
                <a:cs typeface="Arial" panose="020B0604020202020204" pitchFamily="34" charset="0"/>
              </a:rPr>
              <a:t>Located 15 km southeast of </a:t>
            </a:r>
            <a:r>
              <a:rPr lang="en-US" sz="1200" dirty="0" err="1">
                <a:latin typeface="Arial" panose="020B0604020202020204" pitchFamily="34" charset="0"/>
                <a:cs typeface="Arial" panose="020B0604020202020204" pitchFamily="34" charset="0"/>
              </a:rPr>
              <a:t>Inderborskiy</a:t>
            </a:r>
            <a:r>
              <a:rPr lang="en-US" sz="1200" dirty="0">
                <a:latin typeface="Arial" panose="020B0604020202020204" pitchFamily="34" charset="0"/>
                <a:cs typeface="Arial" panose="020B0604020202020204" pitchFamily="34" charset="0"/>
              </a:rPr>
              <a:t> settlement in the Atyrau region.</a:t>
            </a:r>
          </a:p>
          <a:p>
            <a:pPr algn="just"/>
            <a:endParaRPr lang="en-US" sz="1200" dirty="0">
              <a:latin typeface="Arial" panose="020B0604020202020204" pitchFamily="34" charset="0"/>
              <a:cs typeface="Arial" panose="020B0604020202020204" pitchFamily="34" charset="0"/>
            </a:endParaRPr>
          </a:p>
          <a:p>
            <a:pPr algn="just"/>
            <a:r>
              <a:rPr lang="en-US" sz="1200" b="1" dirty="0">
                <a:latin typeface="Arial" panose="020B0604020202020204" pitchFamily="34" charset="0"/>
                <a:cs typeface="Arial" panose="020B0604020202020204" pitchFamily="34" charset="0"/>
              </a:rPr>
              <a:t>Brief Geological description: </a:t>
            </a:r>
            <a:r>
              <a:rPr lang="en-US" sz="1200" dirty="0">
                <a:latin typeface="Arial" panose="020B0604020202020204" pitchFamily="34" charset="0"/>
                <a:cs typeface="Arial" panose="020B0604020202020204" pitchFamily="34" charset="0"/>
              </a:rPr>
              <a:t>The area of ​​the deposit is composed of salt strata, eluvial formations of the gypcrete and Neogene – Quaternary deposits. According to the conditions of formation at the deposit, two layers of rocks can be distinguished: bedrock salt deposits and gypcrete. Marine terrigenous formation, </a:t>
            </a:r>
            <a:r>
              <a:rPr lang="en-US" sz="1200" dirty="0" err="1">
                <a:latin typeface="Arial" panose="020B0604020202020204" pitchFamily="34" charset="0"/>
                <a:cs typeface="Arial" panose="020B0604020202020204" pitchFamily="34" charset="0"/>
              </a:rPr>
              <a:t>Khvalynian</a:t>
            </a:r>
            <a:r>
              <a:rPr lang="en-US" sz="1200" dirty="0">
                <a:latin typeface="Arial" panose="020B0604020202020204" pitchFamily="34" charset="0"/>
                <a:cs typeface="Arial" panose="020B0604020202020204" pitchFamily="34" charset="0"/>
              </a:rPr>
              <a:t> horizon; eluvial formations of a gypcrete of late Permian-Quaternary age along the boron-potassium horizon of the </a:t>
            </a:r>
            <a:r>
              <a:rPr lang="en-US" sz="1200" dirty="0" err="1">
                <a:latin typeface="Arial" panose="020B0604020202020204" pitchFamily="34" charset="0"/>
                <a:cs typeface="Arial" panose="020B0604020202020204" pitchFamily="34" charset="0"/>
              </a:rPr>
              <a:t>Shushaktau</a:t>
            </a:r>
            <a:r>
              <a:rPr lang="en-US" sz="1200" dirty="0">
                <a:latin typeface="Arial" panose="020B0604020202020204" pitchFamily="34" charset="0"/>
                <a:cs typeface="Arial" panose="020B0604020202020204" pitchFamily="34" charset="0"/>
              </a:rPr>
              <a:t> member of the </a:t>
            </a:r>
            <a:r>
              <a:rPr lang="en-US" sz="1200" dirty="0" err="1">
                <a:latin typeface="Arial" panose="020B0604020202020204" pitchFamily="34" charset="0"/>
                <a:cs typeface="Arial" panose="020B0604020202020204" pitchFamily="34" charset="0"/>
              </a:rPr>
              <a:t>Kurgantau</a:t>
            </a:r>
            <a:r>
              <a:rPr lang="en-US" sz="1200" dirty="0">
                <a:latin typeface="Arial" panose="020B0604020202020204" pitchFamily="34" charset="0"/>
                <a:cs typeface="Arial" panose="020B0604020202020204" pitchFamily="34" charset="0"/>
              </a:rPr>
              <a:t> formation of the Early Permian.</a:t>
            </a:r>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average thickness is 40 m.</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Most of the reserves are located below the groundwater level. The deposit is being developed by open-pit mining. Based on the experience of the </a:t>
            </a:r>
            <a:r>
              <a:rPr lang="en-US" sz="1200" dirty="0" err="1">
                <a:latin typeface="Arial" panose="020B0604020202020204" pitchFamily="34" charset="0"/>
                <a:cs typeface="Arial" panose="020B0604020202020204" pitchFamily="34" charset="0"/>
              </a:rPr>
              <a:t>Indersky</a:t>
            </a:r>
            <a:r>
              <a:rPr lang="en-US" sz="1200" dirty="0">
                <a:latin typeface="Arial" panose="020B0604020202020204" pitchFamily="34" charset="0"/>
                <a:cs typeface="Arial" panose="020B0604020202020204" pitchFamily="34" charset="0"/>
              </a:rPr>
              <a:t> mine, the watered ore body will be mined without draining the quarry. The overburden and host rocks</a:t>
            </a:r>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of the ore body are represented by white and gray gypsums, anhydrite, and clays, as well as sand-clay deposits brought by ancient and modern karst.</a:t>
            </a:r>
          </a:p>
        </p:txBody>
      </p:sp>
      <p:pic>
        <p:nvPicPr>
          <p:cNvPr id="4" name="Рисунок 3">
            <a:extLst>
              <a:ext uri="{FF2B5EF4-FFF2-40B4-BE49-F238E27FC236}">
                <a16:creationId xmlns:a16="http://schemas.microsoft.com/office/drawing/2014/main" id="{031259CA-2F04-4416-8FA2-3733ADAB63A8}"/>
              </a:ext>
            </a:extLst>
          </p:cNvPr>
          <p:cNvPicPr>
            <a:picLocks noChangeAspect="1"/>
          </p:cNvPicPr>
          <p:nvPr/>
        </p:nvPicPr>
        <p:blipFill>
          <a:blip r:embed="rId3"/>
          <a:stretch>
            <a:fillRect/>
          </a:stretch>
        </p:blipFill>
        <p:spPr>
          <a:xfrm>
            <a:off x="7722558" y="2686149"/>
            <a:ext cx="2549906" cy="2022339"/>
          </a:xfrm>
          <a:prstGeom prst="rect">
            <a:avLst/>
          </a:prstGeom>
          <a:ln>
            <a:solidFill>
              <a:schemeClr val="tx1"/>
            </a:solidFill>
          </a:ln>
        </p:spPr>
      </p:pic>
      <p:sp>
        <p:nvSpPr>
          <p:cNvPr id="20" name="TextBox 19">
            <a:extLst>
              <a:ext uri="{FF2B5EF4-FFF2-40B4-BE49-F238E27FC236}">
                <a16:creationId xmlns:a16="http://schemas.microsoft.com/office/drawing/2014/main" id="{EA54A121-1EC3-4A5C-8C89-A17E389F25CA}"/>
              </a:ext>
            </a:extLst>
          </p:cNvPr>
          <p:cNvSpPr txBox="1"/>
          <p:nvPr/>
        </p:nvSpPr>
        <p:spPr>
          <a:xfrm>
            <a:off x="8335345" y="4984554"/>
            <a:ext cx="1952178" cy="5847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 Territory included in state subsoil fund management program for solid minerals extraction (reserve deposit contour)</a:t>
            </a:r>
            <a:endParaRPr lang="ru-RU" sz="800" dirty="0">
              <a:latin typeface="Arial" panose="020B0604020202020204" pitchFamily="34" charset="0"/>
              <a:cs typeface="Arial" panose="020B0604020202020204" pitchFamily="34" charset="0"/>
            </a:endParaRPr>
          </a:p>
        </p:txBody>
      </p:sp>
      <p:pic>
        <p:nvPicPr>
          <p:cNvPr id="21" name="Рисунок 20">
            <a:extLst>
              <a:ext uri="{FF2B5EF4-FFF2-40B4-BE49-F238E27FC236}">
                <a16:creationId xmlns:a16="http://schemas.microsoft.com/office/drawing/2014/main" id="{95A7712E-00DB-4B65-9736-A14219DAB805}"/>
              </a:ext>
            </a:extLst>
          </p:cNvPr>
          <p:cNvPicPr>
            <a:picLocks noChangeAspect="1"/>
          </p:cNvPicPr>
          <p:nvPr/>
        </p:nvPicPr>
        <p:blipFill>
          <a:blip r:embed="rId4"/>
          <a:stretch>
            <a:fillRect/>
          </a:stretch>
        </p:blipFill>
        <p:spPr>
          <a:xfrm>
            <a:off x="7824192" y="5060617"/>
            <a:ext cx="409632" cy="200053"/>
          </a:xfrm>
          <a:prstGeom prst="rect">
            <a:avLst/>
          </a:prstGeom>
          <a:ln w="19050">
            <a:solidFill>
              <a:srgbClr val="FF0000"/>
            </a:solidFill>
          </a:ln>
        </p:spPr>
      </p:pic>
      <p:sp>
        <p:nvSpPr>
          <p:cNvPr id="18" name="Google Shape;1365;p21">
            <a:extLst>
              <a:ext uri="{FF2B5EF4-FFF2-40B4-BE49-F238E27FC236}">
                <a16:creationId xmlns:a16="http://schemas.microsoft.com/office/drawing/2014/main" id="{866EB20F-E42C-4803-96FC-2A56460F24CA}"/>
              </a:ext>
            </a:extLst>
          </p:cNvPr>
          <p:cNvSpPr txBox="1"/>
          <p:nvPr/>
        </p:nvSpPr>
        <p:spPr>
          <a:xfrm>
            <a:off x="0" y="0"/>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de-DE" sz="2000" dirty="0" err="1">
                <a:cs typeface="Arial" panose="020B0604020202020204" pitchFamily="34" charset="0"/>
              </a:rPr>
              <a:t>Deposit</a:t>
            </a:r>
            <a:r>
              <a:rPr lang="de-DE" sz="2000" dirty="0">
                <a:cs typeface="Arial" panose="020B0604020202020204" pitchFamily="34" charset="0"/>
              </a:rPr>
              <a:t> 94 in Atyrau </a:t>
            </a:r>
            <a:r>
              <a:rPr lang="de-DE" sz="2000" dirty="0" err="1">
                <a:cs typeface="Arial" panose="020B0604020202020204" pitchFamily="34" charset="0"/>
              </a:rPr>
              <a:t>region</a:t>
            </a:r>
            <a:endParaRPr lang="de-DE" sz="2000" dirty="0">
              <a:cs typeface="Arial" panose="020B0604020202020204" pitchFamily="34" charset="0"/>
            </a:endParaRPr>
          </a:p>
        </p:txBody>
      </p:sp>
      <p:pic>
        <p:nvPicPr>
          <p:cNvPr id="22" name="Google Shape;28;p1">
            <a:extLst>
              <a:ext uri="{FF2B5EF4-FFF2-40B4-BE49-F238E27FC236}">
                <a16:creationId xmlns:a16="http://schemas.microsoft.com/office/drawing/2014/main" id="{196880DC-4DA3-49DF-8318-0CE6327C9D8B}"/>
              </a:ext>
            </a:extLst>
          </p:cNvPr>
          <p:cNvPicPr preferRelativeResize="0"/>
          <p:nvPr/>
        </p:nvPicPr>
        <p:blipFill rotWithShape="1">
          <a:blip r:embed="rId5">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411474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782124" y="642976"/>
            <a:ext cx="6822795" cy="4060863"/>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Location: </a:t>
            </a:r>
            <a:r>
              <a:rPr lang="en-US" sz="1200" dirty="0">
                <a:solidFill>
                  <a:schemeClr val="tx1"/>
                </a:solidFill>
                <a:latin typeface="Arial" panose="020B0604020202020204" pitchFamily="34" charset="0"/>
                <a:cs typeface="Arial" panose="020B0604020202020204" pitchFamily="34" charset="0"/>
              </a:rPr>
              <a:t>The deposit is located on the southern shore of Lake </a:t>
            </a:r>
            <a:r>
              <a:rPr lang="en-US" sz="1200" dirty="0" err="1">
                <a:solidFill>
                  <a:schemeClr val="tx1"/>
                </a:solidFill>
                <a:latin typeface="Arial" panose="020B0604020202020204" pitchFamily="34" charset="0"/>
                <a:cs typeface="Arial" panose="020B0604020202020204" pitchFamily="34" charset="0"/>
              </a:rPr>
              <a:t>Kyzylautkol</a:t>
            </a:r>
            <a:r>
              <a:rPr lang="en-US" sz="1200" dirty="0">
                <a:solidFill>
                  <a:schemeClr val="tx1"/>
                </a:solidFill>
                <a:latin typeface="Arial" panose="020B0604020202020204" pitchFamily="34" charset="0"/>
                <a:cs typeface="Arial" panose="020B0604020202020204" pitchFamily="34" charset="0"/>
              </a:rPr>
              <a:t> in the </a:t>
            </a:r>
            <a:r>
              <a:rPr lang="en-US" sz="1200" dirty="0" err="1">
                <a:solidFill>
                  <a:schemeClr val="tx1"/>
                </a:solidFill>
                <a:latin typeface="Arial" panose="020B0604020202020204" pitchFamily="34" charset="0"/>
                <a:cs typeface="Arial" panose="020B0604020202020204" pitchFamily="34" charset="0"/>
              </a:rPr>
              <a:t>Zhambyl</a:t>
            </a:r>
            <a:r>
              <a:rPr lang="en-US" sz="1200" dirty="0">
                <a:solidFill>
                  <a:schemeClr val="tx1"/>
                </a:solidFill>
                <a:latin typeface="Arial" panose="020B0604020202020204" pitchFamily="34" charset="0"/>
                <a:cs typeface="Arial" panose="020B0604020202020204" pitchFamily="34" charset="0"/>
              </a:rPr>
              <a:t> region, 30 km north of </a:t>
            </a:r>
            <a:r>
              <a:rPr lang="en-US" sz="1200" dirty="0" err="1">
                <a:solidFill>
                  <a:schemeClr val="tx1"/>
                </a:solidFill>
                <a:latin typeface="Arial" panose="020B0604020202020204" pitchFamily="34" charset="0"/>
                <a:cs typeface="Arial" panose="020B0604020202020204" pitchFamily="34" charset="0"/>
              </a:rPr>
              <a:t>Karatau</a:t>
            </a:r>
            <a:r>
              <a:rPr lang="en-US" sz="1200" dirty="0">
                <a:solidFill>
                  <a:schemeClr val="tx1"/>
                </a:solidFill>
                <a:latin typeface="Arial" panose="020B0604020202020204" pitchFamily="34" charset="0"/>
                <a:cs typeface="Arial" panose="020B0604020202020204" pitchFamily="34" charset="0"/>
              </a:rPr>
              <a:t> railway station, connected by a dirt road.</a:t>
            </a:r>
          </a:p>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Brief Geological description: </a:t>
            </a:r>
            <a:r>
              <a:rPr lang="en-US" sz="1200" dirty="0">
                <a:solidFill>
                  <a:schemeClr val="tx1"/>
                </a:solidFill>
                <a:latin typeface="Arial" panose="020B0604020202020204" pitchFamily="34" charset="0"/>
                <a:cs typeface="Arial" panose="020B0604020202020204" pitchFamily="34" charset="0"/>
              </a:rPr>
              <a:t>In the collapse of chalcedony-bearing flints, trenches are spaced 20-100 m across the strike. Between the trenches, exploratory pits (2x2x1,2 m) are dug, and on the continuation of the trenches, shafts of 5 m deep are spaced 20-60 m apart. The core bodies are studied with 10-15 m deep boreholes spaced 50x50 m and 6-10 m deep shafts spaced 100x100 m; sampling is bulk.</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Within the terrigenous-carbonate strata of carboniferous age, with a thickness of 3500 m, the productive strata is localized at the top of the section; the joints between the underlying layers and the ore-bearing strata are clear.</a:t>
            </a:r>
            <a:endParaRPr lang="ru-RU" sz="1200" dirty="0">
              <a:solidFill>
                <a:schemeClr val="tx1"/>
              </a:solidFill>
              <a:latin typeface="Arial" panose="020B0604020202020204" pitchFamily="34" charset="0"/>
              <a:cs typeface="Arial" panose="020B0604020202020204" pitchFamily="34" charset="0"/>
            </a:endParaRP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Chalcedony-containing flint bodies form positive relief in the form of asymmetrical ridges of W-NW strike and pillar-shaped elevations; heights range from 15 to 35 m.</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Sedimentary chemogenic; accumulation of silica in shallow seas by chemical precipitation, followed by metamorphism.</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9 sections</a:t>
            </a:r>
            <a:r>
              <a:rPr lang="kk-KZ"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of flint collapse with reserves up to 1-1,5 m depth by categories B+C1 - 1450 tons have been developed. In the eastern part of the deposit, a section of indigenous bodies (depth from 1.5 to 7 m) has been identified with reserves in categories C1 + C2 - 251.4, developed by 25%. The areas have a rectangular shape, elongated along the strike of the layers of ore-bearing rocks</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897287625"/>
              </p:ext>
            </p:extLst>
          </p:nvPr>
        </p:nvGraphicFramePr>
        <p:xfrm>
          <a:off x="1137884" y="4921170"/>
          <a:ext cx="6111273" cy="1460272"/>
        </p:xfrm>
        <a:graphic>
          <a:graphicData uri="http://schemas.openxmlformats.org/drawingml/2006/table">
            <a:tbl>
              <a:tblPr firstRow="1" firstCol="1" bandRow="1">
                <a:tableStyleId>{21E4AEA4-8DFA-4A89-87EB-49C32662AFE0}</a:tableStyleId>
              </a:tblPr>
              <a:tblGrid>
                <a:gridCol w="1409748">
                  <a:extLst>
                    <a:ext uri="{9D8B030D-6E8A-4147-A177-3AD203B41FA5}">
                      <a16:colId xmlns:a16="http://schemas.microsoft.com/office/drawing/2014/main" val="131043786"/>
                    </a:ext>
                  </a:extLst>
                </a:gridCol>
                <a:gridCol w="1800877">
                  <a:extLst>
                    <a:ext uri="{9D8B030D-6E8A-4147-A177-3AD203B41FA5}">
                      <a16:colId xmlns:a16="http://schemas.microsoft.com/office/drawing/2014/main" val="2658591762"/>
                    </a:ext>
                  </a:extLst>
                </a:gridCol>
                <a:gridCol w="1200585">
                  <a:extLst>
                    <a:ext uri="{9D8B030D-6E8A-4147-A177-3AD203B41FA5}">
                      <a16:colId xmlns:a16="http://schemas.microsoft.com/office/drawing/2014/main" val="20002"/>
                    </a:ext>
                  </a:extLst>
                </a:gridCol>
                <a:gridCol w="1700063">
                  <a:extLst>
                    <a:ext uri="{9D8B030D-6E8A-4147-A177-3AD203B41FA5}">
                      <a16:colId xmlns:a16="http://schemas.microsoft.com/office/drawing/2014/main" val="20003"/>
                    </a:ext>
                  </a:extLst>
                </a:gridCol>
              </a:tblGrid>
              <a:tr h="26043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4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Century Gothic" panose="020B0502020202020204" pitchFamily="34" charset="0"/>
                          <a:ea typeface="+mn-ea"/>
                          <a:cs typeface="Times New Roman" panose="02020603050405020304" pitchFamily="18" charset="0"/>
                        </a:rPr>
                        <a:t>Balance reserves</a:t>
                      </a:r>
                      <a:r>
                        <a:rPr lang="ru-RU" sz="1200" b="1" kern="1200">
                          <a:solidFill>
                            <a:schemeClr val="bg1"/>
                          </a:solidFill>
                          <a:latin typeface="Century Gothic" panose="020B0502020202020204" pitchFamily="34" charset="0"/>
                          <a:ea typeface="+mn-ea"/>
                          <a:cs typeface="Times New Roman" panose="02020603050405020304" pitchFamily="18" charset="0"/>
                        </a:rPr>
                        <a:t>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entury Gothic" panose="020B0502020202020204" pitchFamily="34" charset="0"/>
                        </a:rPr>
                        <a:t>Off-balance</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751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Century Gothic" panose="020B0502020202020204" pitchFamily="34" charset="0"/>
                          <a:ea typeface="+mn-ea"/>
                          <a:cs typeface="Times New Roman" panose="02020603050405020304" pitchFamily="18" charset="0"/>
                        </a:rPr>
                        <a:t>Chalcedony</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С1-50,4 </a:t>
                      </a:r>
                      <a:r>
                        <a:rPr lang="en-US" sz="1200" b="0" dirty="0">
                          <a:solidFill>
                            <a:schemeClr val="tx1"/>
                          </a:solidFill>
                          <a:latin typeface="Century Gothic" panose="020B0502020202020204" pitchFamily="34" charset="0"/>
                        </a:rPr>
                        <a:t>tons</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С2-9,2</a:t>
                      </a:r>
                      <a:r>
                        <a:rPr lang="ru-RU" sz="1200" b="0" baseline="0" dirty="0">
                          <a:solidFill>
                            <a:schemeClr val="tx1"/>
                          </a:solidFill>
                          <a:latin typeface="Century Gothic" panose="020B0502020202020204" pitchFamily="34" charset="0"/>
                        </a:rPr>
                        <a:t> </a:t>
                      </a:r>
                      <a:r>
                        <a:rPr lang="en-US" sz="1200" b="0" baseline="0" dirty="0">
                          <a:solidFill>
                            <a:schemeClr val="tx1"/>
                          </a:solidFill>
                          <a:latin typeface="Century Gothic" panose="020B0502020202020204" pitchFamily="34" charset="0"/>
                        </a:rPr>
                        <a:t>tons</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678682" y="1683983"/>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cxnSp>
        <p:nvCxnSpPr>
          <p:cNvPr id="17" name="Прямая соединительная линия 16"/>
          <p:cNvCxnSpPr>
            <a:cxnSpLocks/>
          </p:cNvCxnSpPr>
          <p:nvPr/>
        </p:nvCxnSpPr>
        <p:spPr>
          <a:xfrm flipH="1">
            <a:off x="7694748" y="2090641"/>
            <a:ext cx="2030406" cy="81126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10060027" y="2090641"/>
            <a:ext cx="601187" cy="798968"/>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4D67EE5C-EAB0-4AAB-B686-FFD8D05E6197}"/>
              </a:ext>
            </a:extLst>
          </p:cNvPr>
          <p:cNvPicPr>
            <a:picLocks noChangeAspect="1"/>
          </p:cNvPicPr>
          <p:nvPr/>
        </p:nvPicPr>
        <p:blipFill>
          <a:blip r:embed="rId3"/>
          <a:stretch>
            <a:fillRect/>
          </a:stretch>
        </p:blipFill>
        <p:spPr>
          <a:xfrm>
            <a:off x="7694748" y="2929231"/>
            <a:ext cx="2975799" cy="1546455"/>
          </a:xfrm>
          <a:prstGeom prst="rect">
            <a:avLst/>
          </a:prstGeom>
          <a:ln>
            <a:solidFill>
              <a:schemeClr val="tx1"/>
            </a:solidFill>
          </a:ln>
        </p:spPr>
      </p:pic>
      <p:sp>
        <p:nvSpPr>
          <p:cNvPr id="20" name="TextBox 19">
            <a:extLst>
              <a:ext uri="{FF2B5EF4-FFF2-40B4-BE49-F238E27FC236}">
                <a16:creationId xmlns:a16="http://schemas.microsoft.com/office/drawing/2014/main" id="{A4D088FD-A258-4415-B0A3-7EB92253BE17}"/>
              </a:ext>
            </a:extLst>
          </p:cNvPr>
          <p:cNvSpPr txBox="1"/>
          <p:nvPr/>
        </p:nvSpPr>
        <p:spPr>
          <a:xfrm>
            <a:off x="8497500" y="4829785"/>
            <a:ext cx="1952178" cy="5847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 Territory included in state subsoil fund management program for solid minerals extraction (reserve deposit contour)</a:t>
            </a:r>
            <a:endParaRPr lang="ru-RU" sz="800" dirty="0">
              <a:latin typeface="Arial" panose="020B0604020202020204" pitchFamily="34" charset="0"/>
              <a:cs typeface="Arial" panose="020B0604020202020204" pitchFamily="34" charset="0"/>
            </a:endParaRPr>
          </a:p>
        </p:txBody>
      </p:sp>
      <p:pic>
        <p:nvPicPr>
          <p:cNvPr id="21" name="Рисунок 20">
            <a:extLst>
              <a:ext uri="{FF2B5EF4-FFF2-40B4-BE49-F238E27FC236}">
                <a16:creationId xmlns:a16="http://schemas.microsoft.com/office/drawing/2014/main" id="{EFE93B83-EED5-49CF-A458-D474FB7484E5}"/>
              </a:ext>
            </a:extLst>
          </p:cNvPr>
          <p:cNvPicPr>
            <a:picLocks noChangeAspect="1"/>
          </p:cNvPicPr>
          <p:nvPr/>
        </p:nvPicPr>
        <p:blipFill>
          <a:blip r:embed="rId4"/>
          <a:stretch>
            <a:fillRect/>
          </a:stretch>
        </p:blipFill>
        <p:spPr>
          <a:xfrm>
            <a:off x="8057837" y="4939720"/>
            <a:ext cx="409632" cy="200053"/>
          </a:xfrm>
          <a:prstGeom prst="rect">
            <a:avLst/>
          </a:prstGeom>
          <a:ln w="19050">
            <a:solidFill>
              <a:srgbClr val="FF0000"/>
            </a:solidFill>
          </a:ln>
        </p:spPr>
      </p:pic>
      <p:sp>
        <p:nvSpPr>
          <p:cNvPr id="24" name="Google Shape;1365;p21">
            <a:extLst>
              <a:ext uri="{FF2B5EF4-FFF2-40B4-BE49-F238E27FC236}">
                <a16:creationId xmlns:a16="http://schemas.microsoft.com/office/drawing/2014/main" id="{D9CEA70A-8FA6-499A-A389-EEC16A2ABA7A}"/>
              </a:ext>
            </a:extLst>
          </p:cNvPr>
          <p:cNvSpPr txBox="1"/>
          <p:nvPr/>
        </p:nvSpPr>
        <p:spPr>
          <a:xfrm>
            <a:off x="0" y="-5228"/>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de-DE" sz="2000" dirty="0" err="1">
                <a:cs typeface="Arial" panose="020B0604020202020204" pitchFamily="34" charset="0"/>
              </a:rPr>
              <a:t>Priozernoye</a:t>
            </a:r>
            <a:r>
              <a:rPr lang="de-DE" sz="2000" dirty="0">
                <a:cs typeface="Arial" panose="020B0604020202020204" pitchFamily="34" charset="0"/>
              </a:rPr>
              <a:t> </a:t>
            </a:r>
            <a:r>
              <a:rPr lang="de-DE" sz="2000" dirty="0" err="1">
                <a:cs typeface="Arial" panose="020B0604020202020204" pitchFamily="34" charset="0"/>
              </a:rPr>
              <a:t>deposit</a:t>
            </a:r>
            <a:r>
              <a:rPr lang="de-DE" sz="2000" dirty="0">
                <a:cs typeface="Arial" panose="020B0604020202020204" pitchFamily="34" charset="0"/>
              </a:rPr>
              <a:t> in Zhambyl </a:t>
            </a:r>
            <a:r>
              <a:rPr lang="de-DE" sz="2000" dirty="0" err="1">
                <a:cs typeface="Arial" panose="020B0604020202020204" pitchFamily="34" charset="0"/>
              </a:rPr>
              <a:t>region</a:t>
            </a:r>
            <a:endParaRPr lang="de-DE" sz="2000" dirty="0">
              <a:cs typeface="Arial" panose="020B0604020202020204" pitchFamily="34" charset="0"/>
            </a:endParaRPr>
          </a:p>
        </p:txBody>
      </p:sp>
      <p:pic>
        <p:nvPicPr>
          <p:cNvPr id="25" name="Google Shape;28;p1">
            <a:extLst>
              <a:ext uri="{FF2B5EF4-FFF2-40B4-BE49-F238E27FC236}">
                <a16:creationId xmlns:a16="http://schemas.microsoft.com/office/drawing/2014/main" id="{9F5DC382-6F52-4235-9616-0F407788B510}"/>
              </a:ext>
            </a:extLst>
          </p:cNvPr>
          <p:cNvPicPr preferRelativeResize="0"/>
          <p:nvPr/>
        </p:nvPicPr>
        <p:blipFill rotWithShape="1">
          <a:blip r:embed="rId5">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37359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854858" y="201798"/>
            <a:ext cx="6859055" cy="501266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Location:</a:t>
            </a:r>
            <a:r>
              <a:rPr lang="en-US" sz="1200" dirty="0">
                <a:solidFill>
                  <a:schemeClr val="tx1"/>
                </a:solidFill>
                <a:latin typeface="Arial" panose="020B0604020202020204" pitchFamily="34" charset="0"/>
                <a:cs typeface="Arial" panose="020B0604020202020204" pitchFamily="34" charset="0"/>
              </a:rPr>
              <a:t> Located 6 km east of </a:t>
            </a:r>
            <a:r>
              <a:rPr lang="en-US" sz="1200" dirty="0" err="1">
                <a:solidFill>
                  <a:schemeClr val="tx1"/>
                </a:solidFill>
                <a:latin typeface="Arial" panose="020B0604020202020204" pitchFamily="34" charset="0"/>
                <a:cs typeface="Arial" panose="020B0604020202020204" pitchFamily="34" charset="0"/>
              </a:rPr>
              <a:t>Oktyabrskiy</a:t>
            </a:r>
            <a:r>
              <a:rPr lang="en-US" sz="1200" dirty="0">
                <a:solidFill>
                  <a:schemeClr val="tx1"/>
                </a:solidFill>
                <a:latin typeface="Arial" panose="020B0604020202020204" pitchFamily="34" charset="0"/>
                <a:cs typeface="Arial" panose="020B0604020202020204" pitchFamily="34" charset="0"/>
              </a:rPr>
              <a:t> settlement, 3 km from the worked-out </a:t>
            </a:r>
            <a:r>
              <a:rPr lang="en-US" sz="1200" dirty="0" err="1">
                <a:solidFill>
                  <a:schemeClr val="tx1"/>
                </a:solidFill>
                <a:latin typeface="Arial" panose="020B0604020202020204" pitchFamily="34" charset="0"/>
                <a:cs typeface="Arial" panose="020B0604020202020204" pitchFamily="34" charset="0"/>
              </a:rPr>
              <a:t>Zimneye</a:t>
            </a:r>
            <a:r>
              <a:rPr lang="en-US" sz="1200" dirty="0">
                <a:solidFill>
                  <a:schemeClr val="tx1"/>
                </a:solidFill>
                <a:latin typeface="Arial" panose="020B0604020202020204" pitchFamily="34" charset="0"/>
                <a:cs typeface="Arial" panose="020B0604020202020204" pitchFamily="34" charset="0"/>
              </a:rPr>
              <a:t> deposit.</a:t>
            </a:r>
          </a:p>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Brief Geological description: </a:t>
            </a:r>
            <a:r>
              <a:rPr lang="en-US" sz="1200" dirty="0">
                <a:solidFill>
                  <a:schemeClr val="tx1"/>
                </a:solidFill>
                <a:latin typeface="Arial" panose="020B0604020202020204" pitchFamily="34" charset="0"/>
                <a:cs typeface="Arial" panose="020B0604020202020204" pitchFamily="34" charset="0"/>
              </a:rPr>
              <a:t>Cretaceous bauxite-bearing deposits fill a karst sinkhole in Lower Carboniferous limestones, which are in contact with effusive-sedimentary rocks of the same age. The depth of the karst depression is about 200 meters. Five ore bodies (1, 1a-1d) have been identified in the section of the bauxite-bearing deposits. Three of them - 1, 1a, 1b - contain industrial reserves, amounting to a total of 915.1 thousand tons. The ore bodies have a length of 70 to 100 meters, and their width does not exceed 100 meters. The minimum depth of the roof is 33.1 meters, and the sole of ore body 1b is located at a depth of 148.1 meters. The thickness of the bauxites in the ore bodies is 9.3 meters, 22.3 meters, and 25.9 meters.</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Characterizing the quality of the bauxites, it should be noted, on the one hand the high alumina content (45-47%) in the ore bodies, the low silica content (8-9%) and iron content (2-12%), and at the same time, the high carbonate content (on average for the deposit - 2.44%), organic matter (Sorghum about 1%) and pyrite up to 9%, which is reflected in the high sulfur content.</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According to Russian </a:t>
            </a:r>
            <a:r>
              <a:rPr lang="en-US" sz="1200" dirty="0" err="1">
                <a:solidFill>
                  <a:schemeClr val="tx1"/>
                </a:solidFill>
                <a:latin typeface="Arial" panose="020B0604020202020204" pitchFamily="34" charset="0"/>
                <a:cs typeface="Arial" panose="020B0604020202020204" pitchFamily="34" charset="0"/>
              </a:rPr>
              <a:t>aluminium</a:t>
            </a:r>
            <a:r>
              <a:rPr lang="en-US" sz="1200" dirty="0">
                <a:solidFill>
                  <a:schemeClr val="tx1"/>
                </a:solidFill>
                <a:latin typeface="Arial" panose="020B0604020202020204" pitchFamily="34" charset="0"/>
                <a:cs typeface="Arial" panose="020B0604020202020204" pitchFamily="34" charset="0"/>
              </a:rPr>
              <a:t> and magnesium institute (VAMI), the bauxites of the East-</a:t>
            </a:r>
            <a:r>
              <a:rPr lang="en-US" sz="1200" dirty="0" err="1">
                <a:solidFill>
                  <a:schemeClr val="tx1"/>
                </a:solidFill>
                <a:latin typeface="Arial" panose="020B0604020202020204" pitchFamily="34" charset="0"/>
                <a:cs typeface="Arial" panose="020B0604020202020204" pitchFamily="34" charset="0"/>
              </a:rPr>
              <a:t>Kozyrevsky</a:t>
            </a:r>
            <a:r>
              <a:rPr lang="en-US" sz="1200" dirty="0">
                <a:solidFill>
                  <a:schemeClr val="tx1"/>
                </a:solidFill>
                <a:latin typeface="Arial" panose="020B0604020202020204" pitchFamily="34" charset="0"/>
                <a:cs typeface="Arial" panose="020B0604020202020204" pitchFamily="34" charset="0"/>
              </a:rPr>
              <a:t> deposit are unsuitable for use at the Pavlodar plant due to their technological properties.</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The engineering-geological and hydrogeological conditions of the deposit's occurrence are assessed as complex (high water inflows into the quarry are expected at a high stripping coefficient).</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617071451"/>
              </p:ext>
            </p:extLst>
          </p:nvPr>
        </p:nvGraphicFramePr>
        <p:xfrm>
          <a:off x="1157636" y="4878538"/>
          <a:ext cx="6202241" cy="1509324"/>
        </p:xfrm>
        <a:graphic>
          <a:graphicData uri="http://schemas.openxmlformats.org/drawingml/2006/table">
            <a:tbl>
              <a:tblPr firstRow="1" firstCol="1" bandRow="1">
                <a:tableStyleId>{21E4AEA4-8DFA-4A89-87EB-49C32662AFE0}</a:tableStyleId>
              </a:tblPr>
              <a:tblGrid>
                <a:gridCol w="1430733">
                  <a:extLst>
                    <a:ext uri="{9D8B030D-6E8A-4147-A177-3AD203B41FA5}">
                      <a16:colId xmlns:a16="http://schemas.microsoft.com/office/drawing/2014/main" val="131043786"/>
                    </a:ext>
                  </a:extLst>
                </a:gridCol>
                <a:gridCol w="1827683">
                  <a:extLst>
                    <a:ext uri="{9D8B030D-6E8A-4147-A177-3AD203B41FA5}">
                      <a16:colId xmlns:a16="http://schemas.microsoft.com/office/drawing/2014/main" val="2658591762"/>
                    </a:ext>
                  </a:extLst>
                </a:gridCol>
                <a:gridCol w="1218456">
                  <a:extLst>
                    <a:ext uri="{9D8B030D-6E8A-4147-A177-3AD203B41FA5}">
                      <a16:colId xmlns:a16="http://schemas.microsoft.com/office/drawing/2014/main" val="20002"/>
                    </a:ext>
                  </a:extLst>
                </a:gridCol>
                <a:gridCol w="1725369">
                  <a:extLst>
                    <a:ext uri="{9D8B030D-6E8A-4147-A177-3AD203B41FA5}">
                      <a16:colId xmlns:a16="http://schemas.microsoft.com/office/drawing/2014/main" val="20003"/>
                    </a:ext>
                  </a:extLst>
                </a:gridCol>
              </a:tblGrid>
              <a:tr h="231837">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601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Century Gothic" panose="020B0502020202020204" pitchFamily="34" charset="0"/>
                          <a:ea typeface="+mn-ea"/>
                          <a:cs typeface="Times New Roman" panose="02020603050405020304" pitchFamily="18" charset="0"/>
                        </a:rPr>
                        <a:t>Balance reserves</a:t>
                      </a:r>
                      <a:r>
                        <a:rPr lang="ru-RU" sz="1200" b="1" kern="1200" dirty="0">
                          <a:solidFill>
                            <a:schemeClr val="bg1"/>
                          </a:solidFill>
                          <a:latin typeface="Century Gothic" panose="020B0502020202020204" pitchFamily="34" charset="0"/>
                          <a:ea typeface="+mn-ea"/>
                          <a:cs typeface="Times New Roman" panose="02020603050405020304" pitchFamily="18" charset="0"/>
                        </a:rPr>
                        <a:t>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entury Gothic" panose="020B0502020202020204" pitchFamily="34" charset="0"/>
                        </a:rPr>
                        <a:t>Off-balance</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774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Century Gothic" panose="020B0502020202020204" pitchFamily="34" charset="0"/>
                          <a:ea typeface="+mn-ea"/>
                          <a:cs typeface="Times New Roman" panose="02020603050405020304" pitchFamily="18" charset="0"/>
                        </a:rPr>
                        <a:t>Bauxites</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С1-914,0 </a:t>
                      </a:r>
                      <a:r>
                        <a:rPr lang="en-US" sz="1200" b="0" dirty="0" err="1">
                          <a:solidFill>
                            <a:schemeClr val="tx1"/>
                          </a:solidFill>
                          <a:latin typeface="Century Gothic" panose="020B0502020202020204" pitchFamily="34" charset="0"/>
                        </a:rPr>
                        <a:t>thous</a:t>
                      </a:r>
                      <a:r>
                        <a:rPr lang="en-US" sz="1200" b="0" dirty="0">
                          <a:solidFill>
                            <a:schemeClr val="tx1"/>
                          </a:solidFill>
                          <a:latin typeface="Century Gothic" panose="020B0502020202020204" pitchFamily="34" charset="0"/>
                        </a:rPr>
                        <a:t>. t.</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010292" y="945482"/>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8399537" y="1352141"/>
            <a:ext cx="610756" cy="92816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9416952" y="1352141"/>
            <a:ext cx="1017414" cy="928167"/>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FFA28439-3032-471D-84A7-D5E9F0C6A1B1}"/>
              </a:ext>
            </a:extLst>
          </p:cNvPr>
          <p:cNvPicPr>
            <a:picLocks noChangeAspect="1"/>
          </p:cNvPicPr>
          <p:nvPr/>
        </p:nvPicPr>
        <p:blipFill>
          <a:blip r:embed="rId3"/>
          <a:stretch>
            <a:fillRect/>
          </a:stretch>
        </p:blipFill>
        <p:spPr>
          <a:xfrm>
            <a:off x="8399538" y="2289616"/>
            <a:ext cx="2034829" cy="1497556"/>
          </a:xfrm>
          <a:prstGeom prst="rect">
            <a:avLst/>
          </a:prstGeom>
          <a:ln>
            <a:solidFill>
              <a:schemeClr val="tx1"/>
            </a:solidFill>
          </a:ln>
        </p:spPr>
      </p:pic>
      <p:sp>
        <p:nvSpPr>
          <p:cNvPr id="20" name="TextBox 19">
            <a:extLst>
              <a:ext uri="{FF2B5EF4-FFF2-40B4-BE49-F238E27FC236}">
                <a16:creationId xmlns:a16="http://schemas.microsoft.com/office/drawing/2014/main" id="{746251CB-0926-4E54-9E6D-5C1753F88AAF}"/>
              </a:ext>
            </a:extLst>
          </p:cNvPr>
          <p:cNvSpPr txBox="1"/>
          <p:nvPr/>
        </p:nvSpPr>
        <p:spPr>
          <a:xfrm>
            <a:off x="8760296" y="4241933"/>
            <a:ext cx="1952178"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Territory included in state subsoil fund management program for solid minerals extraction (reserve deposit contour)</a:t>
            </a:r>
            <a:endParaRPr lang="ru-RU" sz="800" dirty="0">
              <a:latin typeface="Times New Roman" panose="02020603050405020304" pitchFamily="18"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76DEA5F4-0AAA-4A22-9115-05A2C177521D}"/>
              </a:ext>
            </a:extLst>
          </p:cNvPr>
          <p:cNvPicPr>
            <a:picLocks noChangeAspect="1"/>
          </p:cNvPicPr>
          <p:nvPr/>
        </p:nvPicPr>
        <p:blipFill>
          <a:blip r:embed="rId4"/>
          <a:stretch>
            <a:fillRect/>
          </a:stretch>
        </p:blipFill>
        <p:spPr>
          <a:xfrm>
            <a:off x="8320633" y="4351868"/>
            <a:ext cx="409632" cy="200053"/>
          </a:xfrm>
          <a:prstGeom prst="rect">
            <a:avLst/>
          </a:prstGeom>
          <a:ln w="19050">
            <a:solidFill>
              <a:srgbClr val="FF0000"/>
            </a:solidFill>
          </a:ln>
        </p:spPr>
      </p:pic>
      <p:sp>
        <p:nvSpPr>
          <p:cNvPr id="22" name="Google Shape;1365;p21">
            <a:extLst>
              <a:ext uri="{FF2B5EF4-FFF2-40B4-BE49-F238E27FC236}">
                <a16:creationId xmlns:a16="http://schemas.microsoft.com/office/drawing/2014/main" id="{9E2F2AF7-2620-482B-9E9D-94E4E2BC8BC1}"/>
              </a:ext>
            </a:extLst>
          </p:cNvPr>
          <p:cNvSpPr txBox="1"/>
          <p:nvPr/>
        </p:nvSpPr>
        <p:spPr>
          <a:xfrm>
            <a:off x="0" y="-5228"/>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en-US" sz="2000">
                <a:cs typeface="Arial" panose="020B0604020202020204" pitchFamily="34" charset="0"/>
              </a:rPr>
              <a:t>East-Kozyrevsky deposit in Kostanay region</a:t>
            </a:r>
            <a:endParaRPr lang="en-US" sz="2000" dirty="0">
              <a:cs typeface="Arial" panose="020B0604020202020204" pitchFamily="34" charset="0"/>
            </a:endParaRPr>
          </a:p>
        </p:txBody>
      </p:sp>
      <p:pic>
        <p:nvPicPr>
          <p:cNvPr id="23" name="Google Shape;28;p1">
            <a:extLst>
              <a:ext uri="{FF2B5EF4-FFF2-40B4-BE49-F238E27FC236}">
                <a16:creationId xmlns:a16="http://schemas.microsoft.com/office/drawing/2014/main" id="{88900DE5-9747-47A2-A25F-9009F7FE3565}"/>
              </a:ext>
            </a:extLst>
          </p:cNvPr>
          <p:cNvPicPr preferRelativeResize="0"/>
          <p:nvPr/>
        </p:nvPicPr>
        <p:blipFill rotWithShape="1">
          <a:blip r:embed="rId5">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218414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57636" y="392709"/>
            <a:ext cx="6202241" cy="4080056"/>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Location:</a:t>
            </a:r>
            <a:r>
              <a:rPr lang="en-US" sz="1200" dirty="0">
                <a:solidFill>
                  <a:schemeClr val="tx1"/>
                </a:solidFill>
                <a:latin typeface="Arial" panose="020B0604020202020204" pitchFamily="34" charset="0"/>
                <a:cs typeface="Arial" panose="020B0604020202020204" pitchFamily="34" charset="0"/>
              </a:rPr>
              <a:t> Located 27 km southwest of </a:t>
            </a:r>
            <a:r>
              <a:rPr lang="en-US" sz="1200" dirty="0" err="1">
                <a:solidFill>
                  <a:schemeClr val="tx1"/>
                </a:solidFill>
                <a:latin typeface="Arial" panose="020B0604020202020204" pitchFamily="34" charset="0"/>
                <a:cs typeface="Arial" panose="020B0604020202020204" pitchFamily="34" charset="0"/>
              </a:rPr>
              <a:t>Shetpe</a:t>
            </a:r>
            <a:r>
              <a:rPr lang="en-US" sz="1200" dirty="0">
                <a:solidFill>
                  <a:schemeClr val="tx1"/>
                </a:solidFill>
                <a:latin typeface="Arial" panose="020B0604020202020204" pitchFamily="34" charset="0"/>
                <a:cs typeface="Arial" panose="020B0604020202020204" pitchFamily="34" charset="0"/>
              </a:rPr>
              <a:t> settlement and 50 km northeast of Aktau in the Mangystau region.</a:t>
            </a:r>
          </a:p>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Brief Geological </a:t>
            </a:r>
            <a:r>
              <a:rPr lang="en-US" sz="1200" b="1" dirty="0" err="1">
                <a:solidFill>
                  <a:schemeClr val="tx1"/>
                </a:solidFill>
                <a:latin typeface="Arial" panose="020B0604020202020204" pitchFamily="34" charset="0"/>
                <a:cs typeface="Arial" panose="020B0604020202020204" pitchFamily="34" charset="0"/>
              </a:rPr>
              <a:t>Description:</a:t>
            </a:r>
            <a:r>
              <a:rPr lang="en-US" sz="1200" dirty="0" err="1">
                <a:solidFill>
                  <a:schemeClr val="tx1"/>
                </a:solidFill>
                <a:latin typeface="Arial" panose="020B0604020202020204" pitchFamily="34" charset="0"/>
                <a:cs typeface="Arial" panose="020B0604020202020204" pitchFamily="34" charset="0"/>
              </a:rPr>
              <a:t>The</a:t>
            </a:r>
            <a:r>
              <a:rPr lang="en-US" sz="1200" dirty="0">
                <a:solidFill>
                  <a:schemeClr val="tx1"/>
                </a:solidFill>
                <a:latin typeface="Arial" panose="020B0604020202020204" pitchFamily="34" charset="0"/>
                <a:cs typeface="Arial" panose="020B0604020202020204" pitchFamily="34" charset="0"/>
              </a:rPr>
              <a:t> deposit belongs to the barite-celestine type. It is confined to the </a:t>
            </a:r>
            <a:r>
              <a:rPr lang="en-US" sz="1200" dirty="0" err="1">
                <a:solidFill>
                  <a:schemeClr val="tx1"/>
                </a:solidFill>
                <a:latin typeface="Arial" panose="020B0604020202020204" pitchFamily="34" charset="0"/>
                <a:cs typeface="Arial" panose="020B0604020202020204" pitchFamily="34" charset="0"/>
              </a:rPr>
              <a:t>Karas'yaz-Taspas</a:t>
            </a:r>
            <a:r>
              <a:rPr lang="en-US" sz="1200" dirty="0">
                <a:solidFill>
                  <a:schemeClr val="tx1"/>
                </a:solidFill>
                <a:latin typeface="Arial" panose="020B0604020202020204" pitchFamily="34" charset="0"/>
                <a:cs typeface="Arial" panose="020B0604020202020204" pitchFamily="34" charset="0"/>
              </a:rPr>
              <a:t> anticline. The deposit structure is composed of sedimentary rocks of the Jurassic, Cretaceous, Paleogene, Neogene, and Quaternary periods of various genesis. Industrial mineralization is confined to the Middle Sarmatian shallow-water and coastal-shallow-water porous shell facies. Weak barite-celestine mineralization is traced in the Upper Paleocene-Lower Eocene sandstones.</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The ore horizon is represented by a sheet-like deposit, concordant with the enclosing rocks. It is distinguished by nest-like and veinlet-disseminated, nest-disseminated, nodular-cementation massive ores and continuous sheet-lenticular </a:t>
            </a:r>
            <a:r>
              <a:rPr lang="en-US" sz="1200" dirty="0" err="1">
                <a:solidFill>
                  <a:schemeClr val="tx1"/>
                </a:solidFill>
                <a:latin typeface="Arial" panose="020B0604020202020204" pitchFamily="34" charset="0"/>
                <a:cs typeface="Arial" panose="020B0604020202020204" pitchFamily="34" charset="0"/>
              </a:rPr>
              <a:t>subconcordant</a:t>
            </a:r>
            <a:r>
              <a:rPr lang="en-US" sz="1200" dirty="0">
                <a:solidFill>
                  <a:schemeClr val="tx1"/>
                </a:solidFill>
                <a:latin typeface="Arial" panose="020B0604020202020204" pitchFamily="34" charset="0"/>
                <a:cs typeface="Arial" panose="020B0604020202020204" pitchFamily="34" charset="0"/>
              </a:rPr>
              <a:t> bodies.</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The last one has the greatest practical interest. They gravitate to the lower basal layer of the Middle Sarmatian and are underlain by clays. The area of the ore-bearing horizon is 110 km². The mineralization extends for 11 km from southeast to northwest. The western flank of the deposit has been partially destroyed by erosion and has an oddly twisty boundary. The northeastern boundary is straight. The thickness of the Middle Sarmatian ore-bearing unit is 14.5 m. The depth of occurrence of the roof of the almost horizontal deposit is from 0 to 22 m. The thickness of the ore-bearing bed is from 0.5 to 11.5 m (average 3 m). The celestine content is from 5 to 85%.</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645057540"/>
              </p:ext>
            </p:extLst>
          </p:nvPr>
        </p:nvGraphicFramePr>
        <p:xfrm>
          <a:off x="1157636" y="4554447"/>
          <a:ext cx="6202241" cy="1627533"/>
        </p:xfrm>
        <a:graphic>
          <a:graphicData uri="http://schemas.openxmlformats.org/drawingml/2006/table">
            <a:tbl>
              <a:tblPr firstRow="1" firstCol="1" bandRow="1">
                <a:tableStyleId>{21E4AEA4-8DFA-4A89-87EB-49C32662AFE0}</a:tableStyleId>
              </a:tblPr>
              <a:tblGrid>
                <a:gridCol w="1430733">
                  <a:extLst>
                    <a:ext uri="{9D8B030D-6E8A-4147-A177-3AD203B41FA5}">
                      <a16:colId xmlns:a16="http://schemas.microsoft.com/office/drawing/2014/main" val="131043786"/>
                    </a:ext>
                  </a:extLst>
                </a:gridCol>
                <a:gridCol w="1827683">
                  <a:extLst>
                    <a:ext uri="{9D8B030D-6E8A-4147-A177-3AD203B41FA5}">
                      <a16:colId xmlns:a16="http://schemas.microsoft.com/office/drawing/2014/main" val="2658591762"/>
                    </a:ext>
                  </a:extLst>
                </a:gridCol>
                <a:gridCol w="1218456">
                  <a:extLst>
                    <a:ext uri="{9D8B030D-6E8A-4147-A177-3AD203B41FA5}">
                      <a16:colId xmlns:a16="http://schemas.microsoft.com/office/drawing/2014/main" val="20002"/>
                    </a:ext>
                  </a:extLst>
                </a:gridCol>
                <a:gridCol w="1725369">
                  <a:extLst>
                    <a:ext uri="{9D8B030D-6E8A-4147-A177-3AD203B41FA5}">
                      <a16:colId xmlns:a16="http://schemas.microsoft.com/office/drawing/2014/main" val="20003"/>
                    </a:ext>
                  </a:extLst>
                </a:gridCol>
              </a:tblGrid>
              <a:tr h="24303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50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Century Gothic" panose="020B0502020202020204" pitchFamily="34" charset="0"/>
                          <a:ea typeface="+mn-ea"/>
                          <a:cs typeface="Times New Roman" panose="02020603050405020304" pitchFamily="18" charset="0"/>
                        </a:rPr>
                        <a:t>Balance reserves</a:t>
                      </a:r>
                      <a:r>
                        <a:rPr lang="ru-RU" sz="1200" b="1" kern="1200" dirty="0">
                          <a:solidFill>
                            <a:schemeClr val="bg1"/>
                          </a:solidFill>
                          <a:latin typeface="Century Gothic" panose="020B0502020202020204" pitchFamily="34" charset="0"/>
                          <a:ea typeface="+mn-ea"/>
                          <a:cs typeface="Times New Roman" panose="02020603050405020304" pitchFamily="18" charset="0"/>
                        </a:rPr>
                        <a:t>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entury Gothic" panose="020B0502020202020204" pitchFamily="34" charset="0"/>
                        </a:rPr>
                        <a:t>Off-balance</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243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Century Gothic" panose="020B0502020202020204" pitchFamily="34" charset="0"/>
                          <a:ea typeface="+mn-ea"/>
                          <a:cs typeface="Times New Roman" panose="02020603050405020304" pitchFamily="18" charset="0"/>
                        </a:rPr>
                        <a:t>Ore</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А+В+С1-792,0</a:t>
                      </a:r>
                      <a:r>
                        <a:rPr lang="en-US" sz="1200" b="0" dirty="0">
                          <a:solidFill>
                            <a:schemeClr val="tx1"/>
                          </a:solidFill>
                          <a:latin typeface="Century Gothic" panose="020B0502020202020204" pitchFamily="34" charset="0"/>
                        </a:rPr>
                        <a:t> </a:t>
                      </a:r>
                      <a:r>
                        <a:rPr lang="en-US" sz="1200" b="0" dirty="0" err="1">
                          <a:solidFill>
                            <a:schemeClr val="tx1"/>
                          </a:solidFill>
                          <a:latin typeface="Century Gothic" panose="020B0502020202020204" pitchFamily="34" charset="0"/>
                        </a:rPr>
                        <a:t>thous</a:t>
                      </a:r>
                      <a:r>
                        <a:rPr lang="en-US" sz="1200" b="0" dirty="0">
                          <a:solidFill>
                            <a:schemeClr val="tx1"/>
                          </a:solidFill>
                          <a:latin typeface="Century Gothic" panose="020B0502020202020204" pitchFamily="34" charset="0"/>
                        </a:rPr>
                        <a:t>. t.</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67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Century Gothic" panose="020B0502020202020204" pitchFamily="34" charset="0"/>
                          <a:ea typeface="+mn-ea"/>
                          <a:cs typeface="Times New Roman" panose="02020603050405020304" pitchFamily="18" charset="0"/>
                        </a:rPr>
                        <a:t>Barite</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А+В+С1-87,0</a:t>
                      </a:r>
                      <a:r>
                        <a:rPr lang="en-US" sz="1200" b="0" dirty="0">
                          <a:solidFill>
                            <a:schemeClr val="tx1"/>
                          </a:solidFill>
                          <a:latin typeface="Century Gothic" panose="020B0502020202020204" pitchFamily="34" charset="0"/>
                        </a:rPr>
                        <a:t> </a:t>
                      </a:r>
                      <a:r>
                        <a:rPr lang="en-US" sz="1200" b="0" dirty="0" err="1">
                          <a:solidFill>
                            <a:schemeClr val="tx1"/>
                          </a:solidFill>
                          <a:latin typeface="Century Gothic" panose="020B0502020202020204" pitchFamily="34" charset="0"/>
                        </a:rPr>
                        <a:t>thous</a:t>
                      </a:r>
                      <a:r>
                        <a:rPr lang="en-US" sz="1200" b="0" dirty="0">
                          <a:solidFill>
                            <a:schemeClr val="tx1"/>
                          </a:solidFill>
                          <a:latin typeface="Century Gothic" panose="020B0502020202020204" pitchFamily="34" charset="0"/>
                        </a:rPr>
                        <a:t>. t.</a:t>
                      </a:r>
                      <a:endParaRPr lang="ru-RU" sz="1200" b="0" dirty="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280759" y="1582873"/>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7886034" y="1989531"/>
            <a:ext cx="394727" cy="703148"/>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723503" y="1996171"/>
            <a:ext cx="2013333" cy="696508"/>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55FC63E0-08D0-4765-A0D2-20EDDDBEFC2A}"/>
              </a:ext>
            </a:extLst>
          </p:cNvPr>
          <p:cNvPicPr>
            <a:picLocks noChangeAspect="1"/>
          </p:cNvPicPr>
          <p:nvPr/>
        </p:nvPicPr>
        <p:blipFill>
          <a:blip r:embed="rId3"/>
          <a:stretch>
            <a:fillRect/>
          </a:stretch>
        </p:blipFill>
        <p:spPr>
          <a:xfrm>
            <a:off x="7886033" y="2694443"/>
            <a:ext cx="2850802" cy="2084528"/>
          </a:xfrm>
          <a:prstGeom prst="rect">
            <a:avLst/>
          </a:prstGeom>
          <a:ln>
            <a:solidFill>
              <a:schemeClr val="tx1"/>
            </a:solidFill>
          </a:ln>
        </p:spPr>
      </p:pic>
      <p:sp>
        <p:nvSpPr>
          <p:cNvPr id="20" name="TextBox 19">
            <a:extLst>
              <a:ext uri="{FF2B5EF4-FFF2-40B4-BE49-F238E27FC236}">
                <a16:creationId xmlns:a16="http://schemas.microsoft.com/office/drawing/2014/main" id="{460FEC94-2A41-4CCF-874D-5152699078E3}"/>
              </a:ext>
            </a:extLst>
          </p:cNvPr>
          <p:cNvSpPr txBox="1"/>
          <p:nvPr/>
        </p:nvSpPr>
        <p:spPr>
          <a:xfrm>
            <a:off x="8335345" y="5129098"/>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Contour of reserve deposit </a:t>
            </a:r>
            <a:endParaRPr lang="ru-RU" sz="800" dirty="0">
              <a:latin typeface="Times New Roman" panose="02020603050405020304" pitchFamily="18"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CF1C8D77-F1D2-4448-9EDA-185EF3E7BABB}"/>
              </a:ext>
            </a:extLst>
          </p:cNvPr>
          <p:cNvPicPr>
            <a:picLocks noChangeAspect="1"/>
          </p:cNvPicPr>
          <p:nvPr/>
        </p:nvPicPr>
        <p:blipFill>
          <a:blip r:embed="rId4"/>
          <a:stretch>
            <a:fillRect/>
          </a:stretch>
        </p:blipFill>
        <p:spPr>
          <a:xfrm>
            <a:off x="7897556" y="5165327"/>
            <a:ext cx="409632" cy="200053"/>
          </a:xfrm>
          <a:prstGeom prst="rect">
            <a:avLst/>
          </a:prstGeom>
          <a:ln w="19050">
            <a:solidFill>
              <a:srgbClr val="FF0000"/>
            </a:solidFill>
          </a:ln>
        </p:spPr>
      </p:pic>
      <p:sp>
        <p:nvSpPr>
          <p:cNvPr id="12" name="Прямоугольник 11">
            <a:extLst>
              <a:ext uri="{FF2B5EF4-FFF2-40B4-BE49-F238E27FC236}">
                <a16:creationId xmlns:a16="http://schemas.microsoft.com/office/drawing/2014/main" id="{93D12CBE-3558-490C-B09A-8E6D004449F0}"/>
              </a:ext>
            </a:extLst>
          </p:cNvPr>
          <p:cNvSpPr/>
          <p:nvPr/>
        </p:nvSpPr>
        <p:spPr>
          <a:xfrm>
            <a:off x="7886034" y="5517232"/>
            <a:ext cx="421155" cy="2000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EFE31AFB-0A26-4988-8E19-77955F86D68E}"/>
              </a:ext>
            </a:extLst>
          </p:cNvPr>
          <p:cNvSpPr txBox="1"/>
          <p:nvPr/>
        </p:nvSpPr>
        <p:spPr>
          <a:xfrm>
            <a:off x="8335345" y="5498500"/>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Contracted territory of hydrocarbon</a:t>
            </a:r>
            <a:endParaRPr lang="ru-RU" sz="800" dirty="0">
              <a:latin typeface="Times New Roman" panose="02020603050405020304" pitchFamily="18" charset="0"/>
              <a:cs typeface="Times New Roman" panose="02020603050405020304" pitchFamily="18" charset="0"/>
            </a:endParaRPr>
          </a:p>
        </p:txBody>
      </p:sp>
      <p:sp>
        <p:nvSpPr>
          <p:cNvPr id="23" name="Google Shape;1365;p21">
            <a:extLst>
              <a:ext uri="{FF2B5EF4-FFF2-40B4-BE49-F238E27FC236}">
                <a16:creationId xmlns:a16="http://schemas.microsoft.com/office/drawing/2014/main" id="{46B6B2CC-EF4C-43C0-9982-0906BF5FC539}"/>
              </a:ext>
            </a:extLst>
          </p:cNvPr>
          <p:cNvSpPr txBox="1"/>
          <p:nvPr/>
        </p:nvSpPr>
        <p:spPr>
          <a:xfrm>
            <a:off x="0" y="-5228"/>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en-US" sz="2000">
                <a:cs typeface="Arial" panose="020B0604020202020204" pitchFamily="34" charset="0"/>
              </a:rPr>
              <a:t>Aurtash deposit (western section) in Mangystau region</a:t>
            </a:r>
            <a:endParaRPr lang="en-US" sz="2000" dirty="0">
              <a:cs typeface="Arial" panose="020B0604020202020204" pitchFamily="34" charset="0"/>
            </a:endParaRPr>
          </a:p>
        </p:txBody>
      </p:sp>
      <p:pic>
        <p:nvPicPr>
          <p:cNvPr id="25" name="Google Shape;28;p1">
            <a:extLst>
              <a:ext uri="{FF2B5EF4-FFF2-40B4-BE49-F238E27FC236}">
                <a16:creationId xmlns:a16="http://schemas.microsoft.com/office/drawing/2014/main" id="{978171E6-33F5-4FA5-B8B0-B218DD2909BB}"/>
              </a:ext>
            </a:extLst>
          </p:cNvPr>
          <p:cNvPicPr preferRelativeResize="0"/>
          <p:nvPr/>
        </p:nvPicPr>
        <p:blipFill rotWithShape="1">
          <a:blip r:embed="rId5">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88814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959206730"/>
              </p:ext>
            </p:extLst>
          </p:nvPr>
        </p:nvGraphicFramePr>
        <p:xfrm>
          <a:off x="1300776" y="3680746"/>
          <a:ext cx="6200598" cy="1273041"/>
        </p:xfrm>
        <a:graphic>
          <a:graphicData uri="http://schemas.openxmlformats.org/drawingml/2006/table">
            <a:tbl>
              <a:tblPr firstRow="1" firstCol="1" bandRow="1">
                <a:tableStyleId>{21E4AEA4-8DFA-4A89-87EB-49C32662AFE0}</a:tableStyleId>
              </a:tblPr>
              <a:tblGrid>
                <a:gridCol w="1430354">
                  <a:extLst>
                    <a:ext uri="{9D8B030D-6E8A-4147-A177-3AD203B41FA5}">
                      <a16:colId xmlns:a16="http://schemas.microsoft.com/office/drawing/2014/main" val="131043786"/>
                    </a:ext>
                  </a:extLst>
                </a:gridCol>
                <a:gridCol w="2230888">
                  <a:extLst>
                    <a:ext uri="{9D8B030D-6E8A-4147-A177-3AD203B41FA5}">
                      <a16:colId xmlns:a16="http://schemas.microsoft.com/office/drawing/2014/main" val="2658591762"/>
                    </a:ext>
                  </a:extLst>
                </a:gridCol>
                <a:gridCol w="2539356">
                  <a:extLst>
                    <a:ext uri="{9D8B030D-6E8A-4147-A177-3AD203B41FA5}">
                      <a16:colId xmlns:a16="http://schemas.microsoft.com/office/drawing/2014/main" val="20002"/>
                    </a:ext>
                  </a:extLst>
                </a:gridCol>
              </a:tblGrid>
              <a:tr h="2764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10000"/>
                  </a:ext>
                </a:extLst>
              </a:tr>
              <a:tr h="369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Century Gothic" panose="020B0502020202020204" pitchFamily="34" charset="0"/>
                          <a:ea typeface="+mn-ea"/>
                          <a:cs typeface="Times New Roman" panose="02020603050405020304" pitchFamily="18" charset="0"/>
                        </a:rPr>
                        <a:t>Balance reserves</a:t>
                      </a:r>
                      <a:r>
                        <a:rPr lang="ru-RU" sz="1200" b="1" kern="1200" dirty="0">
                          <a:solidFill>
                            <a:schemeClr val="bg1"/>
                          </a:solidFill>
                          <a:latin typeface="Century Gothic" panose="020B0502020202020204" pitchFamily="34" charset="0"/>
                          <a:ea typeface="+mn-ea"/>
                          <a:cs typeface="Times New Roman" panose="02020603050405020304" pitchFamily="18" charset="0"/>
                        </a:rPr>
                        <a:t>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extLst>
                  <a:ext uri="{0D108BD9-81ED-4DB2-BD59-A6C34878D82A}">
                    <a16:rowId xmlns:a16="http://schemas.microsoft.com/office/drawing/2014/main" val="4136081732"/>
                  </a:ext>
                </a:extLst>
              </a:tr>
              <a:tr h="627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Century Gothic" panose="020B0502020202020204" pitchFamily="34" charset="0"/>
                          <a:ea typeface="+mn-ea"/>
                          <a:cs typeface="Times New Roman" panose="02020603050405020304" pitchFamily="18" charset="0"/>
                        </a:rPr>
                        <a:t>Gold</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Ore</a:t>
                      </a:r>
                      <a:r>
                        <a:rPr lang="ru-RU" sz="1200" b="0" dirty="0">
                          <a:solidFill>
                            <a:schemeClr val="tx1"/>
                          </a:solidFill>
                          <a:latin typeface="Century Gothic" panose="020B0502020202020204" pitchFamily="34" charset="0"/>
                        </a:rPr>
                        <a:t>: С1-42 </a:t>
                      </a:r>
                      <a:r>
                        <a:rPr lang="en-US" sz="1200" b="0" dirty="0" err="1">
                          <a:solidFill>
                            <a:schemeClr val="tx1"/>
                          </a:solidFill>
                          <a:latin typeface="Century Gothic" panose="020B0502020202020204" pitchFamily="34" charset="0"/>
                        </a:rPr>
                        <a:t>thous</a:t>
                      </a:r>
                      <a:r>
                        <a:rPr lang="en-US" sz="1200" b="0" dirty="0">
                          <a:solidFill>
                            <a:schemeClr val="tx1"/>
                          </a:solidFill>
                          <a:latin typeface="Century Gothic" panose="020B0502020202020204" pitchFamily="34" charset="0"/>
                        </a:rPr>
                        <a:t>. t.</a:t>
                      </a:r>
                      <a:endParaRPr lang="ru-RU" sz="1200" b="0" baseline="0" dirty="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Century Gothic" panose="020B0502020202020204" pitchFamily="34" charset="0"/>
                        </a:rPr>
                        <a:t>Gold</a:t>
                      </a:r>
                      <a:r>
                        <a:rPr lang="ru-RU" sz="1200" b="0" baseline="0" dirty="0">
                          <a:solidFill>
                            <a:schemeClr val="tx1"/>
                          </a:solidFill>
                          <a:latin typeface="Century Gothic" panose="020B0502020202020204" pitchFamily="34" charset="0"/>
                        </a:rPr>
                        <a:t> -  384 </a:t>
                      </a:r>
                      <a:r>
                        <a:rPr lang="en-US" sz="1200" b="0" baseline="0" dirty="0">
                          <a:solidFill>
                            <a:schemeClr val="tx1"/>
                          </a:solidFill>
                          <a:latin typeface="Century Gothic" panose="020B0502020202020204" pitchFamily="34" charset="0"/>
                        </a:rPr>
                        <a:t>kg</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Ore</a:t>
                      </a:r>
                      <a:r>
                        <a:rPr lang="ru-RU" sz="1200" b="0" dirty="0">
                          <a:solidFill>
                            <a:schemeClr val="tx1"/>
                          </a:solidFill>
                          <a:latin typeface="Century Gothic" panose="020B0502020202020204" pitchFamily="34" charset="0"/>
                        </a:rPr>
                        <a:t>: С2-122 </a:t>
                      </a:r>
                      <a:r>
                        <a:rPr lang="en-US" sz="1200" b="0" dirty="0" err="1">
                          <a:solidFill>
                            <a:schemeClr val="tx1"/>
                          </a:solidFill>
                          <a:latin typeface="Century Gothic" panose="020B0502020202020204" pitchFamily="34" charset="0"/>
                        </a:rPr>
                        <a:t>thous</a:t>
                      </a:r>
                      <a:r>
                        <a:rPr lang="en-US" sz="1200" b="0" dirty="0">
                          <a:solidFill>
                            <a:schemeClr val="tx1"/>
                          </a:solidFill>
                          <a:latin typeface="Century Gothic" panose="020B0502020202020204" pitchFamily="34" charset="0"/>
                        </a:rPr>
                        <a:t>. t.</a:t>
                      </a:r>
                      <a:endParaRPr lang="ru-RU" sz="1200" b="0" baseline="0" dirty="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Century Gothic" panose="020B0502020202020204" pitchFamily="34" charset="0"/>
                        </a:rPr>
                        <a:t>Gold</a:t>
                      </a:r>
                      <a:r>
                        <a:rPr lang="ru-RU" sz="1200" b="0" baseline="0" dirty="0">
                          <a:solidFill>
                            <a:schemeClr val="tx1"/>
                          </a:solidFill>
                          <a:latin typeface="Century Gothic" panose="020B0502020202020204" pitchFamily="34" charset="0"/>
                        </a:rPr>
                        <a:t> -  779 </a:t>
                      </a:r>
                      <a:r>
                        <a:rPr lang="en-US" sz="1200" b="0" baseline="0" dirty="0">
                          <a:solidFill>
                            <a:schemeClr val="tx1"/>
                          </a:solidFill>
                          <a:latin typeface="Century Gothic" panose="020B0502020202020204" pitchFamily="34" charset="0"/>
                        </a:rPr>
                        <a:t>kg</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686305" y="1579995"/>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7937593" y="2082395"/>
            <a:ext cx="1748713" cy="90600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10122525" y="2038693"/>
            <a:ext cx="562753" cy="947540"/>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BCEE78FB-51F6-44F4-92D9-8044403E5AE6}"/>
              </a:ext>
            </a:extLst>
          </p:cNvPr>
          <p:cNvPicPr>
            <a:picLocks noChangeAspect="1"/>
          </p:cNvPicPr>
          <p:nvPr/>
        </p:nvPicPr>
        <p:blipFill>
          <a:blip r:embed="rId3"/>
          <a:stretch>
            <a:fillRect/>
          </a:stretch>
        </p:blipFill>
        <p:spPr>
          <a:xfrm>
            <a:off x="7937593" y="3005427"/>
            <a:ext cx="2908911" cy="1360724"/>
          </a:xfrm>
          <a:prstGeom prst="rect">
            <a:avLst/>
          </a:prstGeom>
          <a:ln>
            <a:solidFill>
              <a:schemeClr val="tx1"/>
            </a:solidFill>
          </a:ln>
        </p:spPr>
      </p:pic>
      <p:sp>
        <p:nvSpPr>
          <p:cNvPr id="15" name="TextBox 14">
            <a:extLst>
              <a:ext uri="{FF2B5EF4-FFF2-40B4-BE49-F238E27FC236}">
                <a16:creationId xmlns:a16="http://schemas.microsoft.com/office/drawing/2014/main" id="{5CCA33BA-088C-4E80-8D89-25954F69B503}"/>
              </a:ext>
            </a:extLst>
          </p:cNvPr>
          <p:cNvSpPr txBox="1"/>
          <p:nvPr/>
        </p:nvSpPr>
        <p:spPr>
          <a:xfrm>
            <a:off x="8550120" y="5280951"/>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Contour of reserve deposit </a:t>
            </a:r>
            <a:endParaRPr lang="ru-RU" sz="800" dirty="0">
              <a:latin typeface="Times New Roman" panose="02020603050405020304" pitchFamily="18" charset="0"/>
              <a:cs typeface="Times New Roman" panose="02020603050405020304" pitchFamily="18" charset="0"/>
            </a:endParaRPr>
          </a:p>
        </p:txBody>
      </p:sp>
      <p:pic>
        <p:nvPicPr>
          <p:cNvPr id="20" name="Рисунок 19">
            <a:extLst>
              <a:ext uri="{FF2B5EF4-FFF2-40B4-BE49-F238E27FC236}">
                <a16:creationId xmlns:a16="http://schemas.microsoft.com/office/drawing/2014/main" id="{2A2A144D-FC63-4E06-9CDB-A0B1B1818453}"/>
              </a:ext>
            </a:extLst>
          </p:cNvPr>
          <p:cNvPicPr>
            <a:picLocks noChangeAspect="1"/>
          </p:cNvPicPr>
          <p:nvPr/>
        </p:nvPicPr>
        <p:blipFill>
          <a:blip r:embed="rId4"/>
          <a:stretch>
            <a:fillRect/>
          </a:stretch>
        </p:blipFill>
        <p:spPr>
          <a:xfrm>
            <a:off x="8112331" y="5317180"/>
            <a:ext cx="409632" cy="200053"/>
          </a:xfrm>
          <a:prstGeom prst="rect">
            <a:avLst/>
          </a:prstGeom>
          <a:ln w="19050">
            <a:solidFill>
              <a:srgbClr val="EB9A9B"/>
            </a:solidFill>
          </a:ln>
        </p:spPr>
      </p:pic>
      <p:pic>
        <p:nvPicPr>
          <p:cNvPr id="21" name="Picture 3">
            <a:extLst>
              <a:ext uri="{FF2B5EF4-FFF2-40B4-BE49-F238E27FC236}">
                <a16:creationId xmlns:a16="http://schemas.microsoft.com/office/drawing/2014/main" id="{C142F854-8BCC-437B-BEF9-8843740D342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09950" y="4953787"/>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D711A4D3-EF00-4976-BD86-EF8EFA4675BC}"/>
              </a:ext>
            </a:extLst>
          </p:cNvPr>
          <p:cNvSpPr txBox="1"/>
          <p:nvPr/>
        </p:nvSpPr>
        <p:spPr>
          <a:xfrm>
            <a:off x="8550238" y="4983549"/>
            <a:ext cx="2678795"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Balance deposit</a:t>
            </a:r>
            <a:endParaRPr lang="ru-RU" sz="800" dirty="0">
              <a:latin typeface="Times New Roman" panose="02020603050405020304" pitchFamily="18" charset="0"/>
              <a:cs typeface="Times New Roman" panose="02020603050405020304" pitchFamily="18" charset="0"/>
            </a:endParaRPr>
          </a:p>
        </p:txBody>
      </p:sp>
      <p:sp>
        <p:nvSpPr>
          <p:cNvPr id="23" name="Прямоугольник 17">
            <a:extLst>
              <a:ext uri="{FF2B5EF4-FFF2-40B4-BE49-F238E27FC236}">
                <a16:creationId xmlns:a16="http://schemas.microsoft.com/office/drawing/2014/main" id="{A5597A5A-6EFC-4156-8A1F-8971CF10CC8C}"/>
              </a:ext>
            </a:extLst>
          </p:cNvPr>
          <p:cNvSpPr/>
          <p:nvPr/>
        </p:nvSpPr>
        <p:spPr>
          <a:xfrm>
            <a:off x="1248605" y="928039"/>
            <a:ext cx="6252769" cy="2500961"/>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Location:</a:t>
            </a:r>
            <a:r>
              <a:rPr lang="en-US" sz="1200" dirty="0">
                <a:solidFill>
                  <a:schemeClr val="tx1"/>
                </a:solidFill>
                <a:latin typeface="Arial" panose="020B0604020202020204" pitchFamily="34" charset="0"/>
                <a:cs typeface="Arial" panose="020B0604020202020204" pitchFamily="34" charset="0"/>
              </a:rPr>
              <a:t> Located 20 km south of </a:t>
            </a:r>
            <a:r>
              <a:rPr lang="en-US" sz="1200" dirty="0" err="1">
                <a:solidFill>
                  <a:schemeClr val="tx1"/>
                </a:solidFill>
                <a:latin typeface="Arial" panose="020B0604020202020204" pitchFamily="34" charset="0"/>
                <a:cs typeface="Arial" panose="020B0604020202020204" pitchFamily="34" charset="0"/>
              </a:rPr>
              <a:t>Sary-Ozek</a:t>
            </a:r>
            <a:r>
              <a:rPr lang="en-US" sz="1200" dirty="0">
                <a:solidFill>
                  <a:schemeClr val="tx1"/>
                </a:solidFill>
                <a:latin typeface="Arial" panose="020B0604020202020204" pitchFamily="34" charset="0"/>
                <a:cs typeface="Arial" panose="020B0604020202020204" pitchFamily="34" charset="0"/>
              </a:rPr>
              <a:t> railway station in the Almaty region.</a:t>
            </a:r>
          </a:p>
          <a:p>
            <a:pPr algn="just">
              <a:spcAft>
                <a:spcPts val="600"/>
              </a:spcAft>
              <a:tabLst>
                <a:tab pos="266700" algn="l"/>
                <a:tab pos="714375" algn="l"/>
              </a:tabLst>
            </a:pPr>
            <a:endParaRPr lang="en-US" sz="1200" dirty="0">
              <a:solidFill>
                <a:schemeClr val="tx1"/>
              </a:solidFill>
              <a:latin typeface="Arial" panose="020B0604020202020204" pitchFamily="34" charset="0"/>
              <a:cs typeface="Arial" panose="020B0604020202020204" pitchFamily="34" charset="0"/>
            </a:endParaRPr>
          </a:p>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Brief Geological description:</a:t>
            </a:r>
            <a:r>
              <a:rPr lang="en-US" sz="1200" dirty="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Betbastau</a:t>
            </a:r>
            <a:r>
              <a:rPr lang="en-US" sz="1200" dirty="0">
                <a:solidFill>
                  <a:schemeClr val="tx1"/>
                </a:solidFill>
                <a:latin typeface="Arial" panose="020B0604020202020204" pitchFamily="34" charset="0"/>
                <a:cs typeface="Arial" panose="020B0604020202020204" pitchFamily="34" charset="0"/>
              </a:rPr>
              <a:t> deposit, based on its morphological features, belongs to Group IV of complexity according to the State Committee on Reserves (GKR) classification. Taking into account the exploration group, reserves explored on a grid of less than 40x40 m are classified as category C1, while reserves explored on a grid of 40x40 m (mainly 40x80, 80x80 m) are classified as category C2.The reserves of the </a:t>
            </a:r>
            <a:r>
              <a:rPr lang="en-US" sz="1200" dirty="0" err="1">
                <a:solidFill>
                  <a:schemeClr val="tx1"/>
                </a:solidFill>
                <a:latin typeface="Arial" panose="020B0604020202020204" pitchFamily="34" charset="0"/>
                <a:cs typeface="Arial" panose="020B0604020202020204" pitchFamily="34" charset="0"/>
              </a:rPr>
              <a:t>Betbastau</a:t>
            </a:r>
            <a:r>
              <a:rPr lang="en-US" sz="1200" dirty="0">
                <a:solidFill>
                  <a:schemeClr val="tx1"/>
                </a:solidFill>
                <a:latin typeface="Arial" panose="020B0604020202020204" pitchFamily="34" charset="0"/>
                <a:cs typeface="Arial" panose="020B0604020202020204" pitchFamily="34" charset="0"/>
              </a:rPr>
              <a:t> deposit have been calculated to a depth of 100-120 meters. In total, there are 4 accounted blocks of category C1 and 3 accounted blocks of category C2.</a:t>
            </a:r>
          </a:p>
        </p:txBody>
      </p:sp>
      <p:sp>
        <p:nvSpPr>
          <p:cNvPr id="25" name="Google Shape;1365;p21">
            <a:extLst>
              <a:ext uri="{FF2B5EF4-FFF2-40B4-BE49-F238E27FC236}">
                <a16:creationId xmlns:a16="http://schemas.microsoft.com/office/drawing/2014/main" id="{182AFAB6-8F68-42EA-A230-C53F0A411582}"/>
              </a:ext>
            </a:extLst>
          </p:cNvPr>
          <p:cNvSpPr txBox="1"/>
          <p:nvPr/>
        </p:nvSpPr>
        <p:spPr>
          <a:xfrm>
            <a:off x="0" y="-5228"/>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de-DE" sz="2000">
                <a:cs typeface="Arial" panose="020B0604020202020204" pitchFamily="34" charset="0"/>
              </a:rPr>
              <a:t>Betbastau deposit in Zhetysu region</a:t>
            </a:r>
            <a:endParaRPr lang="de-DE" sz="2000" dirty="0">
              <a:cs typeface="Arial" panose="020B0604020202020204" pitchFamily="34" charset="0"/>
            </a:endParaRPr>
          </a:p>
        </p:txBody>
      </p:sp>
      <p:pic>
        <p:nvPicPr>
          <p:cNvPr id="26" name="Google Shape;28;p1">
            <a:extLst>
              <a:ext uri="{FF2B5EF4-FFF2-40B4-BE49-F238E27FC236}">
                <a16:creationId xmlns:a16="http://schemas.microsoft.com/office/drawing/2014/main" id="{312949C7-0533-4E2F-9A55-269642B0DEF9}"/>
              </a:ext>
            </a:extLst>
          </p:cNvPr>
          <p:cNvPicPr preferRelativeResize="0"/>
          <p:nvPr/>
        </p:nvPicPr>
        <p:blipFill rotWithShape="1">
          <a:blip r:embed="rId7">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57862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86626" y="710302"/>
            <a:ext cx="6400917" cy="3959332"/>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Location:</a:t>
            </a:r>
            <a:r>
              <a:rPr lang="ru-RU" sz="1200" b="1"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Located in the </a:t>
            </a:r>
            <a:r>
              <a:rPr lang="en-US" sz="1200" dirty="0" err="1">
                <a:solidFill>
                  <a:schemeClr val="tx1"/>
                </a:solidFill>
                <a:latin typeface="Arial" panose="020B0604020202020204" pitchFamily="34" charset="0"/>
                <a:cs typeface="Arial" panose="020B0604020202020204" pitchFamily="34" charset="0"/>
              </a:rPr>
              <a:t>Nurinskiy</a:t>
            </a:r>
            <a:r>
              <a:rPr lang="en-US" sz="1200" dirty="0">
                <a:solidFill>
                  <a:schemeClr val="tx1"/>
                </a:solidFill>
                <a:latin typeface="Arial" panose="020B0604020202020204" pitchFamily="34" charset="0"/>
                <a:cs typeface="Arial" panose="020B0604020202020204" pitchFamily="34" charset="0"/>
              </a:rPr>
              <a:t> district of the Karaganda region, 60 km southwest of Karaganda.</a:t>
            </a:r>
          </a:p>
          <a:p>
            <a:pPr algn="just">
              <a:spcAft>
                <a:spcPts val="600"/>
              </a:spcAft>
              <a:tabLst>
                <a:tab pos="266700" algn="l"/>
                <a:tab pos="714375" algn="l"/>
              </a:tabLst>
            </a:pPr>
            <a:r>
              <a:rPr lang="en-US" sz="1200" b="1" dirty="0">
                <a:solidFill>
                  <a:schemeClr val="tx1"/>
                </a:solidFill>
                <a:latin typeface="Arial" panose="020B0604020202020204" pitchFamily="34" charset="0"/>
                <a:cs typeface="Arial" panose="020B0604020202020204" pitchFamily="34" charset="0"/>
              </a:rPr>
              <a:t>Brief Geological description:</a:t>
            </a:r>
            <a:r>
              <a:rPr lang="ru-RU" sz="1200" b="1"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The area of the deposit is composed of volcanic rocks of the Middle-Upper Ordovician with a blind intrusive body at a depth of 0.2-1.0 km. In the zone of foliation, more than 10 km long and 1.5 km wide, </a:t>
            </a:r>
            <a:r>
              <a:rPr lang="en-US" sz="1200" dirty="0" err="1">
                <a:solidFill>
                  <a:schemeClr val="tx1"/>
                </a:solidFill>
                <a:latin typeface="Arial" panose="020B0604020202020204" pitchFamily="34" charset="0"/>
                <a:cs typeface="Arial" panose="020B0604020202020204" pitchFamily="34" charset="0"/>
              </a:rPr>
              <a:t>en</a:t>
            </a:r>
            <a:r>
              <a:rPr lang="en-US" sz="1200" dirty="0">
                <a:solidFill>
                  <a:schemeClr val="tx1"/>
                </a:solidFill>
                <a:latin typeface="Arial" panose="020B0604020202020204" pitchFamily="34" charset="0"/>
                <a:cs typeface="Arial" panose="020B0604020202020204" pitchFamily="34" charset="0"/>
              </a:rPr>
              <a:t> echelon bedding of a series of quartz veins with a total length of 9 km is confined to the </a:t>
            </a:r>
            <a:r>
              <a:rPr lang="en-US" sz="1200" dirty="0" err="1">
                <a:solidFill>
                  <a:schemeClr val="tx1"/>
                </a:solidFill>
                <a:latin typeface="Arial" panose="020B0604020202020204" pitchFamily="34" charset="0"/>
                <a:cs typeface="Arial" panose="020B0604020202020204" pitchFamily="34" charset="0"/>
              </a:rPr>
              <a:t>exocontact</a:t>
            </a:r>
            <a:r>
              <a:rPr lang="en-US" sz="1200" dirty="0">
                <a:solidFill>
                  <a:schemeClr val="tx1"/>
                </a:solidFill>
                <a:latin typeface="Arial" panose="020B0604020202020204" pitchFamily="34" charset="0"/>
                <a:cs typeface="Arial" panose="020B0604020202020204" pitchFamily="34" charset="0"/>
              </a:rPr>
              <a:t> part of the blind intrusion. The length of the quartz veins is from 20 to 200-300 m, and their thickness is from 0.1 to 10.5 m. Two zones have been identified: Eastern and Western. </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The Eastern zone includes 4 sub-latitudinal veins with a total length of 440 m. The width of the zone with vein mineralization is 30-50 m, and the thickness of the quartz veins is 0.2-10.5 m. The gold content ranges from 0.2 to 91.4 g/t. The increased gold concentration is confined to the hanging wall of the ore bodies. In one of the veins, the gold content in the ore column 3 m thick is 44-64 g/t with macroscopically visible inclusions. In a drill hole at a depth of 29-36 m, the gold content is 10.2-91.4 g/t for a thickness of 1.3 m. In other quartz veins, its concentration ranges from 0.1 to 21 g/t.</a:t>
            </a:r>
          </a:p>
          <a:p>
            <a:pPr algn="just">
              <a:spcAft>
                <a:spcPts val="600"/>
              </a:spcAft>
              <a:tabLst>
                <a:tab pos="266700" algn="l"/>
                <a:tab pos="714375" algn="l"/>
              </a:tabLst>
            </a:pPr>
            <a:r>
              <a:rPr lang="en-US" sz="1200" dirty="0">
                <a:solidFill>
                  <a:schemeClr val="tx1"/>
                </a:solidFill>
                <a:latin typeface="Arial" panose="020B0604020202020204" pitchFamily="34" charset="0"/>
                <a:cs typeface="Arial" panose="020B0604020202020204" pitchFamily="34" charset="0"/>
              </a:rPr>
              <a:t>The Western zone is represented by two staggered quartz veins with a thickness of 8-10 m and a length of 100-200 m. The total length of the zone is 400 m, and the width of distribution of the quartz veins is 80-100 m. They have been exposed by trenches. The distribution of gold in the ore bodies is extremely uneven, columnar from 0.1 to 10-20 g/t and more.</a:t>
            </a: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465252" y="1315332"/>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7904254" y="1732768"/>
            <a:ext cx="1560999" cy="126544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9871912" y="1732768"/>
            <a:ext cx="947098" cy="1246253"/>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21" name="Таблица 20">
            <a:extLst>
              <a:ext uri="{FF2B5EF4-FFF2-40B4-BE49-F238E27FC236}">
                <a16:creationId xmlns:a16="http://schemas.microsoft.com/office/drawing/2014/main" id="{5760AE6D-22F6-4422-B9F2-FB21EBB686FD}"/>
              </a:ext>
            </a:extLst>
          </p:cNvPr>
          <p:cNvGraphicFramePr>
            <a:graphicFrameLocks noGrp="1"/>
          </p:cNvGraphicFramePr>
          <p:nvPr>
            <p:extLst>
              <p:ext uri="{D42A27DB-BD31-4B8C-83A1-F6EECF244321}">
                <p14:modId xmlns:p14="http://schemas.microsoft.com/office/powerpoint/2010/main" val="2982599578"/>
              </p:ext>
            </p:extLst>
          </p:nvPr>
        </p:nvGraphicFramePr>
        <p:xfrm>
          <a:off x="1305157" y="4917251"/>
          <a:ext cx="6200598" cy="1273041"/>
        </p:xfrm>
        <a:graphic>
          <a:graphicData uri="http://schemas.openxmlformats.org/drawingml/2006/table">
            <a:tbl>
              <a:tblPr firstRow="1" firstCol="1" bandRow="1">
                <a:tableStyleId>{21E4AEA4-8DFA-4A89-87EB-49C32662AFE0}</a:tableStyleId>
              </a:tblPr>
              <a:tblGrid>
                <a:gridCol w="1430354">
                  <a:extLst>
                    <a:ext uri="{9D8B030D-6E8A-4147-A177-3AD203B41FA5}">
                      <a16:colId xmlns:a16="http://schemas.microsoft.com/office/drawing/2014/main" val="131043786"/>
                    </a:ext>
                  </a:extLst>
                </a:gridCol>
                <a:gridCol w="2230888">
                  <a:extLst>
                    <a:ext uri="{9D8B030D-6E8A-4147-A177-3AD203B41FA5}">
                      <a16:colId xmlns:a16="http://schemas.microsoft.com/office/drawing/2014/main" val="2658591762"/>
                    </a:ext>
                  </a:extLst>
                </a:gridCol>
                <a:gridCol w="2539356">
                  <a:extLst>
                    <a:ext uri="{9D8B030D-6E8A-4147-A177-3AD203B41FA5}">
                      <a16:colId xmlns:a16="http://schemas.microsoft.com/office/drawing/2014/main" val="20002"/>
                    </a:ext>
                  </a:extLst>
                </a:gridCol>
              </a:tblGrid>
              <a:tr h="2764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10000"/>
                  </a:ext>
                </a:extLst>
              </a:tr>
              <a:tr h="369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Century Gothic" panose="020B0502020202020204" pitchFamily="34" charset="0"/>
                          <a:ea typeface="+mn-ea"/>
                          <a:cs typeface="Times New Roman" panose="02020603050405020304" pitchFamily="18" charset="0"/>
                        </a:rPr>
                        <a:t>Balance reserves</a:t>
                      </a:r>
                      <a:r>
                        <a:rPr lang="ru-RU" sz="1200" b="1" kern="1200" dirty="0">
                          <a:solidFill>
                            <a:schemeClr val="bg1"/>
                          </a:solidFill>
                          <a:latin typeface="Century Gothic" panose="020B0502020202020204" pitchFamily="34" charset="0"/>
                          <a:ea typeface="+mn-ea"/>
                          <a:cs typeface="Times New Roman" panose="02020603050405020304" pitchFamily="18" charset="0"/>
                        </a:rPr>
                        <a:t>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extLst>
                  <a:ext uri="{0D108BD9-81ED-4DB2-BD59-A6C34878D82A}">
                    <a16:rowId xmlns:a16="http://schemas.microsoft.com/office/drawing/2014/main" val="4136081732"/>
                  </a:ext>
                </a:extLst>
              </a:tr>
              <a:tr h="627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Century Gothic" panose="020B0502020202020204" pitchFamily="34" charset="0"/>
                          <a:ea typeface="+mn-ea"/>
                          <a:cs typeface="Times New Roman" panose="02020603050405020304" pitchFamily="18" charset="0"/>
                        </a:rPr>
                        <a:t>Gold</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Ore</a:t>
                      </a:r>
                      <a:r>
                        <a:rPr lang="ru-RU" sz="1200" b="0" dirty="0">
                          <a:solidFill>
                            <a:schemeClr val="tx1"/>
                          </a:solidFill>
                          <a:latin typeface="Century Gothic" panose="020B0502020202020204" pitchFamily="34" charset="0"/>
                        </a:rPr>
                        <a:t>: С1- 3,0 </a:t>
                      </a:r>
                      <a:r>
                        <a:rPr lang="en-US" sz="1200" b="0" dirty="0" err="1">
                          <a:solidFill>
                            <a:schemeClr val="tx1"/>
                          </a:solidFill>
                          <a:latin typeface="Century Gothic" panose="020B0502020202020204" pitchFamily="34" charset="0"/>
                        </a:rPr>
                        <a:t>thous</a:t>
                      </a:r>
                      <a:r>
                        <a:rPr lang="en-US" sz="1200" b="0" dirty="0">
                          <a:solidFill>
                            <a:schemeClr val="tx1"/>
                          </a:solidFill>
                          <a:latin typeface="Century Gothic" panose="020B0502020202020204" pitchFamily="34" charset="0"/>
                        </a:rPr>
                        <a:t>. t.</a:t>
                      </a:r>
                      <a:endParaRPr lang="ru-RU" sz="1200" b="0" baseline="0" dirty="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Century Gothic" panose="020B0502020202020204" pitchFamily="34" charset="0"/>
                        </a:rPr>
                        <a:t>Gold</a:t>
                      </a:r>
                      <a:r>
                        <a:rPr lang="ru-RU" sz="1200" b="0" baseline="0" dirty="0">
                          <a:solidFill>
                            <a:schemeClr val="tx1"/>
                          </a:solidFill>
                          <a:latin typeface="Century Gothic" panose="020B0502020202020204" pitchFamily="34" charset="0"/>
                        </a:rPr>
                        <a:t> -  25,0 </a:t>
                      </a:r>
                      <a:r>
                        <a:rPr lang="en-US" sz="1200" b="0" baseline="0" dirty="0">
                          <a:solidFill>
                            <a:schemeClr val="tx1"/>
                          </a:solidFill>
                          <a:latin typeface="Century Gothic" panose="020B0502020202020204" pitchFamily="34" charset="0"/>
                        </a:rPr>
                        <a:t>kg</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Ore</a:t>
                      </a:r>
                      <a:r>
                        <a:rPr lang="ru-RU" sz="1200" b="0" dirty="0">
                          <a:solidFill>
                            <a:schemeClr val="tx1"/>
                          </a:solidFill>
                          <a:latin typeface="Century Gothic" panose="020B0502020202020204" pitchFamily="34" charset="0"/>
                        </a:rPr>
                        <a:t>: С2 - 2,0 </a:t>
                      </a:r>
                      <a:r>
                        <a:rPr lang="en-US" sz="1200" b="0" dirty="0" err="1">
                          <a:solidFill>
                            <a:schemeClr val="tx1"/>
                          </a:solidFill>
                          <a:latin typeface="Century Gothic" panose="020B0502020202020204" pitchFamily="34" charset="0"/>
                        </a:rPr>
                        <a:t>thous</a:t>
                      </a:r>
                      <a:r>
                        <a:rPr lang="en-US" sz="1200" b="0" dirty="0">
                          <a:solidFill>
                            <a:schemeClr val="tx1"/>
                          </a:solidFill>
                          <a:latin typeface="Century Gothic" panose="020B0502020202020204" pitchFamily="34" charset="0"/>
                        </a:rPr>
                        <a:t>. t.</a:t>
                      </a:r>
                      <a:endParaRPr lang="ru-RU" sz="1200" b="0" baseline="0" dirty="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Century Gothic" panose="020B0502020202020204" pitchFamily="34" charset="0"/>
                        </a:rPr>
                        <a:t>Gold</a:t>
                      </a:r>
                      <a:r>
                        <a:rPr lang="ru-RU" sz="1200" b="0" baseline="0" dirty="0">
                          <a:solidFill>
                            <a:schemeClr val="tx1"/>
                          </a:solidFill>
                          <a:latin typeface="Century Gothic" panose="020B0502020202020204" pitchFamily="34" charset="0"/>
                        </a:rPr>
                        <a:t> -  13,0 </a:t>
                      </a:r>
                      <a:r>
                        <a:rPr lang="en-US" sz="1200" b="0" baseline="0" dirty="0">
                          <a:solidFill>
                            <a:schemeClr val="tx1"/>
                          </a:solidFill>
                          <a:latin typeface="Century Gothic" panose="020B0502020202020204" pitchFamily="34" charset="0"/>
                        </a:rPr>
                        <a:t>kg</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4" name="Рисунок 3">
            <a:extLst>
              <a:ext uri="{FF2B5EF4-FFF2-40B4-BE49-F238E27FC236}">
                <a16:creationId xmlns:a16="http://schemas.microsoft.com/office/drawing/2014/main" id="{8CE8DB6C-DDAB-4082-852B-7171980148E9}"/>
              </a:ext>
            </a:extLst>
          </p:cNvPr>
          <p:cNvPicPr>
            <a:picLocks noChangeAspect="1"/>
          </p:cNvPicPr>
          <p:nvPr/>
        </p:nvPicPr>
        <p:blipFill>
          <a:blip r:embed="rId3"/>
          <a:stretch>
            <a:fillRect/>
          </a:stretch>
        </p:blipFill>
        <p:spPr>
          <a:xfrm>
            <a:off x="7904254" y="3026962"/>
            <a:ext cx="2914757" cy="1642672"/>
          </a:xfrm>
          <a:prstGeom prst="rect">
            <a:avLst/>
          </a:prstGeom>
          <a:ln>
            <a:solidFill>
              <a:schemeClr val="tx1"/>
            </a:solidFill>
          </a:ln>
        </p:spPr>
      </p:pic>
      <p:sp>
        <p:nvSpPr>
          <p:cNvPr id="20" name="TextBox 19">
            <a:extLst>
              <a:ext uri="{FF2B5EF4-FFF2-40B4-BE49-F238E27FC236}">
                <a16:creationId xmlns:a16="http://schemas.microsoft.com/office/drawing/2014/main" id="{631BC58D-0750-409F-A8C1-1796D7A89BF8}"/>
              </a:ext>
            </a:extLst>
          </p:cNvPr>
          <p:cNvSpPr txBox="1"/>
          <p:nvPr/>
        </p:nvSpPr>
        <p:spPr>
          <a:xfrm>
            <a:off x="8550120" y="5283262"/>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Contour of reserve deposit </a:t>
            </a:r>
            <a:endParaRPr lang="ru-RU" sz="800" dirty="0">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id="{F74146C4-BF8B-430A-9752-2578BAB90F71}"/>
              </a:ext>
            </a:extLst>
          </p:cNvPr>
          <p:cNvPicPr>
            <a:picLocks noChangeAspect="1"/>
          </p:cNvPicPr>
          <p:nvPr/>
        </p:nvPicPr>
        <p:blipFill>
          <a:blip r:embed="rId4"/>
          <a:stretch>
            <a:fillRect/>
          </a:stretch>
        </p:blipFill>
        <p:spPr>
          <a:xfrm>
            <a:off x="8112331" y="5317180"/>
            <a:ext cx="409632" cy="200053"/>
          </a:xfrm>
          <a:prstGeom prst="rect">
            <a:avLst/>
          </a:prstGeom>
          <a:ln w="19050">
            <a:solidFill>
              <a:srgbClr val="FF0000"/>
            </a:solidFill>
          </a:ln>
        </p:spPr>
      </p:pic>
      <p:pic>
        <p:nvPicPr>
          <p:cNvPr id="23" name="Picture 3">
            <a:extLst>
              <a:ext uri="{FF2B5EF4-FFF2-40B4-BE49-F238E27FC236}">
                <a16:creationId xmlns:a16="http://schemas.microsoft.com/office/drawing/2014/main" id="{350733ED-0936-44A9-984E-940BE5E384E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44852" y="4881380"/>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id="{D2CDE494-B6C5-4B62-B372-F69542484F48}"/>
              </a:ext>
            </a:extLst>
          </p:cNvPr>
          <p:cNvSpPr txBox="1"/>
          <p:nvPr/>
        </p:nvSpPr>
        <p:spPr>
          <a:xfrm>
            <a:off x="8550120" y="4912297"/>
            <a:ext cx="2678795"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Balance deposit</a:t>
            </a:r>
            <a:endParaRPr lang="ru-RU" sz="800" dirty="0">
              <a:latin typeface="Times New Roman" panose="02020603050405020304" pitchFamily="18" charset="0"/>
              <a:cs typeface="Times New Roman" panose="02020603050405020304" pitchFamily="18" charset="0"/>
            </a:endParaRPr>
          </a:p>
        </p:txBody>
      </p:sp>
      <p:pic>
        <p:nvPicPr>
          <p:cNvPr id="25" name="Рисунок 24">
            <a:extLst>
              <a:ext uri="{FF2B5EF4-FFF2-40B4-BE49-F238E27FC236}">
                <a16:creationId xmlns:a16="http://schemas.microsoft.com/office/drawing/2014/main" id="{0A954CF7-11C0-449F-A7AA-DF239148E9CD}"/>
              </a:ext>
            </a:extLst>
          </p:cNvPr>
          <p:cNvPicPr>
            <a:picLocks noChangeAspect="1"/>
          </p:cNvPicPr>
          <p:nvPr/>
        </p:nvPicPr>
        <p:blipFill>
          <a:blip r:embed="rId7"/>
          <a:stretch>
            <a:fillRect/>
          </a:stretch>
        </p:blipFill>
        <p:spPr>
          <a:xfrm>
            <a:off x="8122945" y="5656740"/>
            <a:ext cx="409632" cy="200052"/>
          </a:xfrm>
          <a:prstGeom prst="rect">
            <a:avLst/>
          </a:prstGeom>
          <a:ln>
            <a:solidFill>
              <a:schemeClr val="tx1"/>
            </a:solidFill>
          </a:ln>
        </p:spPr>
      </p:pic>
      <p:sp>
        <p:nvSpPr>
          <p:cNvPr id="26" name="TextBox 25">
            <a:extLst>
              <a:ext uri="{FF2B5EF4-FFF2-40B4-BE49-F238E27FC236}">
                <a16:creationId xmlns:a16="http://schemas.microsoft.com/office/drawing/2014/main" id="{D6CE3FDA-EC5D-4C4C-8234-4B6B307C12E2}"/>
              </a:ext>
            </a:extLst>
          </p:cNvPr>
          <p:cNvSpPr txBox="1"/>
          <p:nvPr/>
        </p:nvSpPr>
        <p:spPr>
          <a:xfrm>
            <a:off x="8550120" y="5641350"/>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State geological study of subsoil</a:t>
            </a:r>
            <a:endParaRPr lang="ru-RU" sz="800" dirty="0">
              <a:latin typeface="Times New Roman" panose="02020603050405020304" pitchFamily="18" charset="0"/>
              <a:cs typeface="Times New Roman" panose="02020603050405020304" pitchFamily="18" charset="0"/>
            </a:endParaRPr>
          </a:p>
        </p:txBody>
      </p:sp>
      <p:sp>
        <p:nvSpPr>
          <p:cNvPr id="28" name="Google Shape;1365;p21">
            <a:extLst>
              <a:ext uri="{FF2B5EF4-FFF2-40B4-BE49-F238E27FC236}">
                <a16:creationId xmlns:a16="http://schemas.microsoft.com/office/drawing/2014/main" id="{641C6F85-0003-4641-B333-A680DA6F7ABB}"/>
              </a:ext>
            </a:extLst>
          </p:cNvPr>
          <p:cNvSpPr txBox="1"/>
          <p:nvPr/>
        </p:nvSpPr>
        <p:spPr>
          <a:xfrm>
            <a:off x="0" y="-5228"/>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de-DE" sz="2000">
                <a:cs typeface="Arial" panose="020B0604020202020204" pitchFamily="34" charset="0"/>
              </a:rPr>
              <a:t>Uzunmurt deposit in Karaganda region</a:t>
            </a:r>
            <a:endParaRPr lang="de-DE" sz="2000" dirty="0">
              <a:cs typeface="Arial" panose="020B0604020202020204" pitchFamily="34" charset="0"/>
            </a:endParaRPr>
          </a:p>
        </p:txBody>
      </p:sp>
      <p:pic>
        <p:nvPicPr>
          <p:cNvPr id="29" name="Google Shape;28;p1">
            <a:extLst>
              <a:ext uri="{FF2B5EF4-FFF2-40B4-BE49-F238E27FC236}">
                <a16:creationId xmlns:a16="http://schemas.microsoft.com/office/drawing/2014/main" id="{2DE21D7D-E15E-462F-AE30-BFD2A42618FB}"/>
              </a:ext>
            </a:extLst>
          </p:cNvPr>
          <p:cNvPicPr preferRelativeResize="0"/>
          <p:nvPr/>
        </p:nvPicPr>
        <p:blipFill rotWithShape="1">
          <a:blip r:embed="rId8">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53390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098186" y="844556"/>
            <a:ext cx="5479237" cy="3496947"/>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42950">
              <a:spcAft>
                <a:spcPts val="488"/>
              </a:spcAft>
              <a:tabLst>
                <a:tab pos="216694" algn="l"/>
                <a:tab pos="580430" algn="l"/>
              </a:tabLst>
              <a:defRPr/>
            </a:pPr>
            <a:r>
              <a:rPr lang="en-US" sz="1200" b="1" dirty="0">
                <a:solidFill>
                  <a:prstClr val="black"/>
                </a:solidFill>
                <a:latin typeface="Arial" panose="020B0604020202020204" pitchFamily="34" charset="0"/>
                <a:cs typeface="Arial" panose="020B0604020202020204" pitchFamily="34" charset="0"/>
              </a:rPr>
              <a:t>Location:</a:t>
            </a:r>
            <a:r>
              <a:rPr lang="en-US" sz="1200" dirty="0">
                <a:solidFill>
                  <a:prstClr val="black"/>
                </a:solidFill>
                <a:latin typeface="Arial" panose="020B0604020202020204" pitchFamily="34" charset="0"/>
                <a:cs typeface="Arial" panose="020B0604020202020204" pitchFamily="34" charset="0"/>
              </a:rPr>
              <a:t> Located in the </a:t>
            </a:r>
            <a:r>
              <a:rPr lang="en-US" sz="1200" dirty="0" err="1">
                <a:solidFill>
                  <a:prstClr val="black"/>
                </a:solidFill>
                <a:latin typeface="Arial" panose="020B0604020202020204" pitchFamily="34" charset="0"/>
                <a:cs typeface="Arial" panose="020B0604020202020204" pitchFamily="34" charset="0"/>
              </a:rPr>
              <a:t>Michurinsky</a:t>
            </a:r>
            <a:r>
              <a:rPr lang="en-US" sz="1200" dirty="0">
                <a:solidFill>
                  <a:prstClr val="black"/>
                </a:solidFill>
                <a:latin typeface="Arial" panose="020B0604020202020204" pitchFamily="34" charset="0"/>
                <a:cs typeface="Arial" panose="020B0604020202020204" pitchFamily="34" charset="0"/>
              </a:rPr>
              <a:t> district, 45 km southwest of Karaganda and 75 km west of </a:t>
            </a:r>
            <a:r>
              <a:rPr lang="en-US" sz="1200" dirty="0" err="1">
                <a:solidFill>
                  <a:prstClr val="black"/>
                </a:solidFill>
                <a:latin typeface="Arial" panose="020B0604020202020204" pitchFamily="34" charset="0"/>
                <a:cs typeface="Arial" panose="020B0604020202020204" pitchFamily="34" charset="0"/>
              </a:rPr>
              <a:t>Karabas</a:t>
            </a:r>
            <a:r>
              <a:rPr lang="en-US" sz="1200" dirty="0">
                <a:solidFill>
                  <a:prstClr val="black"/>
                </a:solidFill>
                <a:latin typeface="Arial" panose="020B0604020202020204" pitchFamily="34" charset="0"/>
                <a:cs typeface="Arial" panose="020B0604020202020204" pitchFamily="34" charset="0"/>
              </a:rPr>
              <a:t> railway station.</a:t>
            </a:r>
          </a:p>
          <a:p>
            <a:pPr algn="just" defTabSz="742950">
              <a:spcAft>
                <a:spcPts val="488"/>
              </a:spcAft>
              <a:tabLst>
                <a:tab pos="216694" algn="l"/>
                <a:tab pos="580430" algn="l"/>
              </a:tabLst>
              <a:defRPr/>
            </a:pPr>
            <a:r>
              <a:rPr lang="en-US" sz="1200" b="1" dirty="0">
                <a:solidFill>
                  <a:prstClr val="black"/>
                </a:solidFill>
                <a:latin typeface="Arial" panose="020B0604020202020204" pitchFamily="34" charset="0"/>
                <a:cs typeface="Arial" panose="020B0604020202020204" pitchFamily="34" charset="0"/>
              </a:rPr>
              <a:t>Brief Geological description: </a:t>
            </a:r>
            <a:r>
              <a:rPr lang="en-US" sz="1200" dirty="0">
                <a:solidFill>
                  <a:prstClr val="black"/>
                </a:solidFill>
                <a:latin typeface="Arial" panose="020B0604020202020204" pitchFamily="34" charset="0"/>
                <a:cs typeface="Arial" panose="020B0604020202020204" pitchFamily="34" charset="0"/>
              </a:rPr>
              <a:t>Barite deposits are confined to the autochthonous block of the </a:t>
            </a:r>
            <a:r>
              <a:rPr lang="en-US" sz="1200" dirty="0" err="1">
                <a:solidFill>
                  <a:prstClr val="black"/>
                </a:solidFill>
                <a:latin typeface="Arial" panose="020B0604020202020204" pitchFamily="34" charset="0"/>
                <a:cs typeface="Arial" panose="020B0604020202020204" pitchFamily="34" charset="0"/>
              </a:rPr>
              <a:t>Zhalair</a:t>
            </a:r>
            <a:r>
              <a:rPr lang="en-US" sz="1200" dirty="0">
                <a:solidFill>
                  <a:prstClr val="black"/>
                </a:solidFill>
                <a:latin typeface="Arial" panose="020B0604020202020204" pitchFamily="34" charset="0"/>
                <a:cs typeface="Arial" panose="020B0604020202020204" pitchFamily="34" charset="0"/>
              </a:rPr>
              <a:t> thrust and occur at the joint of conglomerates and sandstones of the </a:t>
            </a:r>
            <a:r>
              <a:rPr lang="en-US" sz="1200" dirty="0" err="1">
                <a:solidFill>
                  <a:prstClr val="black"/>
                </a:solidFill>
                <a:latin typeface="Arial" panose="020B0604020202020204" pitchFamily="34" charset="0"/>
                <a:cs typeface="Arial" panose="020B0604020202020204" pitchFamily="34" charset="0"/>
              </a:rPr>
              <a:t>Givetian</a:t>
            </a:r>
            <a:r>
              <a:rPr lang="en-US" sz="1200" dirty="0">
                <a:solidFill>
                  <a:prstClr val="black"/>
                </a:solidFill>
                <a:latin typeface="Arial" panose="020B0604020202020204" pitchFamily="34" charset="0"/>
                <a:cs typeface="Arial" panose="020B0604020202020204" pitchFamily="34" charset="0"/>
              </a:rPr>
              <a:t>-Franconian age with gray, dark gray limestones and marls of nodular and brecciated texture. Seven barite deposits have been identified and explored at the deposit, with lengths ranging from 120 m (ore body 7) to 400 m (ore bodies 1 and 2) and 1800 m (ore bodies 3, 4, 5, 6). The visible thickness is from 2 to 125 m in the swelling of ore body 1. The deposits are elongated in a chain from northeast to southwest for 18 km. On the western flank (4.5 km long), 11 barite bodies are localized. At depth they quickly wedge out. The joints of the bodies are unclear. The outlines of the deposits in the hanging wall are complex, probably due to karstic phenomenon in the Lower Famennian limestones.</a:t>
            </a:r>
          </a:p>
          <a:p>
            <a:pPr algn="just" defTabSz="742950">
              <a:spcAft>
                <a:spcPts val="488"/>
              </a:spcAft>
              <a:tabLst>
                <a:tab pos="216694" algn="l"/>
                <a:tab pos="580430" algn="l"/>
              </a:tabLst>
              <a:defRPr/>
            </a:pPr>
            <a:r>
              <a:rPr lang="en-US" sz="1200" dirty="0">
                <a:solidFill>
                  <a:prstClr val="black"/>
                </a:solidFill>
                <a:latin typeface="Arial" panose="020B0604020202020204" pitchFamily="34" charset="0"/>
                <a:cs typeface="Arial" panose="020B0604020202020204" pitchFamily="34" charset="0"/>
              </a:rPr>
              <a:t>Near-ore alterations are expressed in recrystallization, silicification, </a:t>
            </a:r>
            <a:r>
              <a:rPr lang="en-US" sz="1200" dirty="0" err="1">
                <a:solidFill>
                  <a:prstClr val="black"/>
                </a:solidFill>
                <a:latin typeface="Arial" panose="020B0604020202020204" pitchFamily="34" charset="0"/>
                <a:cs typeface="Arial" panose="020B0604020202020204" pitchFamily="34" charset="0"/>
              </a:rPr>
              <a:t>quartzification</a:t>
            </a:r>
            <a:r>
              <a:rPr lang="en-US" sz="1200" dirty="0">
                <a:solidFill>
                  <a:prstClr val="black"/>
                </a:solidFill>
                <a:latin typeface="Arial" panose="020B0604020202020204" pitchFamily="34" charset="0"/>
                <a:cs typeface="Arial" panose="020B0604020202020204" pitchFamily="34" charset="0"/>
              </a:rPr>
              <a:t>, potassium metasomatism, and </a:t>
            </a:r>
            <a:r>
              <a:rPr lang="en-US" sz="1200" dirty="0" err="1">
                <a:solidFill>
                  <a:prstClr val="black"/>
                </a:solidFill>
                <a:latin typeface="Arial" panose="020B0604020202020204" pitchFamily="34" charset="0"/>
                <a:cs typeface="Arial" panose="020B0604020202020204" pitchFamily="34" charset="0"/>
              </a:rPr>
              <a:t>epidotization</a:t>
            </a:r>
            <a:r>
              <a:rPr lang="en-US" sz="1200" dirty="0">
                <a:solidFill>
                  <a:prstClr val="black"/>
                </a:solidFill>
                <a:latin typeface="Arial" panose="020B0604020202020204" pitchFamily="34" charset="0"/>
                <a:cs typeface="Arial" panose="020B0604020202020204" pitchFamily="34" charset="0"/>
              </a:rPr>
              <a:t>.</a:t>
            </a:r>
          </a:p>
        </p:txBody>
      </p:sp>
      <p:pic>
        <p:nvPicPr>
          <p:cNvPr id="16"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94602" y="1165918"/>
            <a:ext cx="1935153" cy="108094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9252460" y="1488180"/>
            <a:ext cx="330411" cy="330410"/>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ru-RU" sz="1463" dirty="0">
              <a:solidFill>
                <a:prstClr val="white"/>
              </a:solidFill>
              <a:latin typeface="Calibri" panose="020F0502020204030204"/>
            </a:endParaRPr>
          </a:p>
        </p:txBody>
      </p:sp>
      <p:cxnSp>
        <p:nvCxnSpPr>
          <p:cNvPr id="21" name="Прямая соединительная линия 20"/>
          <p:cNvCxnSpPr>
            <a:cxnSpLocks/>
          </p:cNvCxnSpPr>
          <p:nvPr/>
        </p:nvCxnSpPr>
        <p:spPr>
          <a:xfrm flipH="1">
            <a:off x="8256240" y="1818591"/>
            <a:ext cx="996220" cy="794499"/>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6" name="Таблица 5">
            <a:extLst>
              <a:ext uri="{FF2B5EF4-FFF2-40B4-BE49-F238E27FC236}">
                <a16:creationId xmlns:a16="http://schemas.microsoft.com/office/drawing/2014/main" id="{920DC9E1-1D1E-80CF-913A-9374E3FAB4C2}"/>
              </a:ext>
            </a:extLst>
          </p:cNvPr>
          <p:cNvGraphicFramePr>
            <a:graphicFrameLocks noGrp="1"/>
          </p:cNvGraphicFramePr>
          <p:nvPr>
            <p:extLst>
              <p:ext uri="{D42A27DB-BD31-4B8C-83A1-F6EECF244321}">
                <p14:modId xmlns:p14="http://schemas.microsoft.com/office/powerpoint/2010/main" val="2773821459"/>
              </p:ext>
            </p:extLst>
          </p:nvPr>
        </p:nvGraphicFramePr>
        <p:xfrm>
          <a:off x="2157492" y="4574425"/>
          <a:ext cx="5360626" cy="1051563"/>
        </p:xfrm>
        <a:graphic>
          <a:graphicData uri="http://schemas.openxmlformats.org/drawingml/2006/table">
            <a:tbl>
              <a:tblPr firstRow="1" firstCol="1" bandRow="1">
                <a:tableStyleId>{21E4AEA4-8DFA-4A89-87EB-49C32662AFE0}</a:tableStyleId>
              </a:tblPr>
              <a:tblGrid>
                <a:gridCol w="1236589">
                  <a:extLst>
                    <a:ext uri="{9D8B030D-6E8A-4147-A177-3AD203B41FA5}">
                      <a16:colId xmlns:a16="http://schemas.microsoft.com/office/drawing/2014/main" val="131043786"/>
                    </a:ext>
                  </a:extLst>
                </a:gridCol>
                <a:gridCol w="2749358">
                  <a:extLst>
                    <a:ext uri="{9D8B030D-6E8A-4147-A177-3AD203B41FA5}">
                      <a16:colId xmlns:a16="http://schemas.microsoft.com/office/drawing/2014/main" val="2658591762"/>
                    </a:ext>
                  </a:extLst>
                </a:gridCol>
                <a:gridCol w="1374679">
                  <a:extLst>
                    <a:ext uri="{9D8B030D-6E8A-4147-A177-3AD203B41FA5}">
                      <a16:colId xmlns:a16="http://schemas.microsoft.com/office/drawing/2014/main" val="3550398924"/>
                    </a:ext>
                  </a:extLst>
                </a:gridCol>
              </a:tblGrid>
              <a:tr h="22288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solidFill>
                          <a:latin typeface="Century Gothic" panose="020B0502020202020204" pitchFamily="34" charset="0"/>
                          <a:ea typeface="+mn-ea"/>
                          <a:cs typeface="Times New Roman" panose="02020603050405020304" pitchFamily="18" charset="0"/>
                        </a:rPr>
                        <a:t>State reserve record as of 01.01.2023</a:t>
                      </a:r>
                      <a:endParaRPr lang="ru-RU" sz="1000"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10000"/>
                  </a:ext>
                </a:extLst>
              </a:tr>
              <a:tr h="371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solidFill>
                          <a:latin typeface="Century Gothic" panose="020B0502020202020204" pitchFamily="34" charset="0"/>
                          <a:ea typeface="+mn-ea"/>
                          <a:cs typeface="Times New Roman" panose="02020603050405020304" pitchFamily="18" charset="0"/>
                        </a:rPr>
                        <a:t>Component</a:t>
                      </a:r>
                      <a:endParaRPr lang="ru-RU" sz="1000"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Century Gothic" panose="020B0502020202020204" pitchFamily="34" charset="0"/>
                          <a:ea typeface="+mn-ea"/>
                          <a:cs typeface="Times New Roman" panose="02020603050405020304" pitchFamily="18" charset="0"/>
                        </a:rPr>
                        <a:t>Balance </a:t>
                      </a:r>
                      <a:endParaRPr lang="ru-RU" sz="1000" b="1"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Century Gothic" panose="020B0502020202020204" pitchFamily="34" charset="0"/>
                          <a:ea typeface="+mn-ea"/>
                          <a:cs typeface="Times New Roman" panose="02020603050405020304" pitchFamily="18" charset="0"/>
                        </a:rPr>
                        <a:t>Off-balance</a:t>
                      </a:r>
                      <a:endParaRPr lang="ru-RU" sz="1000" b="1"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22288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Century Gothic" panose="020B0502020202020204" pitchFamily="34" charset="0"/>
                          <a:ea typeface="+mn-ea"/>
                          <a:cs typeface="Times New Roman" panose="02020603050405020304" pitchFamily="18" charset="0"/>
                        </a:rPr>
                        <a:t>Barite</a:t>
                      </a:r>
                      <a:r>
                        <a:rPr lang="kk-KZ" sz="1000" b="0" kern="1200" dirty="0">
                          <a:solidFill>
                            <a:schemeClr val="dk1"/>
                          </a:solidFill>
                          <a:latin typeface="Century Gothic" panose="020B0502020202020204" pitchFamily="34" charset="0"/>
                          <a:ea typeface="+mn-ea"/>
                          <a:cs typeface="Times New Roman" panose="02020603050405020304" pitchFamily="18" charset="0"/>
                        </a:rPr>
                        <a:t>, </a:t>
                      </a:r>
                      <a:r>
                        <a:rPr lang="en-US" sz="1000" b="0" kern="1200" dirty="0" err="1">
                          <a:solidFill>
                            <a:schemeClr val="dk1"/>
                          </a:solidFill>
                          <a:latin typeface="Century Gothic" panose="020B0502020202020204" pitchFamily="34" charset="0"/>
                          <a:ea typeface="+mn-ea"/>
                          <a:cs typeface="Times New Roman" panose="02020603050405020304" pitchFamily="18" charset="0"/>
                        </a:rPr>
                        <a:t>thous</a:t>
                      </a:r>
                      <a:r>
                        <a:rPr lang="en-US" sz="1000" b="0" kern="1200" dirty="0">
                          <a:solidFill>
                            <a:schemeClr val="dk1"/>
                          </a:solidFill>
                          <a:latin typeface="Century Gothic" panose="020B0502020202020204" pitchFamily="34" charset="0"/>
                          <a:ea typeface="+mn-ea"/>
                          <a:cs typeface="Times New Roman" panose="02020603050405020304" pitchFamily="18" charset="0"/>
                        </a:rPr>
                        <a:t>. t.</a:t>
                      </a:r>
                      <a:endParaRPr lang="ru-RU" sz="1000" b="0" kern="1200" dirty="0">
                        <a:solidFill>
                          <a:schemeClr val="dk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А+В+С1</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781</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952285"/>
                  </a:ext>
                </a:extLst>
              </a:tr>
              <a:tr h="22288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latin typeface="Arial" pitchFamily="34" charset="0"/>
                          <a:cs typeface="Arial" pitchFamily="34" charset="0"/>
                        </a:rPr>
                        <a:t>3194,8</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Arial" pitchFamily="34" charset="0"/>
                          <a:cs typeface="Arial" pitchFamily="34" charset="0"/>
                        </a:rPr>
                        <a:t>781 </a:t>
                      </a:r>
                      <a:r>
                        <a:rPr lang="ru-RU" sz="1200" dirty="0" err="1">
                          <a:latin typeface="Arial" pitchFamily="34" charset="0"/>
                          <a:cs typeface="Arial" pitchFamily="34" charset="0"/>
                        </a:rPr>
                        <a:t>тыс.т</a:t>
                      </a:r>
                      <a:endParaRPr lang="ru-RU"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7288652"/>
                  </a:ext>
                </a:extLst>
              </a:tr>
            </a:tbl>
          </a:graphicData>
        </a:graphic>
      </p:graphicFrame>
      <p:pic>
        <p:nvPicPr>
          <p:cNvPr id="7" name="Рисунок 6">
            <a:extLst>
              <a:ext uri="{FF2B5EF4-FFF2-40B4-BE49-F238E27FC236}">
                <a16:creationId xmlns:a16="http://schemas.microsoft.com/office/drawing/2014/main" id="{B47D44FF-AAB5-4788-BAFD-918260FC4821}"/>
              </a:ext>
            </a:extLst>
          </p:cNvPr>
          <p:cNvPicPr>
            <a:picLocks noChangeAspect="1"/>
          </p:cNvPicPr>
          <p:nvPr/>
        </p:nvPicPr>
        <p:blipFill>
          <a:blip r:embed="rId4"/>
          <a:stretch>
            <a:fillRect/>
          </a:stretch>
        </p:blipFill>
        <p:spPr>
          <a:xfrm>
            <a:off x="8256241" y="2613089"/>
            <a:ext cx="2195969" cy="1535990"/>
          </a:xfrm>
          <a:prstGeom prst="rect">
            <a:avLst/>
          </a:prstGeom>
          <a:ln>
            <a:solidFill>
              <a:schemeClr val="tx1"/>
            </a:solidFill>
          </a:ln>
        </p:spPr>
      </p:pic>
      <p:cxnSp>
        <p:nvCxnSpPr>
          <p:cNvPr id="15" name="Прямая соединительная линия 14">
            <a:extLst>
              <a:ext uri="{FF2B5EF4-FFF2-40B4-BE49-F238E27FC236}">
                <a16:creationId xmlns:a16="http://schemas.microsoft.com/office/drawing/2014/main" id="{351829BE-3A89-4614-BD70-2C4DB6A40C3D}"/>
              </a:ext>
            </a:extLst>
          </p:cNvPr>
          <p:cNvCxnSpPr>
            <a:cxnSpLocks/>
          </p:cNvCxnSpPr>
          <p:nvPr/>
        </p:nvCxnSpPr>
        <p:spPr>
          <a:xfrm>
            <a:off x="9582871" y="1794485"/>
            <a:ext cx="869339" cy="798545"/>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4CBDDFB-3955-4BB0-BE6B-047F84536628}"/>
              </a:ext>
            </a:extLst>
          </p:cNvPr>
          <p:cNvSpPr txBox="1"/>
          <p:nvPr/>
        </p:nvSpPr>
        <p:spPr>
          <a:xfrm>
            <a:off x="8684046" y="4442192"/>
            <a:ext cx="1952178"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Territory included in state subsoil fund management program for solid minerals extraction (reserve deposit contour)</a:t>
            </a:r>
            <a:endParaRPr lang="ru-RU" sz="800" dirty="0">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id="{2C75C977-59EE-4C87-AA35-AA9DA384C576}"/>
              </a:ext>
            </a:extLst>
          </p:cNvPr>
          <p:cNvPicPr>
            <a:picLocks noChangeAspect="1"/>
          </p:cNvPicPr>
          <p:nvPr/>
        </p:nvPicPr>
        <p:blipFill>
          <a:blip r:embed="rId5"/>
          <a:stretch>
            <a:fillRect/>
          </a:stretch>
        </p:blipFill>
        <p:spPr>
          <a:xfrm>
            <a:off x="8244383" y="4552127"/>
            <a:ext cx="409632" cy="200053"/>
          </a:xfrm>
          <a:prstGeom prst="rect">
            <a:avLst/>
          </a:prstGeom>
          <a:ln w="19050">
            <a:solidFill>
              <a:srgbClr val="FF0000"/>
            </a:solidFill>
          </a:ln>
        </p:spPr>
      </p:pic>
      <p:sp>
        <p:nvSpPr>
          <p:cNvPr id="23" name="Прямоугольник 22">
            <a:extLst>
              <a:ext uri="{FF2B5EF4-FFF2-40B4-BE49-F238E27FC236}">
                <a16:creationId xmlns:a16="http://schemas.microsoft.com/office/drawing/2014/main" id="{F07E47FF-6C3C-4CEE-8482-709852AC660F}"/>
              </a:ext>
            </a:extLst>
          </p:cNvPr>
          <p:cNvSpPr/>
          <p:nvPr/>
        </p:nvSpPr>
        <p:spPr>
          <a:xfrm>
            <a:off x="8234735" y="5066236"/>
            <a:ext cx="421155" cy="200050"/>
          </a:xfrm>
          <a:prstGeom prst="rect">
            <a:avLst/>
          </a:prstGeom>
          <a:solidFill>
            <a:srgbClr val="CEE2E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6EFB928B-5304-4005-B20E-84EF79DA5966}"/>
              </a:ext>
            </a:extLst>
          </p:cNvPr>
          <p:cNvSpPr txBox="1"/>
          <p:nvPr/>
        </p:nvSpPr>
        <p:spPr>
          <a:xfrm>
            <a:off x="8684046" y="5047504"/>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Buffer zone of the dam</a:t>
            </a:r>
            <a:endParaRPr lang="ru-RU" sz="800" dirty="0">
              <a:latin typeface="Times New Roman" panose="02020603050405020304" pitchFamily="18" charset="0"/>
              <a:cs typeface="Times New Roman" panose="02020603050405020304" pitchFamily="18" charset="0"/>
            </a:endParaRPr>
          </a:p>
        </p:txBody>
      </p:sp>
      <p:pic>
        <p:nvPicPr>
          <p:cNvPr id="25" name="Рисунок 24">
            <a:extLst>
              <a:ext uri="{FF2B5EF4-FFF2-40B4-BE49-F238E27FC236}">
                <a16:creationId xmlns:a16="http://schemas.microsoft.com/office/drawing/2014/main" id="{1F0BA68F-1907-48D4-BD04-F702408C7224}"/>
              </a:ext>
            </a:extLst>
          </p:cNvPr>
          <p:cNvPicPr>
            <a:picLocks noChangeAspect="1"/>
          </p:cNvPicPr>
          <p:nvPr/>
        </p:nvPicPr>
        <p:blipFill>
          <a:blip r:embed="rId6"/>
          <a:stretch>
            <a:fillRect/>
          </a:stretch>
        </p:blipFill>
        <p:spPr>
          <a:xfrm>
            <a:off x="8244383" y="5439360"/>
            <a:ext cx="409632" cy="200052"/>
          </a:xfrm>
          <a:prstGeom prst="rect">
            <a:avLst/>
          </a:prstGeom>
          <a:ln>
            <a:solidFill>
              <a:schemeClr val="tx1"/>
            </a:solidFill>
          </a:ln>
        </p:spPr>
      </p:pic>
      <p:sp>
        <p:nvSpPr>
          <p:cNvPr id="26" name="TextBox 25">
            <a:extLst>
              <a:ext uri="{FF2B5EF4-FFF2-40B4-BE49-F238E27FC236}">
                <a16:creationId xmlns:a16="http://schemas.microsoft.com/office/drawing/2014/main" id="{9F929D4B-2F32-47DD-9977-84904E49130E}"/>
              </a:ext>
            </a:extLst>
          </p:cNvPr>
          <p:cNvSpPr txBox="1"/>
          <p:nvPr/>
        </p:nvSpPr>
        <p:spPr>
          <a:xfrm>
            <a:off x="8654015" y="5423968"/>
            <a:ext cx="195217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 State geological study of subsoil</a:t>
            </a:r>
            <a:endParaRPr lang="ru-RU" sz="800" dirty="0">
              <a:latin typeface="Times New Roman" panose="02020603050405020304" pitchFamily="18" charset="0"/>
              <a:cs typeface="Times New Roman" panose="02020603050405020304" pitchFamily="18" charset="0"/>
            </a:endParaRPr>
          </a:p>
        </p:txBody>
      </p:sp>
      <p:sp>
        <p:nvSpPr>
          <p:cNvPr id="28" name="Google Shape;1365;p21">
            <a:extLst>
              <a:ext uri="{FF2B5EF4-FFF2-40B4-BE49-F238E27FC236}">
                <a16:creationId xmlns:a16="http://schemas.microsoft.com/office/drawing/2014/main" id="{4E8C1785-BDA7-4FA5-9DB2-E6EBAC6F72DA}"/>
              </a:ext>
            </a:extLst>
          </p:cNvPr>
          <p:cNvSpPr txBox="1"/>
          <p:nvPr/>
        </p:nvSpPr>
        <p:spPr>
          <a:xfrm>
            <a:off x="0" y="4974"/>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algn="ctr" defTabSz="1219170">
              <a:defRPr sz="2100" b="1" kern="0">
                <a:solidFill>
                  <a:prstClr val="white"/>
                </a:solidFill>
                <a:latin typeface="Arial Black" pitchFamily="34" charset="0"/>
              </a:defRPr>
            </a:lvl1pPr>
            <a:lvl2pPr marL="742950" indent="-285750">
              <a:defRPr sz="2400">
                <a:latin typeface="Calibri" pitchFamily="34" charset="0"/>
              </a:defRPr>
            </a:lvl2pPr>
            <a:lvl3pPr>
              <a:defRPr sz="2000">
                <a:latin typeface="Calibri" pitchFamily="34" charset="0"/>
              </a:defRPr>
            </a:lvl3pPr>
            <a:lvl4pPr>
              <a:defRPr>
                <a:latin typeface="Calibri" pitchFamily="34" charset="0"/>
              </a:defRPr>
            </a:lvl4pPr>
            <a:lvl5pPr>
              <a:defRPr>
                <a:latin typeface="Calibri" pitchFamily="34" charset="0"/>
              </a:defRPr>
            </a:lvl5pPr>
            <a:lvl6pPr eaLnBrk="0" fontAlgn="base" hangingPunct="0">
              <a:spcAft>
                <a:spcPct val="0"/>
              </a:spcAft>
              <a:buFont typeface="Arial" charset="0"/>
              <a:defRPr>
                <a:latin typeface="Calibri" pitchFamily="34" charset="0"/>
              </a:defRPr>
            </a:lvl6pPr>
            <a:lvl7pPr eaLnBrk="0" fontAlgn="base" hangingPunct="0">
              <a:spcAft>
                <a:spcPct val="0"/>
              </a:spcAft>
              <a:buFont typeface="Arial" charset="0"/>
              <a:defRPr>
                <a:latin typeface="Calibri" pitchFamily="34" charset="0"/>
              </a:defRPr>
            </a:lvl7pPr>
            <a:lvl8pPr eaLnBrk="0" fontAlgn="base" hangingPunct="0">
              <a:spcAft>
                <a:spcPct val="0"/>
              </a:spcAft>
              <a:buFont typeface="Arial" charset="0"/>
              <a:defRPr>
                <a:latin typeface="Calibri" pitchFamily="34" charset="0"/>
              </a:defRPr>
            </a:lvl8pPr>
            <a:lvl9pPr eaLnBrk="0" fontAlgn="base" hangingPunct="0">
              <a:spcAft>
                <a:spcPct val="0"/>
              </a:spcAft>
              <a:buFont typeface="Arial" charset="0"/>
              <a:defRPr>
                <a:latin typeface="Calibri" pitchFamily="34" charset="0"/>
              </a:defRPr>
            </a:lvl9pPr>
          </a:lstStyle>
          <a:p>
            <a:r>
              <a:rPr lang="de-DE" sz="2000">
                <a:cs typeface="Arial" panose="020B0604020202020204" pitchFamily="34" charset="0"/>
              </a:rPr>
              <a:t>Zhalair deposit in Karaganda region</a:t>
            </a:r>
            <a:endParaRPr lang="de-DE" sz="2000" dirty="0">
              <a:cs typeface="Arial" panose="020B0604020202020204" pitchFamily="34" charset="0"/>
            </a:endParaRPr>
          </a:p>
        </p:txBody>
      </p:sp>
      <p:pic>
        <p:nvPicPr>
          <p:cNvPr id="29" name="Google Shape;28;p1">
            <a:extLst>
              <a:ext uri="{FF2B5EF4-FFF2-40B4-BE49-F238E27FC236}">
                <a16:creationId xmlns:a16="http://schemas.microsoft.com/office/drawing/2014/main" id="{8E494F73-856E-4A67-AA81-AF6677F48689}"/>
              </a:ext>
            </a:extLst>
          </p:cNvPr>
          <p:cNvPicPr preferRelativeResize="0"/>
          <p:nvPr/>
        </p:nvPicPr>
        <p:blipFill rotWithShape="1">
          <a:blip r:embed="rId7">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2487138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7839</TotalTime>
  <Words>6614</Words>
  <Application>Microsoft Office PowerPoint</Application>
  <PresentationFormat>Широкоэкранный</PresentationFormat>
  <Paragraphs>348</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Calibri Light</vt:lpstr>
      <vt:lpstr>Century Gothic</vt:lpstr>
      <vt:lpstr>Times New Roman</vt:lpstr>
      <vt:lpstr>Тема Office</vt:lpstr>
      <vt:lpstr>AUCTION 12.08.24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Федотова Камилла Жанаткызы</dc:creator>
  <cp:lastModifiedBy>Гульмира Нурпеисова</cp:lastModifiedBy>
  <cp:revision>112</cp:revision>
  <dcterms:created xsi:type="dcterms:W3CDTF">2024-02-06T03:25:28Z</dcterms:created>
  <dcterms:modified xsi:type="dcterms:W3CDTF">2024-06-24T11:25:43Z</dcterms:modified>
</cp:coreProperties>
</file>